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56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FFFF"/>
    <a:srgbClr val="FF66FF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7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91A93-3CD2-4DD7-9EB9-C82D2C491314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8946-CF22-489B-9DFC-EE6B74EC8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04664"/>
            <a:ext cx="3143272" cy="21278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000504"/>
            <a:ext cx="2571768" cy="27146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Не определена: Тряпичная кукла-закрутка. Фото 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3573016"/>
            <a:ext cx="1928826" cy="2963173"/>
          </a:xfrm>
          <a:prstGeom prst="ellipse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188640"/>
            <a:ext cx="3000396" cy="2428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555776" y="2276872"/>
            <a:ext cx="4855504" cy="302433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/>
                <a:latin typeface="Impact"/>
              </a:rPr>
              <a:t>Народные куклы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/>
                <a:latin typeface="Impact"/>
              </a:rPr>
              <a:t>России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1">
                    <a:srgbClr val="1A8D48"/>
                  </a:gs>
                  <a:gs pos="26000">
                    <a:srgbClr val="FFFF00"/>
                  </a:gs>
                  <a:gs pos="36500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500">
                    <a:srgbClr val="EE3F17"/>
                  </a:gs>
                  <a:gs pos="74000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7000">
                <a:srgbClr val="92D050"/>
              </a:gs>
              <a:gs pos="73000">
                <a:srgbClr val="21D6E0"/>
              </a:gs>
              <a:gs pos="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764704"/>
            <a:ext cx="2219183" cy="291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435769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 «Филипповка» , «</a:t>
            </a:r>
            <a:r>
              <a:rPr lang="ru-RU" sz="1400" dirty="0" err="1" smtClean="0"/>
              <a:t>Шестиручка</a:t>
            </a:r>
            <a:r>
              <a:rPr lang="ru-RU" sz="1400" dirty="0" smtClean="0"/>
              <a:t>»</a:t>
            </a:r>
          </a:p>
          <a:p>
            <a:r>
              <a:rPr lang="ru-RU" sz="1400" dirty="0" err="1" smtClean="0"/>
              <a:t>Шестирукий</a:t>
            </a:r>
            <a:r>
              <a:rPr lang="ru-RU" sz="1400" dirty="0" smtClean="0"/>
              <a:t> оберег рукодельниц. Считалось, что он оберегает женские руки от усталости, травм. Скрашивает женский труд и превращает его в удовольствие. Чтобы рукоделие денежку приносило, на пояске этой куклы </a:t>
            </a:r>
            <a:r>
              <a:rPr lang="ru-RU" sz="1400" dirty="0" err="1" smtClean="0"/>
              <a:t>узелок-лакомник</a:t>
            </a:r>
            <a:r>
              <a:rPr lang="ru-RU" sz="1400" dirty="0" smtClean="0"/>
              <a:t> с зернышком и монеткой. Делалась такая кукла на посиделках на </a:t>
            </a:r>
            <a:r>
              <a:rPr lang="ru-RU" sz="1400" dirty="0" err="1" smtClean="0"/>
              <a:t>Филлипов</a:t>
            </a:r>
            <a:r>
              <a:rPr lang="ru-RU" sz="1400" dirty="0" smtClean="0"/>
              <a:t> день (27 ноября) по окончании полевых работ, перед тем, как вплотную заняться рукоделием</a:t>
            </a:r>
            <a:endParaRPr lang="ru-RU" sz="1400" dirty="0"/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764704"/>
            <a:ext cx="25717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564904"/>
            <a:ext cx="302433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1520" y="332656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/>
              <a:t>Кувадки</a:t>
            </a:r>
            <a:r>
              <a:rPr lang="ru-RU" sz="1400" dirty="0" smtClean="0"/>
              <a:t> – русские народные обрядовые </a:t>
            </a:r>
          </a:p>
          <a:p>
            <a:r>
              <a:rPr lang="ru-RU" sz="1400" dirty="0" smtClean="0"/>
              <a:t>куклы, в которые по обычаю должны были</a:t>
            </a:r>
          </a:p>
          <a:p>
            <a:r>
              <a:rPr lang="ru-RU" sz="1400" dirty="0" smtClean="0"/>
              <a:t> вселиться злые духи, оберегая тем самым</a:t>
            </a:r>
          </a:p>
          <a:p>
            <a:r>
              <a:rPr lang="ru-RU" sz="1400" dirty="0" smtClean="0"/>
              <a:t> мать и дитя во время родов. Еще </a:t>
            </a:r>
            <a:r>
              <a:rPr lang="ru-RU" sz="1400" dirty="0" err="1" smtClean="0"/>
              <a:t>кувадки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рассматривали  как </a:t>
            </a:r>
            <a:r>
              <a:rPr lang="ru-RU" sz="1400" dirty="0" err="1" smtClean="0"/>
              <a:t>обережные</a:t>
            </a:r>
            <a:r>
              <a:rPr lang="ru-RU" sz="1400" dirty="0" smtClean="0"/>
              <a:t> подарочные</a:t>
            </a:r>
          </a:p>
          <a:p>
            <a:r>
              <a:rPr lang="ru-RU" sz="1400" dirty="0" smtClean="0"/>
              <a:t> куклы, такие как свадебные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кувадки</a:t>
            </a:r>
            <a:r>
              <a:rPr lang="ru-RU" sz="1400" dirty="0" smtClean="0"/>
              <a:t> - неразлучники.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7000">
                <a:srgbClr val="92D050"/>
              </a:gs>
              <a:gs pos="73000">
                <a:srgbClr val="21D6E0"/>
              </a:gs>
              <a:gs pos="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«</a:t>
            </a:r>
            <a:r>
              <a:rPr lang="ru-RU" dirty="0" err="1" smtClean="0">
                <a:solidFill>
                  <a:schemeClr val="tx1"/>
                </a:solidFill>
              </a:rPr>
              <a:t>Подорожница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740x485 (1)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88640"/>
            <a:ext cx="3380234" cy="2215424"/>
          </a:xfrm>
          <a:prstGeom prst="rect">
            <a:avLst/>
          </a:prstGeom>
        </p:spPr>
      </p:pic>
      <p:pic>
        <p:nvPicPr>
          <p:cNvPr id="5" name="Рисунок 4" descr="000000001_35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88640"/>
            <a:ext cx="3528392" cy="2323635"/>
          </a:xfrm>
          <a:prstGeom prst="rect">
            <a:avLst/>
          </a:prstGeom>
        </p:spPr>
      </p:pic>
      <p:pic>
        <p:nvPicPr>
          <p:cNvPr id="6" name="Рисунок 5" descr="0_5c726_583b9560_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2996952"/>
            <a:ext cx="2525266" cy="3367021"/>
          </a:xfrm>
          <a:prstGeom prst="rect">
            <a:avLst/>
          </a:prstGeom>
        </p:spPr>
      </p:pic>
      <p:pic>
        <p:nvPicPr>
          <p:cNvPr id="7" name="Рисунок 6" descr="0_621cf_5726b6df_X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88024" y="3510985"/>
            <a:ext cx="3960440" cy="2731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2636912"/>
            <a:ext cx="2917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Оберег для новорожденных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6309320"/>
            <a:ext cx="179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Очищальница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2492896"/>
            <a:ext cx="188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«Мамка с дитём»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52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 t="4762" b="11905"/>
          <a:stretch>
            <a:fillRect/>
          </a:stretch>
        </p:blipFill>
        <p:spPr bwMode="auto">
          <a:xfrm>
            <a:off x="357158" y="571480"/>
            <a:ext cx="3286148" cy="250033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3714752"/>
            <a:ext cx="3429024" cy="24622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400" u="sng" dirty="0" smtClean="0"/>
              <a:t>Кукла Веничек Благополучия</a:t>
            </a:r>
          </a:p>
          <a:p>
            <a:r>
              <a:rPr lang="ru-RU" sz="1400" dirty="0" smtClean="0"/>
              <a:t> Куклу делали утром в Рождество. Для этого с ночи в Сочельник в доме, в красном углу рассыпали разное зерно, какое было в хозяйстве. Утром зерно собирали, увязывали в семь или 5 небольших мешочков и украшали ими куклу. В каждый мешочек насыпался один вид крупы. </a:t>
            </a:r>
          </a:p>
          <a:p>
            <a:r>
              <a:rPr lang="ru-RU" sz="1400" dirty="0" smtClean="0"/>
              <a:t>Веничек ставили в таком месте, чтобы чужие его не видели, а хозяйка видела.</a:t>
            </a:r>
            <a:endParaRPr lang="ru-RU" sz="14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85728"/>
            <a:ext cx="3643338" cy="2428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357686" y="271462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err="1" smtClean="0"/>
              <a:t>Деснянки</a:t>
            </a:r>
            <a:r>
              <a:rPr lang="ru-RU" sz="1400" dirty="0" smtClean="0"/>
              <a:t> - этнографические куклы в женском крестьянском праздничном костюме Брянского края. Выполнены Народным мастером Брянской области Королевой Татьяной Ивановной. Её работы можно увидеть в музее братьев Ткачёвых г.Брянск, в музее С. Медведевой – супруги нашего премьера, у министра иностранных дел.</a:t>
            </a:r>
            <a:endParaRPr lang="ru-RU" sz="1400" dirty="0"/>
          </a:p>
        </p:txBody>
      </p:sp>
      <p:pic>
        <p:nvPicPr>
          <p:cNvPr id="9" name="Рисунок 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4429132"/>
            <a:ext cx="2472140" cy="185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52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270631">
            <a:off x="477214" y="1047635"/>
            <a:ext cx="1804977" cy="2126630"/>
          </a:xfrm>
          <a:prstGeom prst="round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55107">
            <a:off x="5183814" y="1002901"/>
            <a:ext cx="3532626" cy="2071002"/>
          </a:xfrm>
          <a:prstGeom prst="roundRect">
            <a:avLst/>
          </a:prstGeom>
          <a:noFill/>
          <a:ln w="38100">
            <a:solidFill>
              <a:srgbClr val="66FF66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4286256"/>
            <a:ext cx="5704808" cy="2396020"/>
          </a:xfrm>
          <a:prstGeom prst="round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285984" y="285728"/>
            <a:ext cx="2857520" cy="128588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/>
                <a:latin typeface="Impact"/>
              </a:rPr>
              <a:t>Кубышка</a:t>
            </a:r>
          </a:p>
          <a:p>
            <a:pPr algn="ctr" rtl="0"/>
            <a:r>
              <a:rPr lang="ru-RU" sz="2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/>
                <a:latin typeface="Impact"/>
              </a:rPr>
              <a:t> - </a:t>
            </a:r>
          </a:p>
          <a:p>
            <a:pPr algn="ctr" rtl="0"/>
            <a:r>
              <a:rPr lang="ru-RU" sz="2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/>
                <a:latin typeface="Impact"/>
              </a:rPr>
              <a:t>Травница</a:t>
            </a:r>
            <a:endParaRPr lang="ru-RU" sz="24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6000">
                    <a:srgbClr val="E81766"/>
                  </a:gs>
                  <a:gs pos="13500">
                    <a:srgbClr val="EE3F17"/>
                  </a:gs>
                  <a:gs pos="24000">
                    <a:srgbClr val="FFFF00"/>
                  </a:gs>
                  <a:gs pos="32499">
                    <a:srgbClr val="1A8D48"/>
                  </a:gs>
                  <a:gs pos="39500">
                    <a:srgbClr val="0819FB"/>
                  </a:gs>
                  <a:gs pos="50000">
                    <a:srgbClr val="A603AB"/>
                  </a:gs>
                  <a:gs pos="60501">
                    <a:srgbClr val="0819FB"/>
                  </a:gs>
                  <a:gs pos="67501">
                    <a:srgbClr val="1A8D48"/>
                  </a:gs>
                  <a:gs pos="76000">
                    <a:srgbClr val="FFFF00"/>
                  </a:gs>
                  <a:gs pos="86500">
                    <a:srgbClr val="EE3F17"/>
                  </a:gs>
                  <a:gs pos="94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2000232" y="3857628"/>
            <a:ext cx="4995863" cy="76517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Горошинка - </a:t>
            </a:r>
            <a:r>
              <a:rPr lang="ru-RU" sz="3600" kern="10" spc="0" dirty="0" err="1" smtClean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Зерновушка</a:t>
            </a:r>
            <a:endParaRPr lang="ru-RU" sz="3600" kern="10" spc="0" dirty="0">
              <a:ln w="9525" algn="ctr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1">
                    <a:srgbClr val="1A8D48"/>
                  </a:gs>
                  <a:gs pos="26000">
                    <a:srgbClr val="FFFF00"/>
                  </a:gs>
                  <a:gs pos="36500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500">
                    <a:srgbClr val="EE3F17"/>
                  </a:gs>
                  <a:gs pos="74000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52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213879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714356"/>
            <a:ext cx="164307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785794"/>
            <a:ext cx="18573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768" y="714356"/>
            <a:ext cx="164307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2714620"/>
            <a:ext cx="3252792" cy="146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59632" y="4221088"/>
            <a:ext cx="1785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95936" y="4293096"/>
            <a:ext cx="1857388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32240" y="4293096"/>
            <a:ext cx="1857388" cy="23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429124" y="3571876"/>
            <a:ext cx="36257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 выполнения работы</a:t>
            </a:r>
            <a:endParaRPr lang="ru-RU" sz="2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071538" y="285728"/>
            <a:ext cx="7143800" cy="3714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Impact"/>
              </a:rPr>
              <a:t>Крупеничка (Зерновушка, Горошинка)</a:t>
            </a:r>
            <a:endParaRPr lang="ru-RU" sz="18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52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71480"/>
            <a:ext cx="257060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785794"/>
            <a:ext cx="2571115" cy="193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16" y="714356"/>
            <a:ext cx="1762125" cy="239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857628"/>
            <a:ext cx="2501534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3126481"/>
            <a:ext cx="2664296" cy="315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357562"/>
            <a:ext cx="2447920" cy="288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269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32</cp:revision>
  <dcterms:created xsi:type="dcterms:W3CDTF">2011-12-16T20:25:49Z</dcterms:created>
  <dcterms:modified xsi:type="dcterms:W3CDTF">2016-02-16T20:17:39Z</dcterms:modified>
</cp:coreProperties>
</file>