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kokoeva-valentina-viktorovna" TargetMode="External"/><Relationship Id="rId2" Type="http://schemas.openxmlformats.org/officeDocument/2006/relationships/hyperlink" Target="mailto:kokoeva.valentina@yandex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1"/>
            <a:ext cx="8643965" cy="723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dirty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Gabriola" pitchFamily="82" charset="0"/>
              </a:rPr>
              <a:t>           </a:t>
            </a:r>
          </a:p>
          <a:p>
            <a:pPr algn="ctr">
              <a:defRPr/>
            </a:pPr>
            <a:r>
              <a:rPr lang="ru-RU" sz="8000" b="1" dirty="0" smtClean="0">
                <a:solidFill>
                  <a:srgbClr val="FF0000"/>
                </a:solidFill>
                <a:latin typeface="Gabriola" pitchFamily="82" charset="0"/>
              </a:rPr>
              <a:t>  </a:t>
            </a:r>
            <a:r>
              <a:rPr lang="en-US" sz="8000" b="1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Gabriola" pitchFamily="82" charset="0"/>
              </a:rPr>
              <a:t>    «</a:t>
            </a:r>
            <a:r>
              <a:rPr lang="ru-RU" sz="44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Организация  </a:t>
            </a:r>
            <a:endParaRPr lang="ru-RU" sz="4400" b="1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    летних</a:t>
            </a:r>
            <a:r>
              <a:rPr lang="en-US" sz="44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тематических недель как одно из условий для всестороннего развития в ДОУ»</a:t>
            </a:r>
          </a:p>
          <a:p>
            <a:pPr algn="ctr">
              <a:defRPr/>
            </a:pPr>
            <a:endParaRPr lang="ru-RU" sz="2800" b="1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Подготовила: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Старший воспитатель МДОУ №19- Кокоева Валентина Викторовна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  <a:hlinkClick r:id="rId2"/>
              </a:rPr>
              <a:t>mail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  <a:hlinkClick r:id="rId2"/>
              </a:rPr>
              <a:t>: </a:t>
            </a:r>
            <a:r>
              <a:rPr lang="en-US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  <a:hlinkClick r:id="rId2"/>
              </a:rPr>
              <a:t>kokoeva.valentina@yandex.ru</a:t>
            </a:r>
            <a:endParaRPr lang="en-US" sz="2000" b="1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  <a:hlinkClick r:id="rId3"/>
              </a:rPr>
              <a:t>Сайт: </a:t>
            </a:r>
            <a:r>
              <a:rPr lang="en-US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  <a:hlinkClick r:id="rId3"/>
              </a:rPr>
              <a:t>http://nsportal.ru/kokoeva-valentina-viktorovna</a:t>
            </a:r>
            <a:endParaRPr lang="ru-RU" sz="2000" b="1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с.Русское</a:t>
            </a:r>
            <a:endParaRPr lang="en-US" sz="2000" b="1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                       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anose="020B06030201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28992" y="285728"/>
            <a:ext cx="53914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МДОУ детский сад №19</a:t>
            </a:r>
          </a:p>
          <a:p>
            <a:pPr algn="r"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        «Колосок»Курского муниципального района Ставропольского края</a:t>
            </a:r>
          </a:p>
          <a:p>
            <a:pPr algn="r">
              <a:defRPr/>
            </a:pPr>
            <a:r>
              <a:rPr lang="ru-RU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8913"/>
            <a:ext cx="30003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369000"/>
          </a:xfrm>
        </p:spPr>
        <p:txBody>
          <a:bodyPr/>
          <a:lstStyle/>
          <a:p>
            <a:pPr lvl="0" eaLnBrk="1" fontAlgn="t" hangingPunct="1"/>
            <a:r>
              <a:rPr lang="ru-RU" sz="3600" b="1" i="1" kern="1200" dirty="0" smtClean="0">
                <a:solidFill>
                  <a:srgbClr val="FF0000"/>
                </a:solidFill>
                <a:ea typeface="+mn-ea"/>
              </a:rPr>
              <a:t>       Работа </a:t>
            </a:r>
            <a:r>
              <a:rPr lang="ru-RU" sz="3600" b="1" i="1" kern="1200" dirty="0">
                <a:solidFill>
                  <a:srgbClr val="FF0000"/>
                </a:solidFill>
                <a:ea typeface="+mn-ea"/>
              </a:rPr>
              <a:t>с родителями:</a:t>
            </a:r>
            <a:br>
              <a:rPr lang="ru-RU" sz="3600" b="1" i="1" kern="1200" dirty="0">
                <a:solidFill>
                  <a:srgbClr val="FF0000"/>
                </a:solidFill>
                <a:ea typeface="+mn-ea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Предметно-развивающая среда</a:t>
            </a:r>
            <a:endParaRPr lang="ru-RU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9" name="Содержимое 8" descr="DSCF42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285860"/>
            <a:ext cx="2874433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DSCF42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357298"/>
            <a:ext cx="4286248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DSCF426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3929042"/>
            <a:ext cx="3643338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DSCF426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4000504"/>
            <a:ext cx="3857652" cy="2857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85918" y="357166"/>
            <a:ext cx="6215106" cy="1071570"/>
          </a:xfrm>
          <a:prstGeom prst="roundRect">
            <a:avLst>
              <a:gd name="adj" fmla="val 6622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        Модуль 4.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Подвижные и спортивные игры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DSCF43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571612"/>
            <a:ext cx="3714776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F42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1571612"/>
            <a:ext cx="3643338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F43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4071942"/>
            <a:ext cx="3786214" cy="2500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DSCF43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29190" y="4071942"/>
            <a:ext cx="3714776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285984" y="357166"/>
            <a:ext cx="5357850" cy="1071570"/>
          </a:xfrm>
          <a:prstGeom prst="roundRect">
            <a:avLst>
              <a:gd name="adj" fmla="val 6622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Закаливающие мероприятия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IMG_20160804_1059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6116" y="1643050"/>
            <a:ext cx="2643206" cy="4214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DSCF40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00760" y="1500174"/>
            <a:ext cx="292899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F428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44" y="1571612"/>
            <a:ext cx="314327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DSCF429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4000504"/>
            <a:ext cx="3071802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DSCF431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72166" y="3929066"/>
            <a:ext cx="2857552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14348" y="0"/>
            <a:ext cx="7500990" cy="6500833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t"/>
            <a:r>
              <a:rPr lang="ru-RU" sz="2800" b="1" dirty="0" smtClean="0">
                <a:solidFill>
                  <a:srgbClr val="FF0000"/>
                </a:solidFill>
              </a:rPr>
              <a:t>Модуль 5</a:t>
            </a:r>
            <a:r>
              <a:rPr lang="ru-RU" sz="3200" dirty="0" smtClean="0">
                <a:solidFill>
                  <a:srgbClr val="FF0000"/>
                </a:solidFill>
              </a:rPr>
              <a:t>. </a:t>
            </a:r>
            <a:r>
              <a:rPr lang="ru-RU" sz="2800" b="1" dirty="0" smtClean="0">
                <a:solidFill>
                  <a:srgbClr val="FF0000"/>
                </a:solidFill>
              </a:rPr>
              <a:t>Создание условий для всестороннего развития детей</a:t>
            </a:r>
            <a:r>
              <a:rPr lang="ru-RU" sz="2800" dirty="0" smtClean="0">
                <a:solidFill>
                  <a:srgbClr val="FF0000"/>
                </a:solidFill>
              </a:rPr>
              <a:t>.  </a:t>
            </a:r>
          </a:p>
          <a:p>
            <a:pPr algn="ctr" fontAlgn="t"/>
            <a:r>
              <a:rPr lang="ru-RU" sz="2400" b="1" i="1" dirty="0" smtClean="0">
                <a:solidFill>
                  <a:srgbClr val="7030A0"/>
                </a:solidFill>
              </a:rPr>
              <a:t>Сетка тематических недель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 fontAlgn="t"/>
            <a:r>
              <a:rPr lang="ru-RU" sz="2000" b="1" dirty="0" smtClean="0">
                <a:solidFill>
                  <a:srgbClr val="FF0000"/>
                </a:solidFill>
              </a:rPr>
              <a:t>Июнь 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1 неделя - Ребенок в мире людей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2 неделя - Цветочная неделя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3 неделя - Волшебная неделя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4 неделя - Зоологическая неделя</a:t>
            </a:r>
          </a:p>
          <a:p>
            <a:pPr algn="ctr" fontAlgn="t"/>
            <a:r>
              <a:rPr lang="ru-RU" sz="2000" b="1" dirty="0" smtClean="0">
                <a:solidFill>
                  <a:srgbClr val="FF0000"/>
                </a:solidFill>
              </a:rPr>
              <a:t>Июль 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1 неделя - Юные пешеходы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2 неделя - Витаминная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3 неделя - Экспериментальная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4 неделя - Спортивная, игр и забав</a:t>
            </a:r>
          </a:p>
          <a:p>
            <a:pPr algn="ctr" fontAlgn="t"/>
            <a:r>
              <a:rPr lang="ru-RU" sz="2000" b="1" dirty="0" smtClean="0">
                <a:solidFill>
                  <a:srgbClr val="FF0000"/>
                </a:solidFill>
              </a:rPr>
              <a:t>Август 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1 неделя - Наедине с природой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          2 неделя – Неделя радостных встреч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3 неделя – Сказок</a:t>
            </a:r>
          </a:p>
          <a:p>
            <a:pPr algn="ctr" fontAlgn="t"/>
            <a:r>
              <a:rPr lang="ru-RU" sz="2000" dirty="0" smtClean="0">
                <a:solidFill>
                  <a:srgbClr val="0070C0"/>
                </a:solidFill>
              </a:rPr>
              <a:t>4 неделя - Знатоков</a:t>
            </a:r>
          </a:p>
          <a:p>
            <a:pPr algn="ctr" fontAlgn="t"/>
            <a:r>
              <a:rPr lang="ru-RU" sz="2000" dirty="0" smtClean="0">
                <a:solidFill>
                  <a:srgbClr val="FF0000"/>
                </a:solidFill>
              </a:rPr>
              <a:t>  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50764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Тема недели: «Неделя радостных встреч»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916832"/>
            <a:ext cx="8858280" cy="4209331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  Понедельник- «День Забот»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  Вторник- «День Дружбы»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  Среда – «День Березы»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  Четверг- «День    Экспериментальный»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  Пятница -«День Физкультуры»</a:t>
            </a:r>
          </a:p>
          <a:p>
            <a:pPr lvl="0"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59518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928670"/>
          </a:xfrm>
        </p:spPr>
        <p:txBody>
          <a:bodyPr/>
          <a:lstStyle/>
          <a:p>
            <a:pPr algn="l" eaLnBrk="1" hangingPunct="1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                            </a:t>
            </a:r>
            <a:r>
              <a:rPr lang="ru-RU" sz="2800" b="1" i="1" dirty="0" smtClean="0">
                <a:solidFill>
                  <a:srgbClr val="C00000"/>
                </a:solidFill>
                <a:latin typeface="Cambria" pitchFamily="18" charset="0"/>
              </a:rPr>
              <a:t>«</a:t>
            </a: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Неделя радостных встреч»</a:t>
            </a:r>
            <a:b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Cambria" pitchFamily="18" charset="0"/>
              </a:rPr>
              <a:t>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Cambria" pitchFamily="18" charset="0"/>
              </a:rPr>
              <a:t>День Заботы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Char char="v"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Char char="v"/>
              <a:defRPr/>
            </a:pPr>
            <a:endParaRPr lang="ru-RU" dirty="0"/>
          </a:p>
        </p:txBody>
      </p:sp>
      <p:pic>
        <p:nvPicPr>
          <p:cNvPr id="5" name="Рисунок 4" descr="DSCF42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285860"/>
            <a:ext cx="4286280" cy="2714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F42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1214422"/>
            <a:ext cx="4000528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F42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3929042"/>
            <a:ext cx="4071966" cy="27146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60601_1048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628" y="4000504"/>
            <a:ext cx="3857652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0" y="0"/>
            <a:ext cx="8858280" cy="3357562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14291"/>
            <a:ext cx="842968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«ЧТОБЫ СДЕЛАТЬ РЕБЕНКА УМНЫМ И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РАССУДИТЕЛЬНЫМ, СДЕЛАЙТЕ ЕГО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КРЕПКИМ И ЗДОРОВЫМ: ПУСТЬ ОН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РАБОТАЕТ, ДЕЙСТВУЕТ, БЕГАЕТ, КРИЧИТ,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ПУСТЬ ОН НАХОДИТСЯ В ПОСТОЯННОМ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ДВИЖЕНИИ.»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Ж.-Ж. РУССО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SCF42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2428868"/>
            <a:ext cx="3857652" cy="3214710"/>
          </a:xfrm>
          <a:prstGeom prst="rect">
            <a:avLst/>
          </a:prstGeom>
        </p:spPr>
      </p:pic>
      <p:pic>
        <p:nvPicPr>
          <p:cNvPr id="12" name="Рисунок 11" descr="DSCF42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3643314"/>
            <a:ext cx="4500594" cy="292895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19" y="188641"/>
            <a:ext cx="8618187" cy="2311665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-1940141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обеспечение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возложенных на ДОУ задач по охране и укреплению здоровья детей дошкольного возраста в летний период, двигательной активности и всестороннего развития ребенка. </a:t>
            </a:r>
            <a:endParaRPr lang="ru-RU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60804_1110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928934"/>
            <a:ext cx="4071966" cy="2643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F42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3429000"/>
            <a:ext cx="4214842" cy="307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6497040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996620" y="3824831"/>
            <a:ext cx="1463812" cy="900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3824831"/>
            <a:ext cx="1440160" cy="900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19" y="197043"/>
            <a:ext cx="8618187" cy="5688631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ru-RU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      </a:t>
            </a:r>
          </a:p>
          <a:p>
            <a:pPr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</a:t>
            </a:r>
            <a:r>
              <a:rPr lang="ru-RU" sz="1200" dirty="0" smtClean="0">
                <a:solidFill>
                  <a:schemeClr val="tx1"/>
                </a:solidFill>
              </a:rPr>
              <a:t>Организационный                                                                                                                 Заключительный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645182"/>
            <a:ext cx="84296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57554" y="3000372"/>
            <a:ext cx="2643206" cy="2376264"/>
            <a:chOff x="2101522" y="2802484"/>
            <a:chExt cx="1537962" cy="1537962"/>
          </a:xfrm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2101522" y="2802484"/>
              <a:ext cx="1537962" cy="153796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2326750" y="3027713"/>
              <a:ext cx="1246849" cy="10875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kern="1200" dirty="0"/>
                <a:t>МОДЕЛЬ ЛОР</a:t>
              </a:r>
            </a:p>
          </p:txBody>
        </p:sp>
      </p:grpSp>
      <p:sp>
        <p:nvSpPr>
          <p:cNvPr id="7" name="Стрелка влево 6"/>
          <p:cNvSpPr/>
          <p:nvPr/>
        </p:nvSpPr>
        <p:spPr>
          <a:xfrm rot="10800000">
            <a:off x="2500298" y="4149420"/>
            <a:ext cx="991582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трелка влево 7"/>
          <p:cNvSpPr/>
          <p:nvPr/>
        </p:nvSpPr>
        <p:spPr>
          <a:xfrm rot="12960000">
            <a:off x="2544652" y="3212916"/>
            <a:ext cx="1476710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Группа 8"/>
          <p:cNvGrpSpPr/>
          <p:nvPr/>
        </p:nvGrpSpPr>
        <p:grpSpPr>
          <a:xfrm>
            <a:off x="928662" y="2285992"/>
            <a:ext cx="1719775" cy="861258"/>
            <a:chOff x="445883" y="1770334"/>
            <a:chExt cx="1076573" cy="861258"/>
          </a:xfrm>
          <a:scene3d>
            <a:camera prst="orthographicFront"/>
            <a:lightRig rig="flat" dir="t"/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45883" y="1770334"/>
              <a:ext cx="1076573" cy="86125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Скругленный прямоугольник 8"/>
            <p:cNvSpPr/>
            <p:nvPr/>
          </p:nvSpPr>
          <p:spPr>
            <a:xfrm>
              <a:off x="538864" y="1795559"/>
              <a:ext cx="983591" cy="8108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800" b="1" kern="1200" dirty="0"/>
            </a:p>
          </p:txBody>
        </p:sp>
      </p:grpSp>
      <p:sp>
        <p:nvSpPr>
          <p:cNvPr id="10" name="Стрелка влево 9"/>
          <p:cNvSpPr/>
          <p:nvPr/>
        </p:nvSpPr>
        <p:spPr>
          <a:xfrm rot="15120000">
            <a:off x="3341293" y="2634122"/>
            <a:ext cx="1476710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Группа 10"/>
          <p:cNvGrpSpPr/>
          <p:nvPr/>
        </p:nvGrpSpPr>
        <p:grpSpPr>
          <a:xfrm>
            <a:off x="2500298" y="857232"/>
            <a:ext cx="1975946" cy="1383801"/>
            <a:chOff x="1611701" y="923317"/>
            <a:chExt cx="1076573" cy="861258"/>
          </a:xfrm>
          <a:scene3d>
            <a:camera prst="orthographicFront"/>
            <a:lightRig rig="flat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611701" y="923317"/>
              <a:ext cx="1076573" cy="86125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11"/>
            <p:cNvSpPr/>
            <p:nvPr/>
          </p:nvSpPr>
          <p:spPr>
            <a:xfrm>
              <a:off x="1636926" y="948542"/>
              <a:ext cx="1026123" cy="8108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800" b="1" kern="1200" dirty="0"/>
            </a:p>
          </p:txBody>
        </p:sp>
      </p:grpSp>
      <p:sp>
        <p:nvSpPr>
          <p:cNvPr id="12" name="Стрелка влево 11"/>
          <p:cNvSpPr/>
          <p:nvPr/>
        </p:nvSpPr>
        <p:spPr>
          <a:xfrm rot="17280000">
            <a:off x="4325996" y="2634122"/>
            <a:ext cx="1476710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Группа 12"/>
          <p:cNvGrpSpPr/>
          <p:nvPr/>
        </p:nvGrpSpPr>
        <p:grpSpPr>
          <a:xfrm>
            <a:off x="4786314" y="928670"/>
            <a:ext cx="1889475" cy="1285884"/>
            <a:chOff x="3052732" y="923317"/>
            <a:chExt cx="1076573" cy="861258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3052732" y="923317"/>
              <a:ext cx="1076573" cy="86125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14"/>
            <p:cNvSpPr/>
            <p:nvPr/>
          </p:nvSpPr>
          <p:spPr>
            <a:xfrm>
              <a:off x="3077957" y="948542"/>
              <a:ext cx="1026123" cy="8108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800" b="1" kern="1200" dirty="0"/>
            </a:p>
          </p:txBody>
        </p:sp>
      </p:grpSp>
      <p:sp>
        <p:nvSpPr>
          <p:cNvPr id="14" name="Стрелка влево 13"/>
          <p:cNvSpPr/>
          <p:nvPr/>
        </p:nvSpPr>
        <p:spPr>
          <a:xfrm rot="19440000">
            <a:off x="5122637" y="3212916"/>
            <a:ext cx="1476710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5" name="Группа 14"/>
          <p:cNvGrpSpPr/>
          <p:nvPr/>
        </p:nvGrpSpPr>
        <p:grpSpPr>
          <a:xfrm>
            <a:off x="6072198" y="2285994"/>
            <a:ext cx="1737042" cy="922081"/>
            <a:chOff x="4266599" y="1526344"/>
            <a:chExt cx="1076573" cy="799330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266599" y="1526344"/>
              <a:ext cx="1076573" cy="79933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17"/>
            <p:cNvSpPr/>
            <p:nvPr/>
          </p:nvSpPr>
          <p:spPr>
            <a:xfrm>
              <a:off x="4351652" y="1650198"/>
              <a:ext cx="918247" cy="619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800" b="1" dirty="0" smtClean="0"/>
                <a:t>СОЗДАНИЕ </a:t>
              </a:r>
              <a:r>
                <a:rPr lang="ru-RU" sz="800" b="1" dirty="0"/>
                <a:t>УСЛОВИЙ ДЛЯ ВСЕСТОРОННЕГО РАЗВИТИЯ ДЕТЕЙ</a:t>
              </a:r>
            </a:p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800" b="1" kern="1200" dirty="0"/>
            </a:p>
          </p:txBody>
        </p:sp>
      </p:grpSp>
      <p:sp>
        <p:nvSpPr>
          <p:cNvPr id="16" name="Стрелка влево 15"/>
          <p:cNvSpPr/>
          <p:nvPr/>
        </p:nvSpPr>
        <p:spPr>
          <a:xfrm>
            <a:off x="5857883" y="4149423"/>
            <a:ext cx="1045753" cy="438319"/>
          </a:xfrm>
          <a:prstGeom prst="leftArrow">
            <a:avLst>
              <a:gd name="adj1" fmla="val 60000"/>
              <a:gd name="adj2" fmla="val 50000"/>
            </a:avLst>
          </a:prstGeom>
          <a:scene3d>
            <a:camera prst="orthographicFront"/>
            <a:lightRig rig="flat" dir="t"/>
          </a:scene3d>
          <a:sp3d z="-190500" prstMaterial="plastic">
            <a:bevelT w="50800" h="50800"/>
            <a:bevelB w="25400" h="25400" prst="angle"/>
          </a:sp3d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Прямоугольник 26"/>
          <p:cNvSpPr/>
          <p:nvPr/>
        </p:nvSpPr>
        <p:spPr>
          <a:xfrm>
            <a:off x="1214414" y="2357431"/>
            <a:ext cx="1428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55600">
              <a:lnSpc>
                <a:spcPct val="90000"/>
              </a:lnSpc>
              <a:spcAft>
                <a:spcPct val="35000"/>
              </a:spcAft>
            </a:pPr>
            <a:r>
              <a:rPr lang="ru-RU" sz="800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  <a:cs typeface="Arial"/>
              </a:rPr>
              <a:t>ОРГАНИЗАЦИОННО-ПЕДАГОГИЧЕСКАЯ И МЕТОДИЧЕСКАЯ РАБОТА С ПЕДАГОГАМИ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781687" y="1285860"/>
            <a:ext cx="18592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  <a:cs typeface="Arial"/>
              </a:rPr>
              <a:t>ОРГАНИЗАЦИЯ ФИЗКУЛЬТУРНО-ОЗДОРОВИТЕЛЬНОЙ РАБОТЫ С ДЕТЬМИ</a:t>
            </a:r>
          </a:p>
          <a:p>
            <a:r>
              <a:rPr lang="ru-RU" sz="800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  <a:cs typeface="Arial"/>
              </a:rPr>
              <a:t>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714612" y="1500174"/>
            <a:ext cx="16430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  <a:cs typeface="Arial"/>
              </a:rPr>
              <a:t> РАБОТА С РОДИТЕЛЯМИ </a:t>
            </a:r>
            <a:endParaRPr lang="ru-RU" sz="800" dirty="0"/>
          </a:p>
        </p:txBody>
      </p:sp>
    </p:spTree>
    <p:extLst>
      <p:ext uri="{BB962C8B-B14F-4D97-AF65-F5344CB8AC3E}">
        <p14:creationId xmlns="" xmlns:p14="http://schemas.microsoft.com/office/powerpoint/2010/main" val="20382548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571604" y="357166"/>
            <a:ext cx="4429156" cy="1071570"/>
          </a:xfrm>
          <a:prstGeom prst="roundRect">
            <a:avLst>
              <a:gd name="adj" fmla="val 6622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         Модуль 1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     Организационный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over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16326" y="428604"/>
            <a:ext cx="2927674" cy="3500462"/>
          </a:xfrm>
          <a:prstGeom prst="rect">
            <a:avLst/>
          </a:prstGeom>
        </p:spPr>
      </p:pic>
      <p:pic>
        <p:nvPicPr>
          <p:cNvPr id="8" name="Рисунок 7" descr="p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00298" y="1571612"/>
            <a:ext cx="3714776" cy="2786082"/>
          </a:xfrm>
          <a:prstGeom prst="rect">
            <a:avLst/>
          </a:prstGeom>
        </p:spPr>
      </p:pic>
      <p:pic>
        <p:nvPicPr>
          <p:cNvPr id="9" name="Рисунок 8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3116"/>
            <a:ext cx="2286016" cy="3143272"/>
          </a:xfrm>
          <a:prstGeom prst="rect">
            <a:avLst/>
          </a:prstGeom>
        </p:spPr>
      </p:pic>
      <p:pic>
        <p:nvPicPr>
          <p:cNvPr id="11" name="Рисунок 10" descr="image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4500570"/>
            <a:ext cx="4429156" cy="20002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1560" y="406068"/>
            <a:ext cx="8136904" cy="4391084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t"/>
            <a:r>
              <a:rPr lang="ru-RU" sz="2800" b="1" i="1" dirty="0" smtClean="0">
                <a:solidFill>
                  <a:srgbClr val="FF0000"/>
                </a:solidFill>
              </a:rPr>
              <a:t>Модуль 2.</a:t>
            </a:r>
          </a:p>
          <a:p>
            <a:pPr algn="ctr" fontAlgn="t"/>
            <a:r>
              <a:rPr lang="ru-RU" sz="2800" b="1" i="1" dirty="0" smtClean="0">
                <a:solidFill>
                  <a:srgbClr val="FF0000"/>
                </a:solidFill>
              </a:rPr>
              <a:t>Организационно-педагогическая </a:t>
            </a:r>
            <a:r>
              <a:rPr lang="ru-RU" sz="2800" b="1" i="1" dirty="0">
                <a:solidFill>
                  <a:srgbClr val="FF0000"/>
                </a:solidFill>
              </a:rPr>
              <a:t>и методическая работа с </a:t>
            </a:r>
            <a:r>
              <a:rPr lang="ru-RU" sz="2800" b="1" i="1" dirty="0" smtClean="0">
                <a:solidFill>
                  <a:srgbClr val="FF0000"/>
                </a:solidFill>
              </a:rPr>
              <a:t>педагогами:</a:t>
            </a:r>
          </a:p>
          <a:p>
            <a:pPr algn="ctr" fontAlgn="t"/>
            <a:endParaRPr lang="ru-RU" sz="2800" b="1" i="1" dirty="0" smtClean="0">
              <a:solidFill>
                <a:srgbClr val="FF0000"/>
              </a:solidFill>
            </a:endParaRPr>
          </a:p>
          <a:p>
            <a:pPr algn="ctr" fontAlgn="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 Организационно-методическая</a:t>
            </a:r>
          </a:p>
          <a:p>
            <a:pPr marL="342900" indent="-342900" algn="ctr" fontAlgn="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Воспитательно-образовательная</a:t>
            </a:r>
          </a:p>
          <a:p>
            <a:pPr marL="342900" indent="-342900" algn="ctr" fontAlgn="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Профилактическая работа</a:t>
            </a:r>
          </a:p>
          <a:p>
            <a:pPr marL="342900" indent="-342900" algn="ctr" fontAlgn="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Контроль и руководство</a:t>
            </a:r>
          </a:p>
          <a:p>
            <a:pPr marL="342900" indent="-342900" algn="ctr" fontAlgn="t">
              <a:buFont typeface="Wingdings" panose="05000000000000000000" pitchFamily="2" charset="2"/>
              <a:buChar char="§"/>
            </a:pP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24047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31" y="1330512"/>
            <a:ext cx="4464496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59169" y="1016423"/>
            <a:ext cx="5428603" cy="3717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67066190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lang="ru-RU" sz="4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075856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4340"/>
            <a:ext cx="4212468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440" y="3933056"/>
            <a:ext cx="5378896" cy="2708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5517253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369000"/>
          </a:xfrm>
        </p:spPr>
        <p:txBody>
          <a:bodyPr/>
          <a:lstStyle/>
          <a:p>
            <a:pPr lvl="0" eaLnBrk="1" fontAlgn="t" hangingPunct="1"/>
            <a:r>
              <a:rPr lang="ru-RU" sz="3200" b="1" i="1" kern="1200" dirty="0" smtClean="0">
                <a:solidFill>
                  <a:srgbClr val="FF0000"/>
                </a:solidFill>
                <a:ea typeface="+mn-ea"/>
              </a:rPr>
              <a:t>Модуль 3.</a:t>
            </a:r>
            <a:r>
              <a:rPr lang="ru-RU" sz="3600" b="1" i="1" kern="1200" dirty="0" smtClean="0">
                <a:solidFill>
                  <a:srgbClr val="FF0000"/>
                </a:solidFill>
                <a:ea typeface="+mn-ea"/>
              </a:rPr>
              <a:t>     Работа </a:t>
            </a:r>
            <a:r>
              <a:rPr lang="ru-RU" sz="3600" b="1" i="1" kern="1200" dirty="0">
                <a:solidFill>
                  <a:srgbClr val="FF0000"/>
                </a:solidFill>
                <a:ea typeface="+mn-ea"/>
              </a:rPr>
              <a:t>с родителями:</a:t>
            </a:r>
            <a:br>
              <a:rPr lang="ru-RU" sz="3600" b="1" i="1" kern="1200" dirty="0">
                <a:solidFill>
                  <a:srgbClr val="FF0000"/>
                </a:solidFill>
                <a:ea typeface="+mn-ea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Предметно-развивающая среда</a:t>
            </a:r>
            <a:endParaRPr lang="ru-RU" b="1" dirty="0" smtClean="0">
              <a:solidFill>
                <a:srgbClr val="FF0066"/>
              </a:solidFill>
              <a:latin typeface="Cambria" pitchFamily="18" charset="0"/>
            </a:endParaRPr>
          </a:p>
        </p:txBody>
      </p:sp>
      <p:pic>
        <p:nvPicPr>
          <p:cNvPr id="13" name="Рисунок 12" descr="DSCF426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14876" y="1357298"/>
            <a:ext cx="4071966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928662" y="4357694"/>
            <a:ext cx="3786214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9" descr="DSCF4264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00034" y="1357299"/>
            <a:ext cx="3803127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214942" y="4214794"/>
            <a:ext cx="3000396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Модуль 3.     Работа с родителями: Предметно-развивающая среда</vt:lpstr>
      <vt:lpstr>       Работа с родителями: Предметно-развивающая среда</vt:lpstr>
      <vt:lpstr>Слайд 11</vt:lpstr>
      <vt:lpstr>Слайд 12</vt:lpstr>
      <vt:lpstr>Слайд 13</vt:lpstr>
      <vt:lpstr>Тема недели: «Неделя радостных встреч»</vt:lpstr>
      <vt:lpstr>                            «Неделя радостных встреч»                                                 День Заботы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кокоева</dc:creator>
  <cp:lastModifiedBy>Валюша</cp:lastModifiedBy>
  <cp:revision>1</cp:revision>
  <dcterms:created xsi:type="dcterms:W3CDTF">2016-10-05T14:46:09Z</dcterms:created>
  <dcterms:modified xsi:type="dcterms:W3CDTF">2016-10-05T14:46:29Z</dcterms:modified>
</cp:coreProperties>
</file>