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67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E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48321-CAAC-48AD-8E0A-D2149EB51162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CD550-2A65-4362-B3F7-009E348C9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12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9D815-8B11-4F62-949A-B3CE952B1084}" type="datetimeFigureOut">
              <a:rPr lang="ru-RU" smtClean="0"/>
              <a:pPr/>
              <a:t>05.10.2016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9484C-E313-4586-8570-143F8F70A2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  <p:sndAc>
      <p:stSnd>
        <p:snd r:embed="rId13" name="applaus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836711"/>
            <a:ext cx="6550496" cy="1872209"/>
          </a:xfrm>
        </p:spPr>
        <p:txBody>
          <a:bodyPr>
            <a:normAutofit fontScale="90000"/>
          </a:bodyPr>
          <a:lstStyle/>
          <a:p>
            <a:pPr>
              <a:spcBef>
                <a:spcPts val="1750"/>
              </a:spcBef>
              <a:spcAft>
                <a:spcPts val="875"/>
              </a:spcAft>
            </a:pPr>
            <a:r>
              <a:rPr lang="ru-RU" b="1" kern="1800" dirty="0">
                <a:solidFill>
                  <a:srgbClr val="FFFF00"/>
                </a:solidFill>
                <a:latin typeface="Monotype Corsiva" pitchFamily="66" charset="0"/>
                <a:ea typeface="Times New Roman"/>
                <a:cs typeface="Times New Roman"/>
              </a:rPr>
              <a:t>Совместный детско-взрослый творческий проект </a:t>
            </a:r>
            <a:br>
              <a:rPr lang="ru-RU" b="1" kern="1800" dirty="0">
                <a:solidFill>
                  <a:srgbClr val="FFFF00"/>
                </a:solidFill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b="1" kern="1800" dirty="0">
                <a:solidFill>
                  <a:srgbClr val="FFFF00"/>
                </a:solidFill>
                <a:latin typeface="Monotype Corsiva" pitchFamily="66" charset="0"/>
                <a:ea typeface="Times New Roman"/>
                <a:cs typeface="Times New Roman"/>
              </a:rPr>
              <a:t>«Маленькая страна»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000" b="1" dirty="0">
                <a:solidFill>
                  <a:srgbClr val="FFFF00"/>
                </a:solidFill>
                <a:latin typeface="Monotype Corsiva" pitchFamily="66" charset="0"/>
                <a:ea typeface="Calibri"/>
                <a:cs typeface="Times New Roman"/>
              </a:rPr>
            </a:br>
            <a:endParaRPr lang="ru-RU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Авторы: </a:t>
            </a:r>
            <a:r>
              <a:rPr lang="ru-RU" dirty="0" smtClean="0">
                <a:solidFill>
                  <a:srgbClr val="FF0000"/>
                </a:solidFill>
              </a:rPr>
              <a:t>воспитатели группы «Рябинки»:  </a:t>
            </a:r>
          </a:p>
          <a:p>
            <a:pPr algn="l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Серкова Е.С., </a:t>
            </a:r>
            <a:r>
              <a:rPr lang="ru-RU" dirty="0" err="1" smtClean="0">
                <a:solidFill>
                  <a:srgbClr val="FF0000"/>
                </a:solidFill>
              </a:rPr>
              <a:t>Шикова</a:t>
            </a:r>
            <a:r>
              <a:rPr lang="ru-RU" dirty="0" smtClean="0">
                <a:solidFill>
                  <a:srgbClr val="FF0000"/>
                </a:solidFill>
              </a:rPr>
              <a:t> О.К.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педагог-психолог: Морозова О.К.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24" y="105273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dirty="0"/>
              <a:t>Социальный – в выборе места партнера для совместной деятельности, умение устанавливать и поддерживать отношения с разными людьми, анализировать действия и поступки, включаться в разговор, выбирать стиль общения, владеть 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правилами хорошего тона, поведения, этикета общения со сверстниками и взрослыми.</a:t>
            </a:r>
            <a:endParaRPr lang="ru-RU" sz="2000" dirty="0"/>
          </a:p>
          <a:p>
            <a:pPr algn="just"/>
            <a:r>
              <a:rPr lang="ru-RU" sz="2000" dirty="0"/>
              <a:t>Информационный – в обращении к различным источникам информации при обсуждении темы, способов действия;</a:t>
            </a:r>
          </a:p>
          <a:p>
            <a:pPr algn="just"/>
            <a:r>
              <a:rPr lang="ru-RU" sz="2000" dirty="0"/>
              <a:t>Деятельностный – это способность осуществлять результативные действия индивидуально или в сотрудничестве, в выборе планирования дел;</a:t>
            </a:r>
          </a:p>
          <a:p>
            <a:pPr algn="just"/>
            <a:r>
              <a:rPr lang="ru-RU" sz="2000" dirty="0"/>
              <a:t>Здоровьесберегающий – в самостоятельном регулировании активности, в свободном выборе позы, длительности и темпа выполнения.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5. По окончанию проекта дети свободно должны владеть импровизационными умениями; умело использовать средства театральной выразительности: мимику, жест, движения и средства интонации; владеть техникой </a:t>
            </a:r>
            <a:r>
              <a:rPr lang="ru-RU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кукловождения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 владеть простейшими исполнительскими навыками и принимать активное участие в театрализованных представлениях; выполнять творческие задания.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Monotype Corsiva" pitchFamily="66" charset="0"/>
              </a:rPr>
              <a:t>Ход реализации проекта:</a:t>
            </a:r>
            <a:endParaRPr lang="ru-RU" dirty="0"/>
          </a:p>
        </p:txBody>
      </p:sp>
      <p:sp>
        <p:nvSpPr>
          <p:cNvPr id="3" name="Выноска со стрелкой вниз 4"/>
          <p:cNvSpPr/>
          <p:nvPr/>
        </p:nvSpPr>
        <p:spPr>
          <a:xfrm>
            <a:off x="2000232" y="1268760"/>
            <a:ext cx="5143536" cy="864801"/>
          </a:xfrm>
          <a:prstGeom prst="downArrowCallout">
            <a:avLst>
              <a:gd name="adj1" fmla="val 22187"/>
              <a:gd name="adj2" fmla="val 25000"/>
              <a:gd name="adj3" fmla="val 25000"/>
              <a:gd name="adj4" fmla="val 6497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Блоки работы по проекту:</a:t>
            </a:r>
          </a:p>
        </p:txBody>
      </p:sp>
      <p:sp>
        <p:nvSpPr>
          <p:cNvPr id="4" name="Выноска: стрелка вправо 3"/>
          <p:cNvSpPr/>
          <p:nvPr/>
        </p:nvSpPr>
        <p:spPr>
          <a:xfrm>
            <a:off x="706913" y="3645024"/>
            <a:ext cx="1872208" cy="720080"/>
          </a:xfrm>
          <a:prstGeom prst="rightArrowCallout">
            <a:avLst>
              <a:gd name="adj1" fmla="val 21995"/>
              <a:gd name="adj2" fmla="val 17674"/>
              <a:gd name="adj3" fmla="val 25000"/>
              <a:gd name="adj4" fmla="val 79254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Взрослые</a:t>
            </a:r>
            <a:r>
              <a:rPr lang="ru-RU" sz="2000" dirty="0"/>
              <a:t> </a:t>
            </a:r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2571760" y="2959583"/>
            <a:ext cx="5832648" cy="2267099"/>
          </a:xfrm>
          <a:prstGeom prst="roundRect">
            <a:avLst/>
          </a:prstGeom>
          <a:solidFill>
            <a:srgbClr val="92E5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- </a:t>
            </a:r>
            <a:r>
              <a:rPr lang="ru-RU" sz="1400" dirty="0">
                <a:solidFill>
                  <a:schemeClr val="tx1"/>
                </a:solidFill>
              </a:rPr>
              <a:t>Наглядная информация для родителей;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Выставка презентация разных видов театра «Поиграй со мной»;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Пополнение в группу новых видов театра;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 Участие в мероприятиях в сотрудничестве с музыкальным руководителем;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Выставка книг «В гостях у сказки»;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Семинары – тренинги с педагогом – психологом «Арт – терапия» (</a:t>
            </a:r>
            <a:r>
              <a:rPr lang="ru-RU" sz="1400" dirty="0" err="1">
                <a:solidFill>
                  <a:schemeClr val="tx1"/>
                </a:solidFill>
              </a:rPr>
              <a:t>сказкотерапия</a:t>
            </a:r>
            <a:r>
              <a:rPr lang="ru-RU" sz="1400" dirty="0">
                <a:solidFill>
                  <a:schemeClr val="tx1"/>
                </a:solidFill>
              </a:rPr>
              <a:t>);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Показ театрализованных спектаклей для детей младших групп силами детей старшего возраста, родителей и педагогов.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204863"/>
            <a:ext cx="2282552" cy="47336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Взрослые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2219507"/>
            <a:ext cx="2880320" cy="45871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tx1"/>
                </a:solidFill>
              </a:rPr>
              <a:t>Развивающая среда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73972" y="2219506"/>
            <a:ext cx="2160240" cy="45871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Дети </a:t>
            </a:r>
          </a:p>
        </p:txBody>
      </p:sp>
    </p:spTree>
    <p:extLst>
      <p:ext uri="{BB962C8B-B14F-4D97-AF65-F5344CB8AC3E}">
        <p14:creationId xmlns:p14="http://schemas.microsoft.com/office/powerpoint/2010/main" val="1309582765"/>
      </p:ext>
    </p:extLst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право 1"/>
          <p:cNvSpPr/>
          <p:nvPr/>
        </p:nvSpPr>
        <p:spPr>
          <a:xfrm>
            <a:off x="611560" y="1484784"/>
            <a:ext cx="1944216" cy="72008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240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Развивающая среда</a:t>
            </a:r>
          </a:p>
        </p:txBody>
      </p:sp>
      <p:sp>
        <p:nvSpPr>
          <p:cNvPr id="3" name="Скругленный прямоугольник 10"/>
          <p:cNvSpPr/>
          <p:nvPr/>
        </p:nvSpPr>
        <p:spPr>
          <a:xfrm>
            <a:off x="2555776" y="548680"/>
            <a:ext cx="6048672" cy="2092389"/>
          </a:xfrm>
          <a:prstGeom prst="roundRect">
            <a:avLst/>
          </a:prstGeom>
          <a:solidFill>
            <a:srgbClr val="92E5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Модернизация классификации </a:t>
            </a:r>
            <a:r>
              <a:rPr lang="ru-RU" sz="1400" dirty="0" smtClean="0">
                <a:solidFill>
                  <a:schemeClr val="tx1"/>
                </a:solidFill>
              </a:rPr>
              <a:t>театрализованных </a:t>
            </a:r>
            <a:r>
              <a:rPr lang="ru-RU" sz="1400" dirty="0">
                <a:solidFill>
                  <a:schemeClr val="tx1"/>
                </a:solidFill>
              </a:rPr>
              <a:t>игр  с учетом современных технологий;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Разработка картотеки и тематики художественной литературы с учетом возрастных особенностей детей для занятий познавательного цикла;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 Проектирование театральных зон с учетом интересов детей и педагогов;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 Изготовление с родителями, детьми, педагогами сказочных игрушек, рисование пригласительных билетов, театральных и сказочных персонажей;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1"/>
                </a:solidFill>
              </a:rPr>
              <a:t>Выставка художественней литературы на тему: «В гостях у сказки»</a:t>
            </a:r>
          </a:p>
          <a:p>
            <a:pPr algn="ctr">
              <a:buFontTx/>
              <a:buChar char="-"/>
            </a:pP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Выноска: стрелка вправо 3"/>
          <p:cNvSpPr/>
          <p:nvPr/>
        </p:nvSpPr>
        <p:spPr>
          <a:xfrm>
            <a:off x="611560" y="4255013"/>
            <a:ext cx="1944216" cy="65222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75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Дети</a:t>
            </a:r>
            <a:r>
              <a:rPr lang="ru-RU" dirty="0"/>
              <a:t> </a:t>
            </a:r>
          </a:p>
        </p:txBody>
      </p:sp>
      <p:sp>
        <p:nvSpPr>
          <p:cNvPr id="5" name="Скругленный прямоугольник 11"/>
          <p:cNvSpPr/>
          <p:nvPr/>
        </p:nvSpPr>
        <p:spPr>
          <a:xfrm>
            <a:off x="2555776" y="2708920"/>
            <a:ext cx="6053652" cy="3744416"/>
          </a:xfrm>
          <a:prstGeom prst="roundRect">
            <a:avLst/>
          </a:prstGeom>
          <a:solidFill>
            <a:srgbClr val="92E5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</a:rPr>
              <a:t>- Серия рассказов воспитателей «Что такое театр?»;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Рассматривание: открыток с разными видами театра: оперный, балетный, драматический, кукольный; театральных афиш, билетов. Просмотр презентаций о театре;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Изготовление театральных билетов, афиш, буклетов, программок.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Знакомство и демонстрация с типами кукольного театра; 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Репетиции спектакля для детей и родителей, показ театрализованных спектаклей для детей младших групп силами детей старшего возраста, родителей и педагогов. Просмотр видео;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Исследовательское наблюдение детей «Самостоятельная театрализованная деятельность детей в детском саду»;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Использование разных видов театрализованной деятельности для развития творческой личности;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Беседа «Театральный словарь» знакомство с театральными терминами (актер, суфлер, режиссер, сцена, декорации и т.д.);</a:t>
            </a:r>
          </a:p>
          <a:p>
            <a:r>
              <a:rPr lang="ru-RU" sz="1400" dirty="0">
                <a:solidFill>
                  <a:schemeClr val="tx1"/>
                </a:solidFill>
              </a:rPr>
              <a:t>- Артикуляционная гимнастика.</a:t>
            </a:r>
          </a:p>
          <a:p>
            <a:pPr marL="285750" indent="-285750">
              <a:buFontTx/>
              <a:buChar char="-"/>
            </a:pP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37572"/>
      </p:ext>
    </p:extLst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6000" b="1"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  <a:r>
              <a:rPr lang="ru-RU" sz="6000" b="1" dirty="0">
                <a:solidFill>
                  <a:srgbClr val="FFFF00"/>
                </a:solidFill>
                <a:latin typeface="Monotype Corsiva" pitchFamily="66" charset="0"/>
              </a:rPr>
              <a:t>за внимание!</a:t>
            </a:r>
          </a:p>
        </p:txBody>
      </p:sp>
    </p:spTree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4000" b="1" u="sng" dirty="0">
                <a:solidFill>
                  <a:prstClr val="black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000" b="1" u="sng" dirty="0">
                <a:solidFill>
                  <a:prstClr val="black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000" b="1" u="sng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Тип проекта: </a:t>
            </a:r>
            <a:br>
              <a:rPr lang="ru-RU" sz="4000" b="1" u="sng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>
                <a:ea typeface="+mj-ea"/>
                <a:cs typeface="+mj-cs"/>
              </a:rPr>
              <a:t>По доминирующей в проекте деятельности: исследовательский, творческий, игровой.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ea typeface="+mj-ea"/>
                <a:cs typeface="+mj-cs"/>
              </a:rPr>
              <a:t>По характеру контактов: Ребенок и семья, в рамках группы «Рябинки».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ea typeface="+mj-ea"/>
                <a:cs typeface="+mj-cs"/>
              </a:rPr>
              <a:t>По профилю знаний: групповой проект.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ea typeface="+mj-ea"/>
                <a:cs typeface="+mj-cs"/>
              </a:rPr>
              <a:t>По характеру участия ребенка: Участник от зарождения идеи до получения результата.</a:t>
            </a:r>
          </a:p>
          <a:p>
            <a:pPr marL="0" indent="0">
              <a:buNone/>
            </a:pP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sz="2400" dirty="0"/>
          </a:p>
        </p:txBody>
      </p:sp>
    </p:spTree>
  </p:cSld>
  <p:clrMapOvr>
    <a:masterClrMapping/>
  </p:clrMapOvr>
  <p:transition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r>
              <a:rPr lang="ru-RU" sz="4000" b="1" u="sng" dirty="0">
                <a:solidFill>
                  <a:srgbClr val="C00000"/>
                </a:solidFill>
                <a:latin typeface="Monotype Corsiva" pitchFamily="66" charset="0"/>
              </a:rPr>
              <a:t>Продолжительность проекта: </a:t>
            </a:r>
            <a:r>
              <a:rPr lang="ru-RU" sz="4000" dirty="0"/>
              <a:t>долгосрочный (сентябрь 2016- май 2020гг.)</a:t>
            </a:r>
          </a:p>
          <a:p>
            <a:r>
              <a:rPr lang="ru-RU" sz="4000" b="1" u="sng" dirty="0">
                <a:solidFill>
                  <a:srgbClr val="C00000"/>
                </a:solidFill>
                <a:latin typeface="Monotype Corsiva" pitchFamily="66" charset="0"/>
              </a:rPr>
              <a:t>Участники проекта: </a:t>
            </a:r>
            <a:r>
              <a:rPr lang="ru-RU" sz="4000" dirty="0"/>
              <a:t>дети группы «Рябинки», воспитатели группы, педагог-психолог, музыкальный руководитель, родители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3413745837"/>
      </p:ext>
    </p:extLst>
  </p:cSld>
  <p:clrMapOvr>
    <a:masterClrMapping/>
  </p:clrMapOvr>
  <p:transition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Monotype Corsiva" pitchFamily="66" charset="0"/>
              </a:rPr>
              <a:t>Актуальность проблемы: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698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Недостаточное внимание родителей и детей к театру и театрально- игровой деятельности.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Подавляющее число детей плохо владеют импровизационными умениями.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 многих детей слабо обогащен словарный запас, наблюдается не правильное звукопроизношение, в следствии чего дети мало раскрепощены и закомплексованы.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Мало развиты игровые навыки и творческие способности детей.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214154"/>
      </p:ext>
    </p:extLst>
  </p:cSld>
  <p:clrMapOvr>
    <a:masterClrMapping/>
  </p:clrMapOvr>
  <p:transition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Monotype Corsiva" pitchFamily="66" charset="0"/>
              </a:rPr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Создание оптимальных условий для развития эмоционально-волевой , познавательной, двигательной сферы, речи, развития позитивных качеств личности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194850394"/>
      </p:ext>
    </p:extLst>
  </p:cSld>
  <p:clrMapOvr>
    <a:masterClrMapping/>
  </p:clrMapOvr>
  <p:transition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Monotype Corsiva" pitchFamily="66" charset="0"/>
              </a:rPr>
              <a:t>Задачи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000" dirty="0"/>
              <a:t>Развивать память, выразительную грамотную речь, словарный запас, формировать правильное звукопроизношение.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000" dirty="0"/>
              <a:t>Развивать устойчивый интерес к театру и  театрально-игровой деятельности.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000" dirty="0"/>
              <a:t>Совершенствовать игровые навыки и творческую самостоятельность через театрализованные игры, развивающие творческие способности дошкольников.</a:t>
            </a:r>
          </a:p>
          <a:p>
            <a:pPr marL="514350" indent="-514350">
              <a:buAutoNum type="arabicPeriod"/>
            </a:pPr>
            <a:r>
              <a:rPr lang="ru-RU" sz="2000" dirty="0"/>
              <a:t>Воспитывать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гуманные чувства у детей,</a:t>
            </a:r>
            <a:r>
              <a:rPr lang="ru-RU" sz="2000" dirty="0"/>
              <a:t> уверенность в себе, положительную самооценку, умение преодолевать комплексы.</a:t>
            </a:r>
          </a:p>
          <a:p>
            <a:pPr marL="514350" indent="-514350">
              <a:buAutoNum type="arabicPeriod"/>
            </a:pPr>
            <a:r>
              <a:rPr lang="ru-RU" sz="2000" dirty="0"/>
              <a:t>Развивать диалогическую и монологическую речь.</a:t>
            </a:r>
          </a:p>
          <a:p>
            <a:pPr marL="514350" indent="-514350">
              <a:buAutoNum type="arabicPeriod"/>
            </a:pPr>
            <a:r>
              <a:rPr lang="ru-RU" sz="2000" dirty="0"/>
              <a:t>Расширить взаимодействие с родителями воспитанников, путем создания творческой мастерской «Теремок талантов»</a:t>
            </a:r>
          </a:p>
          <a:p>
            <a:pPr marL="514350" indent="-514350">
              <a:buAutoNum type="arabicPeriod"/>
            </a:pPr>
            <a:endParaRPr lang="ru-RU" sz="2000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076018"/>
      </p:ext>
    </p:extLst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>
                <a:solidFill>
                  <a:srgbClr val="C00000"/>
                </a:solidFill>
                <a:latin typeface="Monotype Corsiva" pitchFamily="66" charset="0"/>
              </a:rPr>
              <a:t>Продукт совместной деятельности: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9145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Кукольные представления, игры, этюды, игры-импровизации, театральные физминутки, утренники, спортивные праздники.</a:t>
            </a:r>
          </a:p>
        </p:txBody>
      </p:sp>
    </p:spTree>
    <p:extLst>
      <p:ext uri="{BB962C8B-B14F-4D97-AF65-F5344CB8AC3E}">
        <p14:creationId xmlns:p14="http://schemas.microsoft.com/office/powerpoint/2010/main" val="3630994508"/>
      </p:ext>
    </p:extLst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Monotype Corsiva" pitchFamily="66" charset="0"/>
              </a:rPr>
              <a:t>Основные этапы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Исследовательский (сентябрь  2016г.);</a:t>
            </a:r>
          </a:p>
          <a:p>
            <a:r>
              <a:rPr lang="ru-RU" sz="2800" dirty="0"/>
              <a:t>Организационный (октябрь- декабрь 2016г.);</a:t>
            </a:r>
          </a:p>
          <a:p>
            <a:r>
              <a:rPr lang="ru-RU" sz="2800" dirty="0"/>
              <a:t>Практический   (сентябрь2016г.-апрель 2020г.);</a:t>
            </a:r>
          </a:p>
          <a:p>
            <a:r>
              <a:rPr lang="ru-RU" sz="2800" dirty="0"/>
              <a:t>Обобщающий (май 2020г.)</a:t>
            </a:r>
          </a:p>
        </p:txBody>
      </p:sp>
    </p:spTree>
    <p:extLst>
      <p:ext uri="{BB962C8B-B14F-4D97-AF65-F5344CB8AC3E}">
        <p14:creationId xmlns:p14="http://schemas.microsoft.com/office/powerpoint/2010/main" val="71510605"/>
      </p:ext>
    </p:extLst>
  </p:cSld>
  <p:clrMapOvr>
    <a:masterClrMapping/>
  </p:clrMapOvr>
  <p:transition>
    <p:wedge/>
    <p:sndAc>
      <p:stSnd>
        <p:snd r:embed="rId2" name="applause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Предполагаемые результаты: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/>
              <a:t>1. Все дети  и родители группы «Рябинки» задействованы в проекте;</a:t>
            </a:r>
          </a:p>
          <a:p>
            <a:pPr>
              <a:buNone/>
            </a:pPr>
            <a:r>
              <a:rPr lang="ru-RU" sz="2000" dirty="0"/>
              <a:t>2.Дети ознакомлены с историей театра, его видами, способами изготовления и обыгрывания;</a:t>
            </a:r>
          </a:p>
          <a:p>
            <a:pPr>
              <a:buNone/>
            </a:pPr>
            <a:r>
              <a:rPr lang="ru-RU" sz="2000" dirty="0"/>
              <a:t>3.Театральная студия «Малышей крепышей»  должна быть пополнена атрибутами и реквизитами для театрализованных игр, изготовленными руками детей, родителей и педагогов</a:t>
            </a:r>
            <a:r>
              <a:rPr lang="ru-RU" sz="2200" dirty="0"/>
              <a:t>; </a:t>
            </a:r>
            <a:r>
              <a:rPr lang="ru-RU" sz="2000" dirty="0"/>
              <a:t>предметно-пространственная развивающая среда дополнена разными видами театров, пособиями, рисунками, картотеками творческих игр.</a:t>
            </a:r>
          </a:p>
          <a:p>
            <a:pPr marL="0" lvl="0" indent="0"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2000" dirty="0"/>
              <a:t>4.Театрально-игровая деятельность, наряду с другими видами детской  деятельности, позволит ребенку приобрести и демонстрировать начала ключевых компетентностей:</a:t>
            </a:r>
          </a:p>
          <a:p>
            <a:r>
              <a:rPr lang="ru-RU" sz="2000" dirty="0"/>
              <a:t>Коммуникативный – возможность понимать речь других,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владеть навыками выразительной речи,</a:t>
            </a:r>
            <a:r>
              <a:rPr lang="ru-RU" sz="2000" dirty="0"/>
              <a:t> грамматически правильно строить свою речь;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62417292"/>
      </p:ext>
    </p:extLst>
  </p:cSld>
  <p:clrMapOvr>
    <a:masterClrMapping/>
  </p:clrMapOvr>
  <p:transition>
    <p:wedge/>
    <p:sndAc>
      <p:stSnd>
        <p:snd r:embed="rId2" name="applause.wav"/>
      </p:stSnd>
    </p:sndAc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fee274eec8975bd4ed446e3fac328d22523f6a"/>
</p:tagLst>
</file>

<file path=ppt/theme/theme1.xml><?xml version="1.0" encoding="utf-8"?>
<a:theme xmlns:a="http://schemas.openxmlformats.org/drawingml/2006/main" name="frame_flower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frame_flowers</Template>
  <TotalTime>502</TotalTime>
  <Words>851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frame_flowers</vt:lpstr>
      <vt:lpstr>Совместный детско-взрослый творческий проект  «Маленькая страна» </vt:lpstr>
      <vt:lpstr> Тип проекта:  </vt:lpstr>
      <vt:lpstr>Презентация PowerPoint</vt:lpstr>
      <vt:lpstr>Актуальность проблемы:</vt:lpstr>
      <vt:lpstr>Цель проекта:</vt:lpstr>
      <vt:lpstr>Задачи проекта:</vt:lpstr>
      <vt:lpstr>Продукт совместной деятельности:</vt:lpstr>
      <vt:lpstr>Основные этапы проекта:</vt:lpstr>
      <vt:lpstr>Предполагаемые результаты:</vt:lpstr>
      <vt:lpstr>Презентация PowerPoint</vt:lpstr>
      <vt:lpstr>Ход реализации проекта: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40</cp:revision>
  <dcterms:created xsi:type="dcterms:W3CDTF">2016-08-24T01:54:33Z</dcterms:created>
  <dcterms:modified xsi:type="dcterms:W3CDTF">2016-10-05T04:03:53Z</dcterms:modified>
</cp:coreProperties>
</file>