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93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6671D-FABD-4878-A998-EA722D4B9122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B409-102D-4105-84AD-F77E8A9D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technika_chteniya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publ/156-1-0-5022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b="1" dirty="0" smtClean="0">
                <a:solidFill>
                  <a:srgbClr val="7030A0"/>
                </a:solidFill>
              </a:rPr>
              <a:t>ЧТО ТАКОЕ                        ДИСЛЕКСИЯ?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886200"/>
            <a:ext cx="5000660" cy="17526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7030A0"/>
                </a:solidFill>
              </a:rPr>
              <a:t>Составила                                                                                                             Учитель – логопед                                                                                                                  </a:t>
            </a:r>
            <a:r>
              <a:rPr lang="ru-RU" sz="1800" b="1" dirty="0" err="1" smtClean="0">
                <a:solidFill>
                  <a:srgbClr val="7030A0"/>
                </a:solidFill>
              </a:rPr>
              <a:t>Семененя</a:t>
            </a:r>
            <a:r>
              <a:rPr lang="ru-RU" sz="1800" b="1" dirty="0" smtClean="0">
                <a:solidFill>
                  <a:srgbClr val="7030A0"/>
                </a:solidFill>
              </a:rPr>
              <a:t> В.В.                                                                                     МАДОУЦРРдс№14                                                                                                г. </a:t>
            </a:r>
            <a:r>
              <a:rPr lang="ru-RU" sz="1800" b="1" dirty="0" err="1" smtClean="0">
                <a:solidFill>
                  <a:srgbClr val="7030A0"/>
                </a:solidFill>
              </a:rPr>
              <a:t>Кропотикин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6" name="Picture 2" descr="C:\Users\Asus\Desktop\дисграф. дислекс\1432106039general_pages_20_May_2015_i15233_v_god_literatury_pushkinskaya_biblioteka_provela_akciu_den_chteniya_vslux_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000528" cy="3357586"/>
          </a:xfrm>
          <a:prstGeom prst="rect">
            <a:avLst/>
          </a:prstGeom>
          <a:noFill/>
        </p:spPr>
      </p:pic>
      <p:pic>
        <p:nvPicPr>
          <p:cNvPr id="1027" name="Picture 3" descr="C:\Users\Asus\Desktop\дисграф. дислекс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071942"/>
            <a:ext cx="257176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Дислексия</a:t>
            </a:r>
            <a:r>
              <a:rPr lang="ru-RU" sz="2400" b="1" dirty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 это специфическое нарушение способности к чтению, когда при чтении ребенок допускает однотипные ошибки. При этом ребенок может быть полностью интеллектуально развит и не испытывать других трудностей с обучением.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7030A0"/>
                </a:solidFill>
              </a:rPr>
              <a:t>Понять, что такое </a:t>
            </a:r>
            <a:r>
              <a:rPr lang="ru-RU" sz="2400" b="1" dirty="0" err="1">
                <a:solidFill>
                  <a:srgbClr val="7030A0"/>
                </a:solidFill>
              </a:rPr>
              <a:t>дислексия</a:t>
            </a:r>
            <a:r>
              <a:rPr lang="ru-RU" sz="2400" b="1" dirty="0">
                <a:solidFill>
                  <a:srgbClr val="7030A0"/>
                </a:solidFill>
              </a:rPr>
              <a:t> обычным людям не </a:t>
            </a:r>
            <a:r>
              <a:rPr lang="ru-RU" sz="2400" b="1" dirty="0" err="1" smtClean="0">
                <a:solidFill>
                  <a:srgbClr val="7030A0"/>
                </a:solidFill>
              </a:rPr>
              <a:t>просточто</a:t>
            </a:r>
            <a:r>
              <a:rPr lang="ru-RU" sz="2400" b="1" dirty="0" smtClean="0">
                <a:solidFill>
                  <a:srgbClr val="7030A0"/>
                </a:solidFill>
              </a:rPr>
              <a:t>: </a:t>
            </a:r>
            <a:r>
              <a:rPr lang="ru-RU" sz="2400" b="1" dirty="0">
                <a:solidFill>
                  <a:srgbClr val="7030A0"/>
                </a:solidFill>
              </a:rPr>
              <a:t>обычные люди мыслят словами, а </a:t>
            </a:r>
            <a:r>
              <a:rPr lang="ru-RU" sz="2400" b="1" dirty="0" err="1">
                <a:solidFill>
                  <a:srgbClr val="7030A0"/>
                </a:solidFill>
              </a:rPr>
              <a:t>дислексики</a:t>
            </a:r>
            <a:r>
              <a:rPr lang="ru-RU" sz="2400" b="1" dirty="0">
                <a:solidFill>
                  <a:srgbClr val="7030A0"/>
                </a:solidFill>
              </a:rPr>
              <a:t> — образами. Поэтому, когда страдающий </a:t>
            </a:r>
            <a:r>
              <a:rPr lang="ru-RU" sz="2400" b="1" dirty="0" err="1">
                <a:solidFill>
                  <a:srgbClr val="7030A0"/>
                </a:solidFill>
              </a:rPr>
              <a:t>дислексией</a:t>
            </a:r>
            <a:r>
              <a:rPr lang="ru-RU" sz="2400" b="1" dirty="0">
                <a:solidFill>
                  <a:srgbClr val="7030A0"/>
                </a:solidFill>
              </a:rPr>
              <a:t> ребенок сталкивается с словесным описанием предмета или явления, он испытывает трудности. Особенно трудно такому ребенку воспринимать слова, значения которых он не знает, то есть не имеет в памяти образа, такими словами могут быть, в частности, предлоги: "через", "над", "под".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C:\Users\Asus\Desktop\шаблоны для презент\рамки\124175807_0_3b0e8_add4267d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16961">
            <a:off x="4929190" y="4357694"/>
            <a:ext cx="3929090" cy="2405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571528"/>
            <a:ext cx="7772400" cy="235745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В чем проявляется </a:t>
            </a:r>
            <a:r>
              <a:rPr lang="ru-RU" b="1" dirty="0" err="1" smtClean="0">
                <a:solidFill>
                  <a:srgbClr val="7030A0"/>
                </a:solidFill>
              </a:rPr>
              <a:t>дислексия</a:t>
            </a:r>
            <a:r>
              <a:rPr lang="ru-RU" b="1" dirty="0" smtClean="0">
                <a:solidFill>
                  <a:srgbClr val="7030A0"/>
                </a:solidFill>
              </a:rPr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000108"/>
            <a:ext cx="8643998" cy="5643602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7030A0"/>
                </a:solidFill>
              </a:rPr>
              <a:t>Как правило, нарушение способности чтения связано с проблемами составления слов из слогов (</a:t>
            </a:r>
            <a:r>
              <a:rPr lang="ru-RU" sz="2800" b="1" dirty="0" err="1">
                <a:solidFill>
                  <a:srgbClr val="7030A0"/>
                </a:solidFill>
              </a:rPr>
              <a:t>слогосложения</a:t>
            </a:r>
            <a:r>
              <a:rPr lang="ru-RU" sz="2800" b="1" dirty="0">
                <a:solidFill>
                  <a:srgbClr val="7030A0"/>
                </a:solidFill>
              </a:rPr>
              <a:t>), чтения целыми словами, беглого чтения. Дети читают медленно, по буквами или по слогам, пытаются угадать слова, а не прочитать их, переставляют буквы и слоги местами. Все это приводит к тому, что текст зачастую остается непонятным для ребенка. Некоторые дети, доведя до </a:t>
            </a:r>
            <a:r>
              <a:rPr lang="ru-RU" sz="2800" b="1" dirty="0">
                <a:solidFill>
                  <a:srgbClr val="7030A0"/>
                </a:solidFill>
                <a:hlinkClick r:id="rId2"/>
              </a:rPr>
              <a:t>совершенства технику чтения</a:t>
            </a:r>
            <a:r>
              <a:rPr lang="ru-RU" sz="2800" b="1" dirty="0">
                <a:solidFill>
                  <a:srgbClr val="7030A0"/>
                </a:solidFill>
              </a:rPr>
              <a:t>, могут не понимать прочитанное и ответить на вопросы по тексту.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85728"/>
            <a:ext cx="8229600" cy="1857388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7030A0"/>
                </a:solidFill>
              </a:rPr>
              <a:t>Диагностика </a:t>
            </a:r>
            <a:r>
              <a:rPr lang="ru-RU" sz="6000" b="1" dirty="0" err="1">
                <a:solidFill>
                  <a:srgbClr val="7030A0"/>
                </a:solidFill>
              </a:rPr>
              <a:t>дислексии</a:t>
            </a:r>
            <a:r>
              <a:rPr lang="ru-RU" sz="6000" dirty="0">
                <a:solidFill>
                  <a:srgbClr val="7030A0"/>
                </a:solidFill>
              </a:rPr>
              <a:t/>
            </a:r>
            <a:br>
              <a:rPr lang="ru-RU" sz="6000" dirty="0">
                <a:solidFill>
                  <a:srgbClr val="7030A0"/>
                </a:solidFill>
              </a:rPr>
            </a:b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42844" y="1285860"/>
            <a:ext cx="878687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Диагностировать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дислексию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 не просто, потому что проблемы с чтением могут испытывать самые разные дети по разным причинам: слабое умственное развитие, педагогическая запущенность, плохой слух и зрение ребенка, не позволяющее ему видеть буквы, работать с текстом и т.п.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Дислексию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 отличает повторяемость ошибок, их идентичность и стойкость, то есть даже после тренировок (когда еще не проводится коррекционная работа) проблемы остаются.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8" name="Рисунок 7" descr="C:\Users\Asus\Desktop\reb-spit-knig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010028"/>
            <a:ext cx="2571768" cy="249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sus\Desktop\шаблоны для презент\рамки\124175807_0_3b0e8_add4267d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60453" flipH="1">
            <a:off x="500034" y="4214818"/>
            <a:ext cx="2500330" cy="2547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7030A0"/>
                </a:solidFill>
              </a:rPr>
              <a:t>Виды </a:t>
            </a:r>
            <a:r>
              <a:rPr lang="ru-RU" sz="6600" b="1" dirty="0" err="1">
                <a:solidFill>
                  <a:srgbClr val="7030A0"/>
                </a:solidFill>
              </a:rPr>
              <a:t>дислексии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1071546"/>
            <a:ext cx="86439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Фонематическая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дислексия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Наиболее часто встречается у младших школьников, и связана с тем, что ребенок смешивает похожие звуки (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глухие-звонкие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твердые-мягкие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звонкие-глухие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например,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б-п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д-т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ц-с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ж-ш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). Этот вид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дислексии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 выражается в побуквенном чтении, в том, что ребенок при чтении может пропускать буквы и слоги, переставлять их):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7030A0"/>
                </a:solidFill>
              </a:rPr>
              <a:t>Механическое чтение (семантическая </a:t>
            </a:r>
            <a:r>
              <a:rPr lang="ru-RU" sz="2400" b="1" dirty="0" err="1">
                <a:solidFill>
                  <a:srgbClr val="7030A0"/>
                </a:solidFill>
              </a:rPr>
              <a:t>дислексия</a:t>
            </a:r>
            <a:r>
              <a:rPr lang="ru-RU" sz="2400" b="1" dirty="0">
                <a:solidFill>
                  <a:srgbClr val="7030A0"/>
                </a:solidFill>
              </a:rPr>
              <a:t>)</a:t>
            </a:r>
            <a:r>
              <a:rPr lang="ru-RU" sz="2400" dirty="0">
                <a:solidFill>
                  <a:srgbClr val="7030A0"/>
                </a:solidFill>
              </a:rPr>
              <a:t>. Ребенок владеет техникой чтения, но не может понять частично или полностью смысла прочитанного. Одна из причин семантической </a:t>
            </a:r>
            <a:r>
              <a:rPr lang="ru-RU" sz="2400" dirty="0" err="1">
                <a:solidFill>
                  <a:srgbClr val="7030A0"/>
                </a:solidFill>
              </a:rPr>
              <a:t>дислексии</a:t>
            </a:r>
            <a:r>
              <a:rPr lang="ru-RU" sz="2400" dirty="0">
                <a:solidFill>
                  <a:srgbClr val="7030A0"/>
                </a:solidFill>
              </a:rPr>
              <a:t> в том, что слова в предложении для ребенка не связаны, ребенок не может получить общую картину смыслового содержания.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 </a:t>
            </a:r>
            <a:br>
              <a:rPr lang="ru-RU" sz="2700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700" dirty="0">
                <a:solidFill>
                  <a:srgbClr val="7030A0"/>
                </a:solidFill>
                <a:latin typeface="+mn-lt"/>
              </a:rPr>
            </a:b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2700" dirty="0">
                <a:solidFill>
                  <a:srgbClr val="7030A0"/>
                </a:solidFill>
                <a:latin typeface="+mn-lt"/>
              </a:rPr>
            </a:br>
            <a:r>
              <a:rPr lang="ru-RU" sz="2700" b="1" dirty="0">
                <a:solidFill>
                  <a:srgbClr val="7030A0"/>
                </a:solidFill>
              </a:rPr>
              <a:t> </a:t>
            </a:r>
            <a:r>
              <a:rPr lang="ru-RU" sz="2700" b="1" dirty="0" err="1">
                <a:solidFill>
                  <a:srgbClr val="7030A0"/>
                </a:solidFill>
              </a:rPr>
              <a:t>Аграмматическая</a:t>
            </a:r>
            <a:r>
              <a:rPr lang="ru-RU" sz="2700" b="1" dirty="0">
                <a:solidFill>
                  <a:srgbClr val="7030A0"/>
                </a:solidFill>
              </a:rPr>
              <a:t> </a:t>
            </a:r>
            <a:r>
              <a:rPr lang="ru-RU" sz="2700" b="1" dirty="0" err="1">
                <a:solidFill>
                  <a:srgbClr val="7030A0"/>
                </a:solidFill>
              </a:rPr>
              <a:t>дислексия</a:t>
            </a:r>
            <a:r>
              <a:rPr lang="ru-RU" sz="2700" dirty="0">
                <a:solidFill>
                  <a:srgbClr val="7030A0"/>
                </a:solidFill>
              </a:rPr>
              <a:t>,</a:t>
            </a:r>
            <a:r>
              <a:rPr lang="ru-RU" sz="2700" b="1" dirty="0">
                <a:solidFill>
                  <a:srgbClr val="7030A0"/>
                </a:solidFill>
              </a:rPr>
              <a:t> </a:t>
            </a:r>
            <a:r>
              <a:rPr lang="ru-RU" sz="2700" dirty="0">
                <a:solidFill>
                  <a:srgbClr val="7030A0"/>
                </a:solidFill>
              </a:rPr>
              <a:t>связана с проблемами согласования, в частности, существительных и 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прилагательных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, существительных и глаголов, когда не согласуются окончания слов: "красивый кошка", "высокая тополь" и т.п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.  </a:t>
            </a:r>
            <a:br>
              <a:rPr lang="ru-RU" sz="2700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  </a:t>
            </a:r>
            <a:br>
              <a:rPr lang="ru-RU" sz="2700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solidFill>
                  <a:srgbClr val="7030A0"/>
                </a:solidFill>
                <a:latin typeface="+mn-lt"/>
              </a:rPr>
              <a:t>Оптическая </a:t>
            </a:r>
            <a:r>
              <a:rPr lang="ru-RU" sz="2700" b="1" dirty="0" err="1">
                <a:solidFill>
                  <a:srgbClr val="7030A0"/>
                </a:solidFill>
                <a:latin typeface="+mn-lt"/>
              </a:rPr>
              <a:t>дислексия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. Все буквы состоят из примерно одинаковых элементов: черточек, палочек, кружочков. Оптическая </a:t>
            </a:r>
            <a:r>
              <a:rPr lang="ru-RU" sz="2700" dirty="0" err="1">
                <a:solidFill>
                  <a:srgbClr val="7030A0"/>
                </a:solidFill>
                <a:latin typeface="+mn-lt"/>
              </a:rPr>
              <a:t>дислексия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 выражается в том, что дети 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путают схожие 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по написанию буквы, буквы, 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отличающиеся </a:t>
            </a:r>
            <a:r>
              <a:rPr lang="ru-RU" sz="2700" dirty="0" err="1" smtClean="0">
                <a:solidFill>
                  <a:srgbClr val="7030A0"/>
                </a:solidFill>
                <a:latin typeface="+mn-lt"/>
              </a:rPr>
              <a:t>один-двумя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 элементами или по-разному расположенными в                            пространстве.                                                                                                          </a:t>
            </a:r>
            <a:r>
              <a:rPr lang="ru-RU" b="1" dirty="0" smtClean="0"/>
              <a:t> </a:t>
            </a:r>
            <a:r>
              <a:rPr lang="ru-RU" sz="2700" b="1" dirty="0" err="1">
                <a:solidFill>
                  <a:srgbClr val="7030A0"/>
                </a:solidFill>
                <a:latin typeface="+mn-lt"/>
              </a:rPr>
              <a:t>Мнестическая</a:t>
            </a:r>
            <a:r>
              <a:rPr lang="ru-RU" sz="2700" b="1" dirty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2700" b="1" dirty="0" err="1">
                <a:solidFill>
                  <a:srgbClr val="7030A0"/>
                </a:solidFill>
                <a:latin typeface="+mn-lt"/>
              </a:rPr>
              <a:t>дислексия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. Она связана с тем, что ребенок </a:t>
            </a:r>
            <a:r>
              <a:rPr lang="ru-RU" sz="2700" dirty="0" smtClean="0">
                <a:solidFill>
                  <a:srgbClr val="7030A0"/>
                </a:solidFill>
                <a:latin typeface="+mn-lt"/>
              </a:rPr>
              <a:t>не        может </a:t>
            </a:r>
            <a:r>
              <a:rPr lang="ru-RU" sz="2700" dirty="0">
                <a:solidFill>
                  <a:srgbClr val="7030A0"/>
                </a:solidFill>
                <a:latin typeface="+mn-lt"/>
              </a:rPr>
              <a:t>запомнить связь между обозначением буквы и звуком, который она "дает" при чтении.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357982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7030A0"/>
                </a:solidFill>
                <a:latin typeface="+mn-lt"/>
              </a:rPr>
              <a:t>Что делать, если у ребенка </a:t>
            </a:r>
            <a:r>
              <a:rPr lang="ru-RU" sz="4800" b="1" dirty="0" err="1">
                <a:solidFill>
                  <a:srgbClr val="7030A0"/>
                </a:solidFill>
                <a:latin typeface="+mn-lt"/>
              </a:rPr>
              <a:t>дислексия</a:t>
            </a:r>
            <a:r>
              <a:rPr lang="ru-RU" sz="4800" b="1" dirty="0" smtClean="0">
                <a:solidFill>
                  <a:srgbClr val="7030A0"/>
                </a:solidFill>
                <a:latin typeface="+mn-lt"/>
              </a:rPr>
              <a:t>?</a:t>
            </a:r>
            <a:r>
              <a:rPr lang="ru-RU" sz="4800" dirty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4800" dirty="0" smtClean="0">
                <a:solidFill>
                  <a:srgbClr val="7030A0"/>
                </a:solidFill>
                <a:latin typeface="+mn-lt"/>
              </a:rPr>
              <a:t>                                                  </a:t>
            </a:r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Коррекцией </a:t>
            </a:r>
            <a:r>
              <a:rPr lang="ru-RU" sz="2400" dirty="0" err="1">
                <a:solidFill>
                  <a:srgbClr val="7030A0"/>
                </a:solidFill>
                <a:latin typeface="+mn-lt"/>
              </a:rPr>
              <a:t>дислексии</a:t>
            </a:r>
            <a:r>
              <a:rPr lang="ru-RU" sz="2400" dirty="0">
                <a:solidFill>
                  <a:srgbClr val="7030A0"/>
                </a:solidFill>
                <a:latin typeface="+mn-lt"/>
              </a:rPr>
              <a:t> детей и взрослых занимается логопед. В зависимости от вида нарушения применяются свои </a:t>
            </a:r>
            <a:r>
              <a:rPr lang="ru-RU" sz="2400" dirty="0">
                <a:solidFill>
                  <a:srgbClr val="7030A0"/>
                </a:solidFill>
                <a:latin typeface="+mn-lt"/>
                <a:hlinkClick r:id="rId2"/>
              </a:rPr>
              <a:t>способы коррекции </a:t>
            </a:r>
            <a:r>
              <a:rPr lang="ru-RU" sz="2400" dirty="0" err="1">
                <a:solidFill>
                  <a:srgbClr val="7030A0"/>
                </a:solidFill>
                <a:latin typeface="+mn-lt"/>
                <a:hlinkClick r:id="rId2"/>
              </a:rPr>
              <a:t>дислексии</a:t>
            </a:r>
            <a:r>
              <a:rPr lang="ru-RU" sz="2400" dirty="0">
                <a:solidFill>
                  <a:srgbClr val="7030A0"/>
                </a:solidFill>
                <a:latin typeface="+mn-lt"/>
              </a:rPr>
              <a:t>.</a:t>
            </a:r>
            <a:br>
              <a:rPr lang="ru-RU" sz="2400" dirty="0">
                <a:solidFill>
                  <a:srgbClr val="7030A0"/>
                </a:solidFill>
                <a:latin typeface="+mn-lt"/>
              </a:rPr>
            </a:br>
            <a:r>
              <a:rPr lang="ru-RU" sz="2400" dirty="0">
                <a:solidFill>
                  <a:srgbClr val="7030A0"/>
                </a:solidFill>
                <a:latin typeface="+mn-lt"/>
              </a:rPr>
              <a:t>Несмотря на все возможные отрицательные последствия, </a:t>
            </a:r>
            <a:r>
              <a:rPr lang="ru-RU" sz="2400" dirty="0" err="1">
                <a:solidFill>
                  <a:srgbClr val="7030A0"/>
                </a:solidFill>
                <a:latin typeface="+mn-lt"/>
              </a:rPr>
              <a:t>дислексия</a:t>
            </a:r>
            <a:r>
              <a:rPr lang="ru-RU" sz="2400" dirty="0">
                <a:solidFill>
                  <a:srgbClr val="7030A0"/>
                </a:solidFill>
                <a:latin typeface="+mn-lt"/>
              </a:rPr>
              <a:t>, как и </a:t>
            </a:r>
            <a:r>
              <a:rPr lang="ru-RU" sz="2400" dirty="0" err="1">
                <a:solidFill>
                  <a:srgbClr val="7030A0"/>
                </a:solidFill>
                <a:latin typeface="+mn-lt"/>
              </a:rPr>
              <a:t>дисграфия</a:t>
            </a:r>
            <a:r>
              <a:rPr lang="ru-RU" sz="2400" dirty="0">
                <a:solidFill>
                  <a:srgbClr val="7030A0"/>
                </a:solidFill>
                <a:latin typeface="+mn-lt"/>
              </a:rPr>
              <a:t>, не приговор: дети могут быть весьма одаренны в других сферах деятельности, часто они проявляют способности мыслить нешаблонно, образами, творчески. Казалось бы, такая проблема может поставить "крест" на развитии ребенка и его будущем, однако история знает множество выдающихся людей, страдающих </a:t>
            </a:r>
            <a:r>
              <a:rPr lang="ru-RU" sz="2400" dirty="0" err="1">
                <a:solidFill>
                  <a:srgbClr val="7030A0"/>
                </a:solidFill>
                <a:latin typeface="+mn-lt"/>
              </a:rPr>
              <a:t>дислексией</a:t>
            </a:r>
            <a:r>
              <a:rPr lang="ru-RU" sz="2400" dirty="0">
                <a:solidFill>
                  <a:srgbClr val="7030A0"/>
                </a:solidFill>
                <a:latin typeface="+mn-lt"/>
              </a:rPr>
              <a:t> и </a:t>
            </a:r>
            <a:r>
              <a:rPr lang="ru-RU" sz="2400" dirty="0" err="1">
                <a:solidFill>
                  <a:srgbClr val="7030A0"/>
                </a:solidFill>
                <a:latin typeface="+mn-lt"/>
              </a:rPr>
              <a:t>дисграфией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 ХОРОШО УМЕТЬ ЧИТАТЬ!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C:\Users\Asus\Desktop\5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45715"/>
            <a:ext cx="8643998" cy="502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ИНФОРМАЦИЯ К РАЗМЫШЛЕНИЮ!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24578" name="Picture 2" descr="C:\Users\Asus\Desktop\дисграф. дислекс\9d7ac3147b7811e39b170ed80c6345d1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307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ЧТО ТАКОЕ                        ДИСЛЕКСИЯ?</vt:lpstr>
      <vt:lpstr>Слайд 2</vt:lpstr>
      <vt:lpstr> В чем проявляется дислексия?</vt:lpstr>
      <vt:lpstr>Диагностика дислексии </vt:lpstr>
      <vt:lpstr>Виды дислексии</vt:lpstr>
      <vt:lpstr>      Аграмматическая дислексия, связана с проблемами согласования, в частности, существительных и  прилагательных, существительных и глаголов, когда не согласуются окончания слов: "красивый кошка", "высокая тополь" и т.п.      Оптическая дислексия. Все буквы состоят из примерно одинаковых элементов: черточек, палочек, кружочков. Оптическая дислексия выражается в том, что дети путают схожие по написанию буквы, буквы, отличающиеся один-двумя элементами или по-разному расположенными в                            пространстве.                                                                                                           Мнестическая дислексия. Она связана с тем, что ребенок не        может запомнить связь между обозначением буквы и звуком, который она "дает" при чтении.   </vt:lpstr>
      <vt:lpstr>Что делать, если у ребенка дислексия?                                                   Коррекцией дислексии детей и взрослых занимается логопед. В зависимости от вида нарушения применяются свои способы коррекции дислексии. Несмотря на все возможные отрицательные последствия, дислексия, как и дисграфия, не приговор: дети могут быть весьма одаренны в других сферах деятельности, часто они проявляют способности мыслить нешаблонно, образами, творчески. Казалось бы, такая проблема может поставить "крест" на развитии ребенка и его будущем, однако история знает множество выдающихся людей, страдающих дислексией и дисграфией</vt:lpstr>
      <vt:lpstr>КАК ХОРОШО УМЕТЬ ЧИТАТЬ!</vt:lpstr>
      <vt:lpstr>ИНФОРМАЦИЯ К РАЗМЫШЛЕНИЮ!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Владелец</cp:lastModifiedBy>
  <cp:revision>18</cp:revision>
  <dcterms:created xsi:type="dcterms:W3CDTF">2016-08-01T15:50:39Z</dcterms:created>
  <dcterms:modified xsi:type="dcterms:W3CDTF">2016-09-06T05:36:52Z</dcterms:modified>
</cp:coreProperties>
</file>