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6" r:id="rId8"/>
    <p:sldId id="267" r:id="rId9"/>
    <p:sldId id="262" r:id="rId10"/>
    <p:sldId id="264" r:id="rId11"/>
    <p:sldId id="263" r:id="rId12"/>
    <p:sldId id="268" r:id="rId13"/>
    <p:sldId id="269" r:id="rId14"/>
    <p:sldId id="270" r:id="rId15"/>
    <p:sldId id="273" r:id="rId16"/>
    <p:sldId id="272" r:id="rId17"/>
    <p:sldId id="271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FFFE-5D29-47B5-B1AD-BAC33F41310F}" type="datetimeFigureOut">
              <a:rPr lang="ru-RU" smtClean="0"/>
              <a:pPr/>
              <a:t>21.02.2016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F5B8-F50A-4AC6-A640-A99F6CAFE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FFFE-5D29-47B5-B1AD-BAC33F41310F}" type="datetimeFigureOut">
              <a:rPr lang="ru-RU" smtClean="0"/>
              <a:pPr/>
              <a:t>21.02.2016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F5B8-F50A-4AC6-A640-A99F6CAFE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FFFE-5D29-47B5-B1AD-BAC33F41310F}" type="datetimeFigureOut">
              <a:rPr lang="ru-RU" smtClean="0"/>
              <a:pPr/>
              <a:t>21.02.2016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F5B8-F50A-4AC6-A640-A99F6CAFE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FFFE-5D29-47B5-B1AD-BAC33F41310F}" type="datetimeFigureOut">
              <a:rPr lang="ru-RU" smtClean="0"/>
              <a:pPr/>
              <a:t>21.02.2016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F5B8-F50A-4AC6-A640-A99F6CAFE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FFFE-5D29-47B5-B1AD-BAC33F41310F}" type="datetimeFigureOut">
              <a:rPr lang="ru-RU" smtClean="0"/>
              <a:pPr/>
              <a:t>21.02.2016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F5B8-F50A-4AC6-A640-A99F6CAFE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FFFE-5D29-47B5-B1AD-BAC33F41310F}" type="datetimeFigureOut">
              <a:rPr lang="ru-RU" smtClean="0"/>
              <a:pPr/>
              <a:t>21.02.2016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F5B8-F50A-4AC6-A640-A99F6CAFE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FFFE-5D29-47B5-B1AD-BAC33F41310F}" type="datetimeFigureOut">
              <a:rPr lang="ru-RU" smtClean="0"/>
              <a:pPr/>
              <a:t>21.02.2016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F5B8-F50A-4AC6-A640-A99F6CAFE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FFFE-5D29-47B5-B1AD-BAC33F41310F}" type="datetimeFigureOut">
              <a:rPr lang="ru-RU" smtClean="0"/>
              <a:pPr/>
              <a:t>21.02.2016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B0F5B8-F50A-4AC6-A640-A99F6CAFEB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FFFE-5D29-47B5-B1AD-BAC33F41310F}" type="datetimeFigureOut">
              <a:rPr lang="ru-RU" smtClean="0"/>
              <a:pPr/>
              <a:t>21.02.2016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F5B8-F50A-4AC6-A640-A99F6CAFE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FFFE-5D29-47B5-B1AD-BAC33F41310F}" type="datetimeFigureOut">
              <a:rPr lang="ru-RU" smtClean="0"/>
              <a:pPr/>
              <a:t>21.02.2016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8B0F5B8-F50A-4AC6-A640-A99F6CAFE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1FDFFFE-5D29-47B5-B1AD-BAC33F41310F}" type="datetimeFigureOut">
              <a:rPr lang="ru-RU" smtClean="0"/>
              <a:pPr/>
              <a:t>21.02.2016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F5B8-F50A-4AC6-A640-A99F6CAFE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1FDFFFE-5D29-47B5-B1AD-BAC33F41310F}" type="datetimeFigureOut">
              <a:rPr lang="ru-RU" smtClean="0"/>
              <a:pPr/>
              <a:t>21.02.2016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B0F5B8-F50A-4AC6-A640-A99F6CAFEB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568952" cy="857255"/>
          </a:xfrm>
        </p:spPr>
        <p:txBody>
          <a:bodyPr>
            <a:normAutofit/>
          </a:bodyPr>
          <a:lstStyle/>
          <a:p>
            <a:pPr algn="ctr"/>
            <a:r>
              <a:rPr lang="ru-RU" sz="2000" b="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здравоохранения Саратовской области </a:t>
            </a:r>
            <a:r>
              <a:rPr lang="ru-RU" sz="2000" b="0" cap="none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cap="none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ГАПОУ </a:t>
            </a:r>
            <a:r>
              <a:rPr lang="ru-RU" sz="2000" b="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 "Вольский медицинский колледж им. З.И. Маресевой"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20888"/>
            <a:ext cx="9144000" cy="2160240"/>
          </a:xfrm>
        </p:spPr>
        <p:txBody>
          <a:bodyPr>
            <a:prstTxWarp prst="textInflateBottom">
              <a:avLst/>
            </a:prstTxWarp>
            <a:normAutofit fontScale="92500" lnSpcReduction="10000"/>
          </a:bodyPr>
          <a:lstStyle/>
          <a:p>
            <a:pPr algn="just"/>
            <a:r>
              <a:rPr lang="ru-RU" dirty="0">
                <a:ln>
                  <a:solidFill>
                    <a:schemeClr val="tx1"/>
                  </a:solidFill>
                </a:ln>
              </a:rPr>
              <a:t> </a:t>
            </a:r>
            <a:r>
              <a:rPr lang="ru-RU" dirty="0" smtClean="0">
                <a:ln>
                  <a:solidFill>
                    <a:schemeClr val="tx1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tx1"/>
                  </a:solidFill>
                </a:ln>
              </a:rPr>
            </a:br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«Клиническая фармакология лекарственных средств для лечения бронхообструктивного синдрома</a:t>
            </a:r>
            <a:r>
              <a:rPr lang="ru-RU" sz="4800" dirty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86314" y="5429264"/>
            <a:ext cx="4143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Подготовил: студент 4 курса 141 группы</a:t>
            </a: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специальность: "Лечебное дело"</a:t>
            </a: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Дюба Андрей</a:t>
            </a: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Преподаватель: Рощак О.Г.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86058"/>
            <a:ext cx="8258204" cy="242889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Муколитики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Амбробене, АЦЦ, Лазолван)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Мукорегуляторы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(Амброксол, Ацетилцистеин, Фенспирид)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142852"/>
            <a:ext cx="8286808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Классификация средств лечения бронхиальной астмы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1714488"/>
            <a:ext cx="7215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Вспомогательные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препараты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14290"/>
            <a:ext cx="4500562" cy="150019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редства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поддерживающей терапии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3438" y="357166"/>
            <a:ext cx="4214842" cy="135732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облегчения симптомов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4282" y="2174874"/>
            <a:ext cx="4283106" cy="4397397"/>
          </a:xfrm>
        </p:spPr>
        <p:txBody>
          <a:bodyPr>
            <a:normAutofit fontScale="925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Глюкокортикостероиды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Беклометазон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Флунизолид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нтилейкотриеновые препараты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(Зилеутон)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Пролонгированные </a:t>
            </a:r>
            <a:r>
              <a:rPr lang="el-GR" b="1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l-GR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адреномиметики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(Сальбутамол, Тербуталин)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ролонгированные ксантины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(Теофилин)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Кромоны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Кромогликат натрия, Недокромил натрия)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284693" cy="4397397"/>
          </a:xfrm>
        </p:spPr>
        <p:txBody>
          <a:bodyPr>
            <a:normAutofit lnSpcReduction="10000"/>
          </a:bodyPr>
          <a:lstStyle/>
          <a:p>
            <a:r>
              <a:rPr lang="el-GR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l-GR" b="1" baseline="-250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адреномиметики короткого </a:t>
            </a: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действия</a:t>
            </a:r>
            <a:r>
              <a:rPr lang="en-US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Сальбутамол, Кленбутерол сироп)</a:t>
            </a:r>
            <a:r>
              <a:rPr lang="en-US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Ксантины короткого </a:t>
            </a: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действия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Эуфилин)</a:t>
            </a:r>
            <a:r>
              <a:rPr lang="en-US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Глюкокортикоиды 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(Гидрокортизон, Эсперон)</a:t>
            </a:r>
            <a:r>
              <a:rPr lang="en-US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Ингаляционные </a:t>
            </a: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М-холиноблокаторы 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(Атропин, </a:t>
            </a:r>
            <a:r>
              <a:rPr lang="ru-RU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кситропия бромид)</a:t>
            </a:r>
            <a:r>
              <a:rPr lang="en-US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274786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Классификация систем доставки препаратов в дыхательные пути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428736"/>
            <a:ext cx="8643998" cy="639762"/>
          </a:xfrm>
        </p:spPr>
        <p:txBody>
          <a:bodyPr>
            <a:normAutofit/>
          </a:bodyPr>
          <a:lstStyle/>
          <a:p>
            <a:pPr algn="ctr"/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Дозированные аэрозольные ингаляторы (ДАИ):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5720" y="3500438"/>
            <a:ext cx="3571900" cy="185738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спейсером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 лицевой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маской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Активируемые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вдохом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.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2428868"/>
            <a:ext cx="4645618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42852"/>
            <a:ext cx="4286280" cy="1103329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Дозированные порошковые ингаляторы (ДПИ):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14876" y="285728"/>
            <a:ext cx="4213255" cy="110332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Небулайзеры (НБ) (в том числе активируемые вдохом):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5720" y="1500174"/>
            <a:ext cx="4357718" cy="2540009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Капсульные (спинхалер, ротахалер,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дискхалер)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Резервуарные (турбухалер, циклохалер, изихалер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Мультидозирующие (мультидиск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4876" y="1571612"/>
            <a:ext cx="4214842" cy="250033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Струйные 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компрессорные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Ультразвуковые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vi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950632"/>
            <a:ext cx="3857652" cy="2693078"/>
          </a:xfrm>
          <a:prstGeom prst="rect">
            <a:avLst/>
          </a:prstGeom>
        </p:spPr>
      </p:pic>
      <p:pic>
        <p:nvPicPr>
          <p:cNvPr id="8" name="Рисунок 7" descr="nebulajzer-omron-comp-air-pro-ne-c29-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5" y="3929066"/>
            <a:ext cx="3961913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2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78579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Острые формы бронхиальной астмы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000108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следует применять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14876" y="1000108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не следует применять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42844" y="1643050"/>
            <a:ext cx="4354544" cy="5000660"/>
          </a:xfrm>
        </p:spPr>
        <p:txBody>
          <a:bodyPr>
            <a:normAutofit fontScale="92500"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Основа лечения: ингаляционный бета-2-агонист быстрого действия через спейсер или через небулайзер до 3 раз в течение первого часа, причем для проверки степени ответа на лечение применяют не только субъективные показатели самочувствия, но и данные пикфлоуметрии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Можно добавить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холинолитики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Кислород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Системные гормоны при тяжелых обострениях (по последним данным может быть эффективна большая доза ингаляционных гормонов – Пульмикорт – через небулайзер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/>
          </a:p>
          <a:p>
            <a:endParaRPr lang="ru-RU" sz="2000" dirty="0"/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9" y="1643050"/>
            <a:ext cx="4286280" cy="5000659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Антигистаминные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препараты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Седативные препараты (снотворные и успокаивающие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Травы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фитопрепараты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Горчичники,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банки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Препараты кальция, сульфат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магния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Муколитики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Пролонгированные бронхолитики (метилксантины и бета-2-агонисты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Антибиотики (показаны только при наличии бактериальной инфекции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en-US" sz="2000" dirty="0" smtClean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Медикаменты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715436" cy="4972072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Ксантины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Инъекционные формы: высокие дозы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эуфиллина)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адреномиметики</a:t>
            </a: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Препараты короткого действия: Сальбутамол,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Вентолин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Глюкокортикостероиды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Эффективны для купирования астматического статуса, особенно при ингаляции через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небулайзер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Комбинированные 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Симбикорт. глюкокортикоид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будесонид+ b2-агонист формотерол. Применяется путем ингаляций через небулайзер. Обладает очень быстрым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эффектом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60" cy="107157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Лечение хронической формы бронхиальной астмы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2864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Глюкокортикостероиды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Показаны при компенсированной астме легкого и среднего течения. Достоверно уменьшают потребность в гормональной терапии (Сингуляр,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Аколат)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Лейкотриеновые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антагонисты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Возникает исключительно при тяжелом обострении или длительном течении хронического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обструктивного бронхита)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Моноклональные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антитела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Препарат Ксолар в виде инъекций показан при выраженном аллергеном компоненте бронхиальной астмы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Ксантины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Таблетированные формы: Теофиллин, Неофиллин,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Теопек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адреномиметики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Применяют пролонгированные ингаляторы: Серевент,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Беротек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2033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Неотложная помощь при приступе бронхиальной астмы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214686"/>
            <a:ext cx="8715436" cy="3328998"/>
          </a:xfrm>
        </p:spPr>
        <p:txBody>
          <a:bodyPr>
            <a:normAutofit lnSpcReduction="10000"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Препараты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« скорой помощи» — средства, быстро расширяющие бронх. Используются  для устранения приступа бронхиальной астмы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бета-2-агонисты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короткого действия;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М-холинолитики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короткого действия;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Теофиллины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короткого действия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(обладают слабым эффектом и выраженными побочными реакциями, поэтому в настоящее время используются все реже);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люкокортикостероидные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гормоны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внутривенно или внутрь в таблетках (используются при затянувшемся приступе бронхиальной астмы, не поддающемся действию вышеуказанных препаратов).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785926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Основными препаратами для снятия приступа являются Бета-2-агонисты короткого действия, М-холинолитики короткого действия и их комбинации.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00013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Будьте здоровы!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Девочка-с-цветочком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357298"/>
            <a:ext cx="8506524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715436" cy="100013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428736"/>
            <a:ext cx="8786874" cy="521497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i="1" dirty="0" smtClean="0"/>
              <a:t>Авдеев С. Н. </a:t>
            </a:r>
            <a:r>
              <a:rPr lang="ru-RU" dirty="0" smtClean="0"/>
              <a:t>Хроническая обструктивная болезнь легких в таблицах и схемах / С. Н. Авдеев. - М.:Атмосфера, 2003. - 23 с.</a:t>
            </a:r>
          </a:p>
          <a:p>
            <a:pPr algn="ctr"/>
            <a:r>
              <a:rPr lang="ru-RU" i="1" dirty="0" smtClean="0"/>
              <a:t>Архипов В. В. </a:t>
            </a:r>
            <a:r>
              <a:rPr lang="ru-RU" dirty="0" smtClean="0"/>
              <a:t>GINA2006: новые рекомендации по фармакотерапии бронхиальной астмы / В. В. Архипов, А. Н. Цой //Русский медицинский журнал. - 2007. - Т. 15, ? 4. -http://www.rmj.ru/numbers_306.htm.</a:t>
            </a:r>
          </a:p>
          <a:p>
            <a:pPr algn="ctr"/>
            <a:r>
              <a:rPr lang="ru-RU" i="1" dirty="0" smtClean="0"/>
              <a:t>Белоусов Ю. Б. </a:t>
            </a:r>
            <a:r>
              <a:rPr lang="ru-RU" dirty="0" smtClean="0"/>
              <a:t>Клиническая фармакология болезней органов дыхания / Ю. Б. Белоусов, В. В. </a:t>
            </a:r>
            <a:r>
              <a:rPr lang="ru-RU" dirty="0" smtClean="0"/>
              <a:t>Омельяновский</a:t>
            </a:r>
            <a:r>
              <a:rPr lang="ru-RU" dirty="0" smtClean="0"/>
              <a:t>. - М.: Универсум Паблишинг, 1996. - 176 с.</a:t>
            </a:r>
          </a:p>
          <a:p>
            <a:pPr algn="ctr"/>
            <a:r>
              <a:rPr lang="ru-RU" i="1" dirty="0" smtClean="0"/>
              <a:t>Белоусов Ю. Б. </a:t>
            </a:r>
            <a:r>
              <a:rPr lang="ru-RU" dirty="0" smtClean="0"/>
              <a:t>Клиническая фармакология и терапия : руководство для врачей. - 2-еизд., испр. идоп./Ю. Б. Белоусов, В. С. Моисеев, В. К. Лепахин. - М.: Универсум Паблишинг, 2000. - 539 с.</a:t>
            </a:r>
          </a:p>
          <a:p>
            <a:pPr algn="ctr"/>
            <a:r>
              <a:rPr lang="ru-RU" i="1" dirty="0" smtClean="0"/>
              <a:t>Биджани X. </a:t>
            </a:r>
            <a:r>
              <a:rPr lang="ru-RU" dirty="0" smtClean="0"/>
              <a:t>Внутривенное применение сульфата магния в лечении больных тяжелой бронхиальной астмой, не отвечающих на традиционную терапию / X. Биджани, А. А. Могадамния, Е. Ислами Халили //Пульмонология. - 2003. - Вып. 6. - http://www.pulmonology.ru/magazine/archive/2003/356/3376.php.</a:t>
            </a:r>
          </a:p>
          <a:p>
            <a:pPr algn="ctr"/>
            <a:r>
              <a:rPr lang="ru-RU" dirty="0" smtClean="0"/>
              <a:t>Глобальная стратегия лечения и профилактики бронхиальной астмы. Пересмотр 2006 г.: пер. с англ. / подред. А. Г. Чучалина. - М.: Атмосфера, 2007. - 104 с.</a:t>
            </a:r>
          </a:p>
          <a:p>
            <a:pPr algn="ctr"/>
            <a:r>
              <a:rPr lang="ru-RU" i="1" dirty="0" smtClean="0"/>
              <a:t>Горячкина Л. А. </a:t>
            </a:r>
            <a:r>
              <a:rPr lang="ru-RU" dirty="0" smtClean="0"/>
              <a:t>Сравнительная эффективность монотерапии сальметеролом, флютиказоном пропионатом и их комбинации при атопической бронхиальной астме / Л. А. Горячкина, Е. П. Трехова, Τ Г. Арутюнов и др. // Пульмонология. - 1999. -?3.- С. 65-70.</a:t>
            </a:r>
          </a:p>
          <a:p>
            <a:pPr algn="ctr"/>
            <a:r>
              <a:rPr lang="ru-RU" i="1" dirty="0" smtClean="0"/>
              <a:t>Гуревич К. Г. </a:t>
            </a:r>
            <a:r>
              <a:rPr lang="ru-RU" dirty="0" smtClean="0"/>
              <a:t>Средства ингаляционной доставки лекарств / К. Г. Гуревич // Фарматека. - 2002. -?11.-С. 60-68.</a:t>
            </a:r>
          </a:p>
          <a:p>
            <a:pPr algn="ctr"/>
            <a:r>
              <a:rPr lang="ru-RU" i="1" dirty="0" smtClean="0"/>
              <a:t>Княжеская Н. П. </a:t>
            </a:r>
            <a:r>
              <a:rPr lang="ru-RU" dirty="0" smtClean="0"/>
              <a:t>Глюкокортикоидная терапия бронхиальной астмы / Н. П. Княжеская, М. О. Потапова // Consilium Medicum. - 2003. - Т. 5, ? 4. - С. 184-192.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14290"/>
            <a:ext cx="8496944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Бронхиальная обструкция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785926"/>
            <a:ext cx="6858048" cy="357190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бронхообструктивным синдромом понимают состояние, сопровождающееся периодически возникающими приступами 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экспираторной 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одышки вследствие бронхоспазма, отека слизистой оболочки бронхов и нарушения секреции бронхиальных желез.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58204" cy="101122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Виды бронхиальной астмы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357298"/>
            <a:ext cx="4068792" cy="81757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причине, вызывающей обострение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0" y="1285860"/>
            <a:ext cx="4041775" cy="928694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 тяжести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течения заболевания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57158" y="2428868"/>
            <a:ext cx="4140230" cy="4254521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атопическая бронхиальная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астма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связанная с попаданием в бронхи специфического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аллергена)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инфекционно-зависимая бронхиальная астма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(развивающаяся на фоне инфекционного поражения дыхательных путей);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4876" y="2428868"/>
            <a:ext cx="4213255" cy="421484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гормонально-зависимую бронхиальную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астму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требуется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длительное, иногда постоянное использование глюкокортикостероидных гормонов; 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аспириновую бронхиальную астму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- связанную с непереносимостью аспирина, других противовоспалительных препаратов (анальгин, бутадион, индометацин и др.) и сопровождающуюся обычно полипозом носа (полипы в носовых ходах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8001056" cy="928694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Причины возникновения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142984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Бронхообструктивный синдром может возникнуть при многих патологических состояниях, однако в значительном числе случаев основной причиной является бронхиальная астма (БА).</a:t>
            </a:r>
            <a:endParaRPr lang="ru-RU" sz="2400" dirty="0"/>
          </a:p>
        </p:txBody>
      </p:sp>
      <p:pic>
        <p:nvPicPr>
          <p:cNvPr id="7" name="Рисунок 6" descr="allergicheskaya-bronxialnaya-ast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714620"/>
            <a:ext cx="7841136" cy="3786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8683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Внешние факторы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214422"/>
            <a:ext cx="4110038" cy="5286412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неинфекционные аллергены (пылевые, пыльцевые, производственные,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лекарственные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др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нервно-психические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воздействия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физические и метеорологические агенты (изменение температуры и влажности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воздуха)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214422"/>
            <a:ext cx="4181476" cy="5286412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инфекционные агенты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механические и химические ирританты (металлическая, древесная, силикатная, хлопковая пыль, дымы, пары кислот,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щелочей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др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582726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Таким образом, в формировании бронхиальной обструкции можно выделить три фазы: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4357718" cy="421484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острый бронхоспазм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отек слизистой оболочки и гиперсекреция слизи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воспаление и ремоделирование бронхов.</a:t>
            </a:r>
          </a:p>
        </p:txBody>
      </p:sp>
      <p:pic>
        <p:nvPicPr>
          <p:cNvPr id="5" name="Рисунок 4" descr="fc66ee796a994df0c661690e7a6da6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2000240"/>
            <a:ext cx="4143404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Немедикаментозные способы лечения бронхиальной астмы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85992"/>
            <a:ext cx="8715436" cy="4357718"/>
          </a:xfrm>
        </p:spPr>
        <p:txBody>
          <a:bodyPr/>
          <a:lstStyle/>
          <a:p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Комплексность.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Немедикаментозная терапия должна применяться в сочетании с лекарственными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препаратами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самолечения.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Любой метод лечения должен быть согласован с лечащим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врачом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Строгое соблюдение инструкций.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Всякие лекарства, те или иные способы терапии бронхиальной астмы имеют свои показания и противопоказания, дозы и правила применения, поэтому их соблюдение - залог успешного лечения. В противном случае существует высокий риск нанесения еще большего вреда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здоровью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500174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Данный вид терапии основывается на трех принципах: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1857388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Все немедикаментозные методы лечения бронхиальной астмы, как большая группа, представлено тремя основными направлениями: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16"/>
            <a:ext cx="8715436" cy="4572032"/>
          </a:xfrm>
        </p:spPr>
        <p:txBody>
          <a:bodyPr>
            <a:normAutofit lnSpcReduction="10000"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Народные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множество всех тех рецептов, приготовление которых возможно в домашних условиях и 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требует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особых навыков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умений)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Физиотерапевтические методы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э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иглорефлексотерапия и лечение в соляных шахтах, аэроионотерапия и закаливание, лечебная физкультура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гимнастика, популярность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массажа при бронхиальной астме также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велика)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Нетрадиционное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лечение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Суть данного метода заключается в том, чтобы научить астматика дышать через нос и неглубоко с одновременной релаксацией. Полное описание метода, курс обучения изложен в книгах самого Бутейко и других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авторов)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00240"/>
            <a:ext cx="8372476" cy="3000396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Прогресс в фармакотерапии БА обусловлен как созданием новых лекарственных препаратов, так и совершенствованием методов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их доставки.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00042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Медикаментозное лечение бронхиальной астмы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338</TotalTime>
  <Words>697</Words>
  <Application>Microsoft Office PowerPoint</Application>
  <PresentationFormat>Экран (4:3)</PresentationFormat>
  <Paragraphs>117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Техническая</vt:lpstr>
      <vt:lpstr>Министерство здравоохранения Саратовской области  ГАПОУ СО "Вольский медицинский колледж им. З.И. Маресевой"</vt:lpstr>
      <vt:lpstr>Бронхиальная обструкция</vt:lpstr>
      <vt:lpstr>Виды бронхиальной астмы</vt:lpstr>
      <vt:lpstr>Причины возникновения</vt:lpstr>
      <vt:lpstr>Внешние факторы</vt:lpstr>
      <vt:lpstr>Таким образом, в формировании бронхиальной обструкции можно выделить три фазы:</vt:lpstr>
      <vt:lpstr>Немедикаментозные способы лечения бронхиальной астмы</vt:lpstr>
      <vt:lpstr>Все немедикаментозные методы лечения бронхиальной астмы, как большая группа, представлено тремя основными направлениями:</vt:lpstr>
      <vt:lpstr>Прогресс в фармакотерапии БА обусловлен как созданием новых лекарственных препаратов, так и совершенствованием методов их доставки.</vt:lpstr>
      <vt:lpstr> </vt:lpstr>
      <vt:lpstr>Слайд 11</vt:lpstr>
      <vt:lpstr>Классификация систем доставки препаратов в дыхательные пути</vt:lpstr>
      <vt:lpstr>Слайд 13</vt:lpstr>
      <vt:lpstr>Острые формы бронхиальной астмы</vt:lpstr>
      <vt:lpstr>Медикаменты</vt:lpstr>
      <vt:lpstr>Лечение хронической формы бронхиальной астмы</vt:lpstr>
      <vt:lpstr>Неотложная помощь при приступе бронхиальной астмы</vt:lpstr>
      <vt:lpstr>Будьте здоровы!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здравоохранения Саратовской области ГАПОУ СО "Вольский медицинский колледж им. З.И. Маресевой"</dc:title>
  <dc:creator>User</dc:creator>
  <cp:lastModifiedBy>User</cp:lastModifiedBy>
  <cp:revision>36</cp:revision>
  <dcterms:created xsi:type="dcterms:W3CDTF">2016-02-21T10:30:03Z</dcterms:created>
  <dcterms:modified xsi:type="dcterms:W3CDTF">2016-02-21T19:02:02Z</dcterms:modified>
</cp:coreProperties>
</file>