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20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1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65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47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0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31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15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05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1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00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53EE8-E4E5-4EC8-B567-94A8C49AA5B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DDCE-C77C-4CBE-9C7B-85E2E3BD3B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20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7766"/>
            <a:ext cx="925252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260648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18. 04. 16 г.        </a:t>
            </a:r>
            <a:r>
              <a:rPr lang="ru-RU" sz="3200" b="1" i="1" dirty="0" smtClean="0">
                <a:latin typeface="Georgia" pitchFamily="18" charset="0"/>
              </a:rPr>
              <a:t>Классная работа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1268760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« Великая книга природы написана 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математическими символами»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Галилей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941167"/>
            <a:ext cx="4000500" cy="16287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8">
            <a:off x="6003797" y="3054320"/>
            <a:ext cx="2790123" cy="21462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99372"/>
            <a:ext cx="3430034" cy="20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524"/>
          </a:xfrm>
        </p:spPr>
      </p:pic>
    </p:spTree>
    <p:extLst>
      <p:ext uri="{BB962C8B-B14F-4D97-AF65-F5344CB8AC3E}">
        <p14:creationId xmlns:p14="http://schemas.microsoft.com/office/powerpoint/2010/main" val="29546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92" y="-99392"/>
            <a:ext cx="9173392" cy="6957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53" y="836712"/>
            <a:ext cx="5247743" cy="34888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96952"/>
            <a:ext cx="4644008" cy="34830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07432" y="264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i="1" dirty="0" smtClean="0">
                <a:latin typeface="Georgia" pitchFamily="18" charset="0"/>
              </a:rPr>
              <a:t>Зависимость  -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-1"/>
            <a:ext cx="3628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endParaRPr lang="ru-RU" sz="3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70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76"/>
            <a:ext cx="9144000" cy="687057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86" y="-30869"/>
            <a:ext cx="796793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67944" y="1330092"/>
            <a:ext cx="592663" cy="2979309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909933"/>
            <a:ext cx="3448636" cy="333284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Georgia" pitchFamily="18" charset="0"/>
              </a:rPr>
              <a:t>Агрумент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1755" y="1665316"/>
            <a:ext cx="2632644" cy="61155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график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3398131"/>
            <a:ext cx="592663" cy="352839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линейная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293" y="2132856"/>
            <a:ext cx="351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л   о  в  ы м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3314115"/>
            <a:ext cx="592663" cy="305520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прямая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5291" y="4581128"/>
            <a:ext cx="660630" cy="165779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икс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2060" y="3398131"/>
            <a:ext cx="7961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  р  о         </a:t>
            </a:r>
            <a:r>
              <a:rPr lang="ru-RU" sz="2400" b="1" dirty="0" err="1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р   ц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  о  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 а   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ь    н  о    с   т   ь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5921" y="4606147"/>
            <a:ext cx="2432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 р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  к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469" y="10684"/>
            <a:ext cx="592663" cy="384911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Форму а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1736" y="2132856"/>
            <a:ext cx="592663" cy="5112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??? ???????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2606043"/>
            <a:ext cx="592663" cy="5112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?? ?????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88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41"/>
            <a:ext cx="9144000" cy="68301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5" y="-83508"/>
            <a:ext cx="3960440" cy="29043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504" y="-83508"/>
            <a:ext cx="4176464" cy="50877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05064"/>
            <a:ext cx="2808312" cy="26947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5" y="2842169"/>
            <a:ext cx="4176464" cy="4015831"/>
          </a:xfrm>
          <a:prstGeom prst="rect">
            <a:avLst/>
          </a:prstGeom>
        </p:spPr>
      </p:pic>
      <p:sp>
        <p:nvSpPr>
          <p:cNvPr id="10" name="Дуга 9"/>
          <p:cNvSpPr/>
          <p:nvPr/>
        </p:nvSpPr>
        <p:spPr>
          <a:xfrm rot="1725839" flipV="1">
            <a:off x="4915849" y="3096156"/>
            <a:ext cx="3200733" cy="2249862"/>
          </a:xfrm>
          <a:prstGeom prst="arc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rot="14869055">
            <a:off x="5580680" y="1481197"/>
            <a:ext cx="2388707" cy="1967326"/>
          </a:xfrm>
          <a:custGeom>
            <a:avLst/>
            <a:gdLst>
              <a:gd name="connsiteX0" fmla="*/ 0 w 2129984"/>
              <a:gd name="connsiteY0" fmla="*/ 965915 h 1049048"/>
              <a:gd name="connsiteX1" fmla="*/ 2125015 w 2129984"/>
              <a:gd name="connsiteY1" fmla="*/ 953036 h 1049048"/>
              <a:gd name="connsiteX2" fmla="*/ 631065 w 2129984"/>
              <a:gd name="connsiteY2" fmla="*/ 0 h 1049048"/>
              <a:gd name="connsiteX3" fmla="*/ 631065 w 2129984"/>
              <a:gd name="connsiteY3" fmla="*/ 0 h 1049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9984" h="1049048">
                <a:moveTo>
                  <a:pt x="0" y="965915"/>
                </a:moveTo>
                <a:cubicBezTo>
                  <a:pt x="1009918" y="1039968"/>
                  <a:pt x="2019837" y="1114022"/>
                  <a:pt x="2125015" y="953036"/>
                </a:cubicBezTo>
                <a:cubicBezTo>
                  <a:pt x="2230193" y="792050"/>
                  <a:pt x="631065" y="0"/>
                  <a:pt x="631065" y="0"/>
                </a:cubicBezTo>
                <a:lnTo>
                  <a:pt x="631065" y="0"/>
                </a:ln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3945766">
            <a:off x="3038043" y="3807777"/>
            <a:ext cx="730151" cy="577257"/>
          </a:xfrm>
          <a:custGeom>
            <a:avLst/>
            <a:gdLst>
              <a:gd name="connsiteX0" fmla="*/ 0 w 2129984"/>
              <a:gd name="connsiteY0" fmla="*/ 965915 h 1049048"/>
              <a:gd name="connsiteX1" fmla="*/ 2125015 w 2129984"/>
              <a:gd name="connsiteY1" fmla="*/ 953036 h 1049048"/>
              <a:gd name="connsiteX2" fmla="*/ 631065 w 2129984"/>
              <a:gd name="connsiteY2" fmla="*/ 0 h 1049048"/>
              <a:gd name="connsiteX3" fmla="*/ 631065 w 2129984"/>
              <a:gd name="connsiteY3" fmla="*/ 0 h 1049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9984" h="1049048">
                <a:moveTo>
                  <a:pt x="0" y="965915"/>
                </a:moveTo>
                <a:cubicBezTo>
                  <a:pt x="1009918" y="1039968"/>
                  <a:pt x="2019837" y="1114022"/>
                  <a:pt x="2125015" y="953036"/>
                </a:cubicBezTo>
                <a:cubicBezTo>
                  <a:pt x="2230193" y="792050"/>
                  <a:pt x="631065" y="0"/>
                  <a:pt x="631065" y="0"/>
                </a:cubicBezTo>
                <a:lnTo>
                  <a:pt x="631065" y="0"/>
                </a:ln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9555310">
            <a:off x="915058" y="346770"/>
            <a:ext cx="3591589" cy="3212131"/>
          </a:xfrm>
          <a:prstGeom prst="arc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5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37" y="764704"/>
            <a:ext cx="7920880" cy="5940660"/>
          </a:xfrm>
          <a:prstGeom prst="rect">
            <a:avLst/>
          </a:prstGeom>
        </p:spPr>
      </p:pic>
      <p:sp>
        <p:nvSpPr>
          <p:cNvPr id="6" name="Дуга 5"/>
          <p:cNvSpPr/>
          <p:nvPr/>
        </p:nvSpPr>
        <p:spPr>
          <a:xfrm rot="8283133">
            <a:off x="3673246" y="424203"/>
            <a:ext cx="3591589" cy="3212131"/>
          </a:xfrm>
          <a:prstGeom prst="arc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18864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Скала Парабола</a:t>
            </a:r>
            <a:endParaRPr lang="ru-RU" sz="2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1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31"/>
            <a:ext cx="9144000" cy="669361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71600" y="332656"/>
                <a:ext cx="7920880" cy="2320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latin typeface="Georgia" pitchFamily="18" charset="0"/>
                  </a:rPr>
                  <a:t>Тема урока: </a:t>
                </a:r>
              </a:p>
              <a:p>
                <a:pPr algn="ctr"/>
                <a:r>
                  <a:rPr lang="ru-RU" sz="3600" b="1" i="1" dirty="0" smtClean="0">
                    <a:latin typeface="Georgia" pitchFamily="18" charset="0"/>
                  </a:rPr>
                  <a:t>  </a:t>
                </a:r>
                <a:r>
                  <a:rPr lang="ru-RU" sz="3600" b="1" i="1" dirty="0" smtClean="0">
                    <a:solidFill>
                      <a:srgbClr val="C00000"/>
                    </a:solidFill>
                    <a:latin typeface="Georgia" pitchFamily="18" charset="0"/>
                  </a:rPr>
                  <a:t>Квадратичная функция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600" b="1" i="1" dirty="0" smtClean="0">
                    <a:solidFill>
                      <a:srgbClr val="C00000"/>
                    </a:solidFill>
                    <a:latin typeface="Georgia" pitchFamily="18" charset="0"/>
                  </a:rPr>
                  <a:t> </a:t>
                </a:r>
                <a:endParaRPr lang="ru-RU" sz="3600" b="1" i="1" dirty="0" smtClean="0">
                  <a:solidFill>
                    <a:srgbClr val="C00000"/>
                  </a:solidFill>
                  <a:latin typeface="Georgia" pitchFamily="18" charset="0"/>
                </a:endParaRPr>
              </a:p>
              <a:p>
                <a:pPr algn="ctr"/>
                <a:r>
                  <a:rPr lang="ru-RU" sz="3600" b="1" i="1" dirty="0" smtClean="0">
                    <a:solidFill>
                      <a:srgbClr val="C00000"/>
                    </a:solidFill>
                    <a:latin typeface="Georgia" pitchFamily="18" charset="0"/>
                  </a:rPr>
                  <a:t>и ее свойства</a:t>
                </a:r>
                <a:endParaRPr lang="ru-RU" sz="3600" b="1" i="1" dirty="0">
                  <a:solidFill>
                    <a:srgbClr val="C00000"/>
                  </a:solidFill>
                  <a:latin typeface="Georgia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32656"/>
                <a:ext cx="7920880" cy="2320892"/>
              </a:xfrm>
              <a:prstGeom prst="rect">
                <a:avLst/>
              </a:prstGeom>
              <a:blipFill rotWithShape="1">
                <a:blip r:embed="rId3"/>
                <a:stretch>
                  <a:fillRect l="-2308" t="-3947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263" y="2653548"/>
            <a:ext cx="2408257" cy="2420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520" y="3463886"/>
            <a:ext cx="2857500" cy="2857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52" y="2653548"/>
            <a:ext cx="2192016" cy="264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3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55776" y="18864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«Ключом ко всякой науке является вопросительный знак»</a:t>
            </a:r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01963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Оноре де  Бальзак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354046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М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атематическое исследование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59984"/>
              </p:ext>
            </p:extLst>
          </p:nvPr>
        </p:nvGraphicFramePr>
        <p:xfrm>
          <a:off x="899592" y="4437112"/>
          <a:ext cx="7848872" cy="2088234"/>
        </p:xfrm>
        <a:graphic>
          <a:graphicData uri="http://schemas.openxmlformats.org/drawingml/2006/table">
            <a:tbl>
              <a:tblPr firstRow="1" firstCol="1" bandRow="1"/>
              <a:tblGrid>
                <a:gridCol w="981967"/>
                <a:gridCol w="981967"/>
                <a:gridCol w="980823"/>
                <a:gridCol w="980823"/>
                <a:gridCol w="980823"/>
                <a:gridCol w="980823"/>
                <a:gridCol w="980823"/>
                <a:gridCol w="980823"/>
              </a:tblGrid>
              <a:tr h="10441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 x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- 3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- 2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- 1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 0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 1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 2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 3</a:t>
                      </a:r>
                      <a:endParaRPr lang="ru-RU" sz="40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441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lang="ru-RU" sz="4000" b="1" i="1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Times New Roman"/>
                          <a:cs typeface="Times New Roman"/>
                        </a:rPr>
                        <a:t>y</a:t>
                      </a:r>
                      <a:endParaRPr lang="ru-RU" sz="400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4000" dirty="0">
                        <a:effectLst/>
                        <a:latin typeface="Georgia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3601508" y="2440653"/>
                <a:ext cx="1652952" cy="658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>
                          <a:solidFill>
                            <a:srgbClr val="C0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3600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3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508" y="2440653"/>
                <a:ext cx="1652952" cy="658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043608" y="3099551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latin typeface="Georgia" pitchFamily="18" charset="0"/>
              </a:rPr>
              <a:t>Что </a:t>
            </a:r>
            <a:r>
              <a:rPr lang="ru-RU" sz="2400" dirty="0">
                <a:latin typeface="Georgia" pitchFamily="18" charset="0"/>
              </a:rPr>
              <a:t>представляет собой функция</a:t>
            </a:r>
            <a:r>
              <a:rPr lang="ru-RU" sz="2400" b="1" i="1" dirty="0">
                <a:latin typeface="Georgia" pitchFamily="18" charset="0"/>
              </a:rPr>
              <a:t> y = x</a:t>
            </a:r>
            <a:r>
              <a:rPr lang="ru-RU" sz="2400" b="1" i="1" baseline="30000" dirty="0">
                <a:latin typeface="Georgia" pitchFamily="18" charset="0"/>
              </a:rPr>
              <a:t>2</a:t>
            </a:r>
            <a:r>
              <a:rPr lang="ru-RU" sz="2400" dirty="0">
                <a:latin typeface="Georgia" pitchFamily="18" charset="0"/>
              </a:rPr>
              <a:t>?;  </a:t>
            </a:r>
            <a:endParaRPr lang="ru-RU" sz="2400" dirty="0" smtClean="0">
              <a:latin typeface="Georgia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latin typeface="Georgia" pitchFamily="18" charset="0"/>
              </a:rPr>
              <a:t>К</a:t>
            </a:r>
            <a:r>
              <a:rPr lang="ru-RU" sz="2400" dirty="0" smtClean="0">
                <a:latin typeface="Georgia" pitchFamily="18" charset="0"/>
              </a:rPr>
              <a:t>акими </a:t>
            </a:r>
            <a:r>
              <a:rPr lang="ru-RU" sz="2400" dirty="0">
                <a:latin typeface="Georgia" pitchFamily="18" charset="0"/>
              </a:rPr>
              <a:t>свойствами она обладает?; </a:t>
            </a:r>
            <a:endParaRPr lang="ru-RU" sz="2400" dirty="0" smtClean="0">
              <a:latin typeface="Georgia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latin typeface="Georgia" pitchFamily="18" charset="0"/>
              </a:rPr>
              <a:t>К</a:t>
            </a:r>
            <a:r>
              <a:rPr lang="ru-RU" sz="2400" dirty="0" smtClean="0">
                <a:latin typeface="Georgia" pitchFamily="18" charset="0"/>
              </a:rPr>
              <a:t>ак </a:t>
            </a:r>
            <a:r>
              <a:rPr lang="ru-RU" sz="2400" dirty="0">
                <a:latin typeface="Georgia" pitchFamily="18" charset="0"/>
              </a:rPr>
              <a:t>выглядит её график?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23728" y="554730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9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94761" y="552897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4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552438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36851" y="560885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0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5644" y="551696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endParaRPr lang="ru-RU" sz="40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3602" y="557851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4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6866" y="557851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9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5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"/>
            <a:ext cx="9144000" cy="685769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135"/>
            <a:ext cx="5976664" cy="654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7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76"/>
            <a:ext cx="9144000" cy="687057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86" y="-30869"/>
            <a:ext cx="796793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67944" y="1330092"/>
            <a:ext cx="592663" cy="2979309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909933"/>
            <a:ext cx="3448636" cy="333284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Georgia" pitchFamily="18" charset="0"/>
              </a:rPr>
              <a:t>Агрумент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1755" y="1665316"/>
            <a:ext cx="2632644" cy="61155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график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3398131"/>
            <a:ext cx="592663" cy="352839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линейная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293" y="2132856"/>
            <a:ext cx="351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л   о  в  ы м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3314115"/>
            <a:ext cx="592663" cy="305520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прямая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5291" y="4581128"/>
            <a:ext cx="660630" cy="165779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икс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2060" y="3398131"/>
            <a:ext cx="7961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  р  о         </a:t>
            </a:r>
            <a:r>
              <a:rPr lang="ru-RU" sz="2400" b="1" dirty="0" err="1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р   ц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  о  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 а   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ь    н  о    с   т   ь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5921" y="4606147"/>
            <a:ext cx="2432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 р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  к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469" y="10684"/>
            <a:ext cx="592663" cy="384911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Форму а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1736" y="2170488"/>
            <a:ext cx="592663" cy="558575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  <a:cs typeface="Times New Roman" pitchFamily="18" charset="0"/>
              </a:rPr>
              <a:t>в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  <a:cs typeface="Times New Roman" pitchFamily="18" charset="0"/>
              </a:rPr>
              <a:t>ад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  <a:cs typeface="Times New Roman" pitchFamily="18" charset="0"/>
              </a:rPr>
              <a:t>атичная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2566502"/>
            <a:ext cx="592663" cy="5112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Па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абола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12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148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2016-04-17T15:53:02Z</dcterms:created>
  <dcterms:modified xsi:type="dcterms:W3CDTF">2016-04-17T18:32:27Z</dcterms:modified>
</cp:coreProperties>
</file>