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9" r:id="rId5"/>
    <p:sldId id="262" r:id="rId6"/>
    <p:sldId id="264" r:id="rId7"/>
    <p:sldId id="261" r:id="rId8"/>
    <p:sldId id="265" r:id="rId9"/>
    <p:sldId id="260" r:id="rId10"/>
    <p:sldId id="282" r:id="rId11"/>
    <p:sldId id="259" r:id="rId12"/>
    <p:sldId id="266" r:id="rId13"/>
    <p:sldId id="268" r:id="rId14"/>
    <p:sldId id="306" r:id="rId15"/>
    <p:sldId id="267" r:id="rId16"/>
    <p:sldId id="270" r:id="rId17"/>
    <p:sldId id="307" r:id="rId18"/>
    <p:sldId id="271" r:id="rId19"/>
    <p:sldId id="280" r:id="rId20"/>
    <p:sldId id="276" r:id="rId21"/>
    <p:sldId id="272" r:id="rId22"/>
    <p:sldId id="275" r:id="rId23"/>
    <p:sldId id="273" r:id="rId24"/>
    <p:sldId id="277" r:id="rId25"/>
    <p:sldId id="278" r:id="rId26"/>
    <p:sldId id="279" r:id="rId27"/>
    <p:sldId id="281" r:id="rId28"/>
    <p:sldId id="283" r:id="rId29"/>
    <p:sldId id="284" r:id="rId30"/>
    <p:sldId id="285" r:id="rId31"/>
    <p:sldId id="308" r:id="rId32"/>
    <p:sldId id="286" r:id="rId33"/>
    <p:sldId id="288" r:id="rId34"/>
    <p:sldId id="287" r:id="rId35"/>
    <p:sldId id="289" r:id="rId36"/>
    <p:sldId id="290" r:id="rId37"/>
    <p:sldId id="318" r:id="rId38"/>
    <p:sldId id="291" r:id="rId39"/>
    <p:sldId id="292" r:id="rId40"/>
    <p:sldId id="322" r:id="rId41"/>
    <p:sldId id="309" r:id="rId42"/>
    <p:sldId id="293" r:id="rId43"/>
    <p:sldId id="310" r:id="rId44"/>
    <p:sldId id="294" r:id="rId45"/>
    <p:sldId id="295" r:id="rId46"/>
    <p:sldId id="296" r:id="rId47"/>
    <p:sldId id="298" r:id="rId48"/>
    <p:sldId id="299" r:id="rId49"/>
    <p:sldId id="297" r:id="rId50"/>
    <p:sldId id="300" r:id="rId51"/>
    <p:sldId id="301" r:id="rId52"/>
    <p:sldId id="302" r:id="rId53"/>
    <p:sldId id="303" r:id="rId54"/>
    <p:sldId id="313" r:id="rId55"/>
    <p:sldId id="304" r:id="rId56"/>
    <p:sldId id="305" r:id="rId57"/>
    <p:sldId id="311" r:id="rId58"/>
    <p:sldId id="319" r:id="rId59"/>
    <p:sldId id="320" r:id="rId60"/>
    <p:sldId id="321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181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0A7E8C-59E0-481C-A706-37F3158B238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4E9F1B3-2CE1-4C2B-8C49-5932C0866773}">
      <dgm:prSet phldrT="[Текст]"/>
      <dgm:spPr/>
      <dgm:t>
        <a:bodyPr/>
        <a:lstStyle/>
        <a:p>
          <a:r>
            <a:rPr lang="ru-RU" dirty="0" smtClean="0"/>
            <a:t>Индивидуальность</a:t>
          </a:r>
          <a:endParaRPr lang="ru-RU" dirty="0"/>
        </a:p>
      </dgm:t>
    </dgm:pt>
    <dgm:pt modelId="{719465B7-C5BD-4D56-94F8-CAD7C79EB15F}" type="parTrans" cxnId="{88CA4125-0D49-4DEF-A643-B38A452880F1}">
      <dgm:prSet/>
      <dgm:spPr/>
    </dgm:pt>
    <dgm:pt modelId="{6702FCCD-BF85-40B3-94CC-BC89A8654ADA}" type="sibTrans" cxnId="{88CA4125-0D49-4DEF-A643-B38A452880F1}">
      <dgm:prSet/>
      <dgm:spPr/>
    </dgm:pt>
    <dgm:pt modelId="{2D71F507-128E-41DF-B212-4117556A2395}">
      <dgm:prSet phldrT="[Текст]"/>
      <dgm:spPr/>
      <dgm:t>
        <a:bodyPr/>
        <a:lstStyle/>
        <a:p>
          <a:r>
            <a:rPr lang="ru-RU" dirty="0" smtClean="0"/>
            <a:t>личность</a:t>
          </a:r>
          <a:endParaRPr lang="ru-RU" dirty="0"/>
        </a:p>
      </dgm:t>
    </dgm:pt>
    <dgm:pt modelId="{81449DAB-10FC-48FE-948D-C42F21817F0A}" type="parTrans" cxnId="{F1E8CF25-4909-4FDE-BD37-217AEA667A66}">
      <dgm:prSet/>
      <dgm:spPr/>
    </dgm:pt>
    <dgm:pt modelId="{DEC23F86-AB2E-4CCC-BAB5-4DF3AE645C85}" type="sibTrans" cxnId="{F1E8CF25-4909-4FDE-BD37-217AEA667A66}">
      <dgm:prSet/>
      <dgm:spPr/>
    </dgm:pt>
    <dgm:pt modelId="{2D5FA1AC-8A12-4C8E-88F0-2F87E2C48C9E}" type="pres">
      <dgm:prSet presAssocID="{F20A7E8C-59E0-481C-A706-37F3158B238A}" presName="compositeShape" presStyleCnt="0">
        <dgm:presLayoutVars>
          <dgm:chMax val="7"/>
          <dgm:dir/>
          <dgm:resizeHandles val="exact"/>
        </dgm:presLayoutVars>
      </dgm:prSet>
      <dgm:spPr/>
    </dgm:pt>
    <dgm:pt modelId="{D68B8BB1-6697-4622-ADD4-33E63ED1847A}" type="pres">
      <dgm:prSet presAssocID="{D4E9F1B3-2CE1-4C2B-8C49-5932C0866773}" presName="circ1" presStyleLbl="vennNode1" presStyleIdx="0" presStyleCnt="2"/>
      <dgm:spPr/>
      <dgm:t>
        <a:bodyPr/>
        <a:lstStyle/>
        <a:p>
          <a:endParaRPr lang="ru-RU"/>
        </a:p>
      </dgm:t>
    </dgm:pt>
    <dgm:pt modelId="{FD755D3C-1B58-44BA-9A69-1D91B2ECD948}" type="pres">
      <dgm:prSet presAssocID="{D4E9F1B3-2CE1-4C2B-8C49-5932C086677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4E3BE-5898-466F-A5E5-1B6676803347}" type="pres">
      <dgm:prSet presAssocID="{2D71F507-128E-41DF-B212-4117556A2395}" presName="circ2" presStyleLbl="vennNode1" presStyleIdx="1" presStyleCnt="2"/>
      <dgm:spPr/>
      <dgm:t>
        <a:bodyPr/>
        <a:lstStyle/>
        <a:p>
          <a:endParaRPr lang="ru-RU"/>
        </a:p>
      </dgm:t>
    </dgm:pt>
    <dgm:pt modelId="{D6EB9977-FB92-4159-BC7C-2C252ED2C542}" type="pres">
      <dgm:prSet presAssocID="{2D71F507-128E-41DF-B212-4117556A239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F7DB4-9E68-43E2-AF35-5BB5A078AD7F}" type="presOf" srcId="{2D71F507-128E-41DF-B212-4117556A2395}" destId="{D6EB9977-FB92-4159-BC7C-2C252ED2C542}" srcOrd="1" destOrd="0" presId="urn:microsoft.com/office/officeart/2005/8/layout/venn1"/>
    <dgm:cxn modelId="{F1E8CF25-4909-4FDE-BD37-217AEA667A66}" srcId="{F20A7E8C-59E0-481C-A706-37F3158B238A}" destId="{2D71F507-128E-41DF-B212-4117556A2395}" srcOrd="1" destOrd="0" parTransId="{81449DAB-10FC-48FE-948D-C42F21817F0A}" sibTransId="{DEC23F86-AB2E-4CCC-BAB5-4DF3AE645C85}"/>
    <dgm:cxn modelId="{FAB0F9D4-2F53-4769-9413-EB0261EF079B}" type="presOf" srcId="{F20A7E8C-59E0-481C-A706-37F3158B238A}" destId="{2D5FA1AC-8A12-4C8E-88F0-2F87E2C48C9E}" srcOrd="0" destOrd="0" presId="urn:microsoft.com/office/officeart/2005/8/layout/venn1"/>
    <dgm:cxn modelId="{88CA4125-0D49-4DEF-A643-B38A452880F1}" srcId="{F20A7E8C-59E0-481C-A706-37F3158B238A}" destId="{D4E9F1B3-2CE1-4C2B-8C49-5932C0866773}" srcOrd="0" destOrd="0" parTransId="{719465B7-C5BD-4D56-94F8-CAD7C79EB15F}" sibTransId="{6702FCCD-BF85-40B3-94CC-BC89A8654ADA}"/>
    <dgm:cxn modelId="{A4D6FC63-8E09-43A4-B025-C46BBA629A2F}" type="presOf" srcId="{D4E9F1B3-2CE1-4C2B-8C49-5932C0866773}" destId="{FD755D3C-1B58-44BA-9A69-1D91B2ECD948}" srcOrd="1" destOrd="0" presId="urn:microsoft.com/office/officeart/2005/8/layout/venn1"/>
    <dgm:cxn modelId="{522700C4-EF8A-414D-9FAF-5F5CC502602E}" type="presOf" srcId="{2D71F507-128E-41DF-B212-4117556A2395}" destId="{0314E3BE-5898-466F-A5E5-1B6676803347}" srcOrd="0" destOrd="0" presId="urn:microsoft.com/office/officeart/2005/8/layout/venn1"/>
    <dgm:cxn modelId="{6F7E8A55-6735-4F5A-AD6F-DEF800C5028B}" type="presOf" srcId="{D4E9F1B3-2CE1-4C2B-8C49-5932C0866773}" destId="{D68B8BB1-6697-4622-ADD4-33E63ED1847A}" srcOrd="0" destOrd="0" presId="urn:microsoft.com/office/officeart/2005/8/layout/venn1"/>
    <dgm:cxn modelId="{4029873D-AAD2-46ED-BF3F-9D798663738D}" type="presParOf" srcId="{2D5FA1AC-8A12-4C8E-88F0-2F87E2C48C9E}" destId="{D68B8BB1-6697-4622-ADD4-33E63ED1847A}" srcOrd="0" destOrd="0" presId="urn:microsoft.com/office/officeart/2005/8/layout/venn1"/>
    <dgm:cxn modelId="{C0CD13B1-43AE-4137-B692-0A7ED7DC81A3}" type="presParOf" srcId="{2D5FA1AC-8A12-4C8E-88F0-2F87E2C48C9E}" destId="{FD755D3C-1B58-44BA-9A69-1D91B2ECD948}" srcOrd="1" destOrd="0" presId="urn:microsoft.com/office/officeart/2005/8/layout/venn1"/>
    <dgm:cxn modelId="{1567A254-C9B4-4E38-8832-9D485DD8B189}" type="presParOf" srcId="{2D5FA1AC-8A12-4C8E-88F0-2F87E2C48C9E}" destId="{0314E3BE-5898-466F-A5E5-1B6676803347}" srcOrd="2" destOrd="0" presId="urn:microsoft.com/office/officeart/2005/8/layout/venn1"/>
    <dgm:cxn modelId="{5E2E7382-1E02-4345-A4DE-25D7B3F460C5}" type="presParOf" srcId="{2D5FA1AC-8A12-4C8E-88F0-2F87E2C48C9E}" destId="{D6EB9977-FB92-4159-BC7C-2C252ED2C54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B8BB1-6697-4622-ADD4-33E63ED1847A}">
      <dsp:nvSpPr>
        <dsp:cNvPr id="0" name=""/>
        <dsp:cNvSpPr/>
      </dsp:nvSpPr>
      <dsp:spPr>
        <a:xfrm>
          <a:off x="202631" y="12435"/>
          <a:ext cx="4547128" cy="45471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Индивидуальность</a:t>
          </a:r>
          <a:endParaRPr lang="ru-RU" sz="2200" kern="1200" dirty="0"/>
        </a:p>
      </dsp:txBody>
      <dsp:txXfrm>
        <a:off x="837590" y="548640"/>
        <a:ext cx="2621767" cy="3474720"/>
      </dsp:txXfrm>
    </dsp:sp>
    <dsp:sp modelId="{0314E3BE-5898-466F-A5E5-1B6676803347}">
      <dsp:nvSpPr>
        <dsp:cNvPr id="0" name=""/>
        <dsp:cNvSpPr/>
      </dsp:nvSpPr>
      <dsp:spPr>
        <a:xfrm>
          <a:off x="3479840" y="12435"/>
          <a:ext cx="4547128" cy="45471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личность</a:t>
          </a:r>
          <a:endParaRPr lang="ru-RU" sz="2200" kern="1200" dirty="0"/>
        </a:p>
      </dsp:txBody>
      <dsp:txXfrm>
        <a:off x="4770241" y="548640"/>
        <a:ext cx="2621767" cy="347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877788A-2A5B-4FBA-9F0F-D86200BD437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CD57F1C-5A4C-4C90-8CC7-F2F6FC18A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 в системе социальных связей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611560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Типичные свойства</a:t>
            </a:r>
            <a:endParaRPr lang="ru-RU" sz="28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347864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Особенности</a:t>
            </a:r>
            <a:endParaRPr lang="ru-RU" sz="28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084168" y="692696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Социальные качества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725144"/>
            <a:ext cx="237626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Индивид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Индивидуальность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Личность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quero-ser-um-crente-diferent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348880"/>
            <a:ext cx="6096000" cy="410589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8138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Индивидуальность</a:t>
            </a:r>
            <a:r>
              <a:rPr lang="en-US" dirty="0" smtClean="0"/>
              <a:t> – </a:t>
            </a:r>
            <a:r>
              <a:rPr lang="ru-RU" sz="3200" dirty="0" smtClean="0">
                <a:solidFill>
                  <a:srgbClr val="FF0000"/>
                </a:solidFill>
              </a:rPr>
              <a:t>человек с учетом его биологических, психологических и социальных  особенностей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67494"/>
            <a:ext cx="4834880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Индивидуальные особенности человека</a:t>
            </a:r>
            <a:endParaRPr lang="ru-RU" dirty="0"/>
          </a:p>
        </p:txBody>
      </p:sp>
      <p:pic>
        <p:nvPicPr>
          <p:cNvPr id="4" name="Содержимое 3" descr="ин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844824"/>
            <a:ext cx="4422979" cy="4392488"/>
          </a:xfrm>
        </p:spPr>
      </p:pic>
      <p:sp>
        <p:nvSpPr>
          <p:cNvPr id="6" name="Выноска со стрелкой вправо 5"/>
          <p:cNvSpPr/>
          <p:nvPr/>
        </p:nvSpPr>
        <p:spPr>
          <a:xfrm>
            <a:off x="467544" y="2636912"/>
            <a:ext cx="3456384" cy="165618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Психологичексие</a:t>
            </a:r>
            <a:r>
              <a:rPr lang="ru-RU" dirty="0" smtClean="0"/>
              <a:t> (темперамент, особенности психики)</a:t>
            </a:r>
            <a:endParaRPr lang="ru-RU" dirty="0"/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467544" y="764704"/>
            <a:ext cx="3456384" cy="17281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Биологические</a:t>
            </a:r>
          </a:p>
          <a:p>
            <a:pPr algn="ctr"/>
            <a:r>
              <a:rPr lang="ru-RU" dirty="0" smtClean="0"/>
              <a:t>(внешность, физиолог. особенности</a:t>
            </a:r>
            <a:endParaRPr lang="ru-RU" dirty="0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467544" y="4437112"/>
            <a:ext cx="3528392" cy="187220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Социальные (мировоззрение, ценности, знания, способности и т.д.)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Понятие личности</a:t>
            </a:r>
            <a:endParaRPr lang="ru-RU" dirty="0"/>
          </a:p>
        </p:txBody>
      </p:sp>
      <p:pic>
        <p:nvPicPr>
          <p:cNvPr id="4" name="Содержимое 3" descr="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6912768" cy="4878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611560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Типичные свойства</a:t>
            </a:r>
            <a:endParaRPr lang="ru-RU" sz="28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347864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Особенности</a:t>
            </a:r>
            <a:endParaRPr lang="ru-RU" sz="28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084168" y="692696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Социальные качества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725144"/>
            <a:ext cx="237626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Индивид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Индивидуальность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Личность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Личность –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человек, обладающий совокупностью социально-значимых качеств, реализуемых им в процессе сознательной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Социально-значимые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Знания и умения</a:t>
            </a:r>
          </a:p>
          <a:p>
            <a:r>
              <a:rPr lang="ru-RU" dirty="0" smtClean="0"/>
              <a:t>Интересы</a:t>
            </a:r>
          </a:p>
          <a:p>
            <a:r>
              <a:rPr lang="ru-RU" dirty="0" smtClean="0"/>
              <a:t>Ценности,  идеалы</a:t>
            </a:r>
          </a:p>
          <a:p>
            <a:r>
              <a:rPr lang="ru-RU" dirty="0" smtClean="0"/>
              <a:t>Убеждения, мировоззрение</a:t>
            </a:r>
          </a:p>
          <a:p>
            <a:r>
              <a:rPr lang="ru-RU" dirty="0" smtClean="0"/>
              <a:t>Способности</a:t>
            </a:r>
          </a:p>
          <a:p>
            <a:r>
              <a:rPr lang="ru-RU" dirty="0" smtClean="0"/>
              <a:t>Социально обусловленные свойства характера (ответственность, трудолюбие, </a:t>
            </a:r>
            <a:r>
              <a:rPr lang="ru-RU" dirty="0" err="1" smtClean="0"/>
              <a:t>амбициозность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Коммуникативные навыки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Индивид – биологические данные человека</a:t>
            </a:r>
          </a:p>
          <a:p>
            <a:r>
              <a:rPr lang="ru-RU" sz="4000" dirty="0" smtClean="0"/>
              <a:t>Личность – социальные качества</a:t>
            </a:r>
          </a:p>
          <a:p>
            <a:r>
              <a:rPr lang="ru-RU" sz="4000" dirty="0" smtClean="0"/>
              <a:t>Индивидуальность?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Личность и индивидуальность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Менталитет</a:t>
            </a:r>
          </a:p>
          <a:p>
            <a:r>
              <a:rPr lang="ru-RU" dirty="0" smtClean="0"/>
              <a:t>Внешность</a:t>
            </a:r>
          </a:p>
          <a:p>
            <a:r>
              <a:rPr lang="ru-RU" dirty="0" smtClean="0"/>
              <a:t>Темперамент</a:t>
            </a:r>
          </a:p>
          <a:p>
            <a:r>
              <a:rPr lang="ru-RU" dirty="0" smtClean="0"/>
              <a:t>Ценности, личные принципы</a:t>
            </a:r>
          </a:p>
          <a:p>
            <a:r>
              <a:rPr lang="ru-RU" dirty="0" smtClean="0"/>
              <a:t>Мировоззрение</a:t>
            </a:r>
          </a:p>
          <a:p>
            <a:r>
              <a:rPr lang="ru-RU" dirty="0" smtClean="0"/>
              <a:t>Способности</a:t>
            </a:r>
          </a:p>
          <a:p>
            <a:r>
              <a:rPr lang="ru-RU" dirty="0" smtClean="0"/>
              <a:t>Социальные нормы, социальное поведение</a:t>
            </a:r>
          </a:p>
          <a:p>
            <a:r>
              <a:rPr lang="ru-RU" dirty="0" smtClean="0"/>
              <a:t>Знания на основе здравого смысла</a:t>
            </a:r>
          </a:p>
          <a:p>
            <a:r>
              <a:rPr lang="ru-RU" dirty="0" smtClean="0"/>
              <a:t>Наследственность, задатки</a:t>
            </a:r>
          </a:p>
          <a:p>
            <a:r>
              <a:rPr lang="ru-RU" dirty="0" smtClean="0"/>
              <a:t>Навыки и  умения</a:t>
            </a:r>
          </a:p>
          <a:p>
            <a:r>
              <a:rPr lang="ru-RU" dirty="0" smtClean="0"/>
              <a:t>элементы общественного сознания</a:t>
            </a:r>
          </a:p>
          <a:p>
            <a:r>
              <a:rPr lang="ru-RU" dirty="0" smtClean="0"/>
              <a:t>Физиологические особенности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Познакомиться: </a:t>
            </a:r>
          </a:p>
          <a:p>
            <a:r>
              <a:rPr lang="ru-RU" dirty="0" smtClean="0"/>
              <a:t>с понятиями «индивид», «индивидуальность», «личность»,  научиться  различать эти понятия.</a:t>
            </a:r>
          </a:p>
          <a:p>
            <a:r>
              <a:rPr lang="ru-RU" dirty="0" smtClean="0"/>
              <a:t>Особенностями процесса социализации и факторами, влияющими на этот процесс</a:t>
            </a:r>
          </a:p>
          <a:p>
            <a:r>
              <a:rPr lang="ru-RU" dirty="0" smtClean="0"/>
              <a:t>Социальными статусами и ролями,  занимаемыми человеком в обществе.</a:t>
            </a:r>
          </a:p>
          <a:p>
            <a:pPr>
              <a:buNone/>
            </a:pPr>
            <a:r>
              <a:rPr lang="ru-RU" dirty="0" smtClean="0"/>
              <a:t>Сделать вывод о важности социальных взаимодействий в жизни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rot="10800000" flipV="1">
            <a:off x="2051720" y="404664"/>
            <a:ext cx="4896544" cy="890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человек</a:t>
            </a:r>
            <a:endParaRPr lang="ru-RU" sz="3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1844824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индивид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1844824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индивидуальность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56176" y="1844824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личность</a:t>
            </a:r>
            <a:endParaRPr lang="ru-RU" sz="2800" dirty="0"/>
          </a:p>
        </p:txBody>
      </p:sp>
      <p:cxnSp>
        <p:nvCxnSpPr>
          <p:cNvPr id="7" name="Прямая со стрелкой 6"/>
          <p:cNvCxnSpPr>
            <a:endCxn id="3" idx="0"/>
          </p:cNvCxnSpPr>
          <p:nvPr/>
        </p:nvCxnSpPr>
        <p:spPr>
          <a:xfrm flipH="1">
            <a:off x="1979712" y="1412776"/>
            <a:ext cx="136815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0"/>
          </p:cNvCxnSpPr>
          <p:nvPr/>
        </p:nvCxnSpPr>
        <p:spPr>
          <a:xfrm>
            <a:off x="4499992" y="1412776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6444208" y="134076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Выноска со стрелкой вверх 13"/>
          <p:cNvSpPr/>
          <p:nvPr/>
        </p:nvSpPr>
        <p:spPr>
          <a:xfrm>
            <a:off x="899592" y="2780928"/>
            <a:ext cx="2088232" cy="252028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Человек как…………………………………………………………</a:t>
            </a:r>
            <a:endParaRPr lang="ru-RU" dirty="0"/>
          </a:p>
        </p:txBody>
      </p:sp>
      <p:sp>
        <p:nvSpPr>
          <p:cNvPr id="15" name="Выноска со стрелкой вверх 14"/>
          <p:cNvSpPr/>
          <p:nvPr/>
        </p:nvSpPr>
        <p:spPr>
          <a:xfrm>
            <a:off x="3491880" y="2780928"/>
            <a:ext cx="2088232" cy="252028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Человек с учетом его…………………………………………………………</a:t>
            </a:r>
            <a:endParaRPr lang="ru-RU" dirty="0"/>
          </a:p>
        </p:txBody>
      </p:sp>
      <p:sp>
        <p:nvSpPr>
          <p:cNvPr id="16" name="Выноска со стрелкой вверх 15"/>
          <p:cNvSpPr/>
          <p:nvPr/>
        </p:nvSpPr>
        <p:spPr>
          <a:xfrm>
            <a:off x="6156176" y="2780928"/>
            <a:ext cx="2088232" cy="244827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Человек, обладающий совокупностью…………………………………………..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закрепления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6588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Характеристики человека</a:t>
            </a:r>
          </a:p>
          <a:p>
            <a:r>
              <a:rPr lang="ru-RU" sz="2400" dirty="0" smtClean="0"/>
              <a:t>Средний рост</a:t>
            </a:r>
          </a:p>
          <a:p>
            <a:r>
              <a:rPr lang="ru-RU" sz="2400" dirty="0" smtClean="0"/>
              <a:t>Знания  основ обществознания</a:t>
            </a:r>
          </a:p>
          <a:p>
            <a:r>
              <a:rPr lang="ru-RU" sz="2400" dirty="0" smtClean="0"/>
              <a:t>Вспыльчивость</a:t>
            </a:r>
          </a:p>
          <a:p>
            <a:r>
              <a:rPr lang="ru-RU" sz="2400" dirty="0" smtClean="0"/>
              <a:t>Наличие нервной системы</a:t>
            </a:r>
          </a:p>
          <a:p>
            <a:r>
              <a:rPr lang="ru-RU" sz="2400" dirty="0" smtClean="0"/>
              <a:t>Математические способности</a:t>
            </a:r>
          </a:p>
          <a:p>
            <a:r>
              <a:rPr lang="ru-RU" sz="2400" dirty="0" smtClean="0"/>
              <a:t>Интроверт</a:t>
            </a:r>
          </a:p>
          <a:p>
            <a:r>
              <a:rPr lang="ru-RU" dirty="0" smtClean="0"/>
              <a:t>Альтруист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Характеристики</a:t>
            </a:r>
          </a:p>
          <a:p>
            <a:r>
              <a:rPr lang="ru-RU" dirty="0" smtClean="0"/>
              <a:t>Индивид</a:t>
            </a:r>
          </a:p>
          <a:p>
            <a:r>
              <a:rPr lang="ru-RU" dirty="0" smtClean="0"/>
              <a:t>Индивидуальность</a:t>
            </a:r>
          </a:p>
          <a:p>
            <a:r>
              <a:rPr lang="ru-RU" dirty="0" smtClean="0"/>
              <a:t>личности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закрепления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признак характеризует человека как  личность?</a:t>
            </a:r>
          </a:p>
          <a:p>
            <a:r>
              <a:rPr lang="ru-RU" dirty="0" smtClean="0"/>
              <a:t>Особенности внешности</a:t>
            </a:r>
          </a:p>
          <a:p>
            <a:r>
              <a:rPr lang="ru-RU" dirty="0" smtClean="0"/>
              <a:t>Общественная активность</a:t>
            </a:r>
          </a:p>
          <a:p>
            <a:r>
              <a:rPr lang="ru-RU" dirty="0" smtClean="0"/>
              <a:t>Свойства  темперамента</a:t>
            </a:r>
          </a:p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3. Процесс социализации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Личностью рождаются или становятся?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Проанализируйте ситуацию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1920 г. В Индии доктор </a:t>
            </a:r>
            <a:r>
              <a:rPr lang="ru-RU" dirty="0" err="1" smtClean="0"/>
              <a:t>Синг</a:t>
            </a:r>
            <a:r>
              <a:rPr lang="ru-RU" dirty="0" smtClean="0"/>
              <a:t> обнаружил в волчьем логове двух девочек. Младшая вскоре умерла, а старшая, </a:t>
            </a:r>
            <a:r>
              <a:rPr lang="ru-RU" dirty="0" err="1" smtClean="0"/>
              <a:t>Камала</a:t>
            </a:r>
            <a:r>
              <a:rPr lang="ru-RU" dirty="0" smtClean="0"/>
              <a:t>, стала жить среди людей. Долгое время девочка ходила на четвереньках, бегала, опираясь на руки. Не пила, а лакала, рычала, когда к ней подходили. </a:t>
            </a:r>
            <a:r>
              <a:rPr lang="ru-RU" dirty="0" err="1" smtClean="0"/>
              <a:t>Камала</a:t>
            </a:r>
            <a:r>
              <a:rPr lang="ru-RU" dirty="0" smtClean="0"/>
              <a:t> прожила среди людей более 10 лет, но ее развитие оставалось на уровне ребенка 4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Можно сказать, что </a:t>
            </a:r>
            <a:r>
              <a:rPr lang="ru-RU" dirty="0" err="1" smtClean="0"/>
              <a:t>Камала</a:t>
            </a:r>
            <a:r>
              <a:rPr lang="ru-RU" dirty="0" smtClean="0"/>
              <a:t> обладала свойствами индивида?</a:t>
            </a:r>
          </a:p>
          <a:p>
            <a:r>
              <a:rPr lang="ru-RU" dirty="0" smtClean="0"/>
              <a:t>Можно назвать ее индивидуальностью?</a:t>
            </a:r>
          </a:p>
          <a:p>
            <a:r>
              <a:rPr lang="ru-RU" dirty="0" smtClean="0"/>
              <a:t>Можно ли  сказать, что она обладала качествами личности?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Индивидом человек рождается, а личностью – становится</a:t>
            </a:r>
          </a:p>
          <a:p>
            <a:r>
              <a:rPr lang="ru-RU" dirty="0" smtClean="0"/>
              <a:t>Для становления личности человеку необходимо жить в обществе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Человек становится личностью в процессе </a:t>
            </a:r>
            <a:r>
              <a:rPr lang="ru-RU" b="1" u="sng" dirty="0" smtClean="0"/>
              <a:t>социализации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процесс усвоения  индивидом культурных норм и социального опыта, необходимых ему для успешного функционирования в обществе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социализации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Первичная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Вторичная</a:t>
            </a:r>
          </a:p>
          <a:p>
            <a:endParaRPr lang="ru-RU" dirty="0"/>
          </a:p>
        </p:txBody>
      </p:sp>
      <p:pic>
        <p:nvPicPr>
          <p:cNvPr id="7" name="Рисунок 6" descr="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2252432" cy="3429000"/>
          </a:xfrm>
          <a:prstGeom prst="rect">
            <a:avLst/>
          </a:prstGeom>
        </p:spPr>
      </p:pic>
      <p:pic>
        <p:nvPicPr>
          <p:cNvPr id="8" name="Рисунок 7" descr="вз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08920"/>
            <a:ext cx="3072341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влияет на социализацию?</a:t>
            </a:r>
            <a:endParaRPr lang="ru-RU" dirty="0"/>
          </a:p>
        </p:txBody>
      </p:sp>
      <p:pic>
        <p:nvPicPr>
          <p:cNvPr id="7" name="Содержимое 6" descr="р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3284984"/>
            <a:ext cx="2298668" cy="3024336"/>
          </a:xfrm>
        </p:spPr>
      </p:pic>
      <p:pic>
        <p:nvPicPr>
          <p:cNvPr id="8" name="Рисунок 7" descr="с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772816"/>
            <a:ext cx="1584176" cy="1050729"/>
          </a:xfrm>
          <a:prstGeom prst="rect">
            <a:avLst/>
          </a:prstGeom>
        </p:spPr>
      </p:pic>
      <p:pic>
        <p:nvPicPr>
          <p:cNvPr id="9" name="Рисунок 8" descr="д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140968"/>
            <a:ext cx="1724025" cy="1238250"/>
          </a:xfrm>
          <a:prstGeom prst="rect">
            <a:avLst/>
          </a:prstGeom>
        </p:spPr>
      </p:pic>
      <p:pic>
        <p:nvPicPr>
          <p:cNvPr id="10" name="Рисунок 9" descr="т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725144"/>
            <a:ext cx="1771650" cy="1238250"/>
          </a:xfrm>
          <a:prstGeom prst="rect">
            <a:avLst/>
          </a:prstGeom>
        </p:spPr>
      </p:pic>
      <p:pic>
        <p:nvPicPr>
          <p:cNvPr id="11" name="Рисунок 10" descr="ш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1700808"/>
            <a:ext cx="1296144" cy="1229918"/>
          </a:xfrm>
          <a:prstGeom prst="rect">
            <a:avLst/>
          </a:prstGeom>
        </p:spPr>
      </p:pic>
      <p:pic>
        <p:nvPicPr>
          <p:cNvPr id="12" name="Рисунок 11" descr="рел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2924944"/>
            <a:ext cx="1371600" cy="1238250"/>
          </a:xfrm>
          <a:prstGeom prst="rect">
            <a:avLst/>
          </a:prstGeom>
        </p:spPr>
      </p:pic>
      <p:pic>
        <p:nvPicPr>
          <p:cNvPr id="13" name="Рисунок 12" descr="го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00192" y="1124744"/>
            <a:ext cx="1219200" cy="1238250"/>
          </a:xfrm>
          <a:prstGeom prst="rect">
            <a:avLst/>
          </a:prstGeom>
        </p:spPr>
      </p:pic>
      <p:pic>
        <p:nvPicPr>
          <p:cNvPr id="14" name="Рисунок 13" descr="ар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76256" y="4725144"/>
            <a:ext cx="936104" cy="1598290"/>
          </a:xfrm>
          <a:prstGeom prst="rect">
            <a:avLst/>
          </a:prstGeom>
        </p:spPr>
      </p:pic>
      <p:cxnSp>
        <p:nvCxnSpPr>
          <p:cNvPr id="16" name="Прямая со стрелкой 15"/>
          <p:cNvCxnSpPr>
            <a:stCxn id="9" idx="3"/>
          </p:cNvCxnSpPr>
          <p:nvPr/>
        </p:nvCxnSpPr>
        <p:spPr>
          <a:xfrm>
            <a:off x="2555776" y="371703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" idx="3"/>
          </p:cNvCxnSpPr>
          <p:nvPr/>
        </p:nvCxnSpPr>
        <p:spPr>
          <a:xfrm>
            <a:off x="2527226" y="5344269"/>
            <a:ext cx="892646" cy="100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483768" y="2204864"/>
            <a:ext cx="100811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012160" y="2348880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6084168" y="3573016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940152" y="558924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stCxn id="11" idx="3"/>
          </p:cNvCxnSpPr>
          <p:nvPr/>
        </p:nvCxnSpPr>
        <p:spPr>
          <a:xfrm>
            <a:off x="5292080" y="2315767"/>
            <a:ext cx="504056" cy="68118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Понятия индивида и индивидуальности. Понятие личности</a:t>
            </a:r>
          </a:p>
          <a:p>
            <a:r>
              <a:rPr lang="ru-RU" dirty="0" smtClean="0"/>
              <a:t>Процесс социализации и факторы, на него влияющие</a:t>
            </a:r>
          </a:p>
          <a:p>
            <a:r>
              <a:rPr lang="ru-RU" dirty="0" smtClean="0"/>
              <a:t>Социальные статусы и социальные роли.</a:t>
            </a:r>
          </a:p>
          <a:p>
            <a:r>
              <a:rPr lang="ru-RU" dirty="0" smtClean="0"/>
              <a:t> Ролевой конфликт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Агенты  социализации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Социальные институты, организации , социальные группы влияющие на социализацию человека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398587"/>
          </a:xfrm>
        </p:spPr>
        <p:txBody>
          <a:bodyPr/>
          <a:lstStyle/>
          <a:p>
            <a:r>
              <a:rPr lang="ru-RU" dirty="0" smtClean="0"/>
              <a:t>Агенты социализации</a:t>
            </a:r>
            <a:endParaRPr lang="ru-RU" dirty="0"/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5724128" y="1484784"/>
            <a:ext cx="2736304" cy="100811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………..</a:t>
            </a:r>
            <a:endParaRPr lang="ru-RU" sz="2800" dirty="0"/>
          </a:p>
        </p:txBody>
      </p:sp>
      <p:sp>
        <p:nvSpPr>
          <p:cNvPr id="5" name="Выноска со стрелкой влево 4"/>
          <p:cNvSpPr/>
          <p:nvPr/>
        </p:nvSpPr>
        <p:spPr>
          <a:xfrm>
            <a:off x="5652120" y="2636912"/>
            <a:ext cx="2808312" cy="108012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……………</a:t>
            </a:r>
            <a:endParaRPr lang="ru-RU" sz="2000" dirty="0"/>
          </a:p>
        </p:txBody>
      </p:sp>
      <p:sp>
        <p:nvSpPr>
          <p:cNvPr id="6" name="Выноска со стрелкой влево 5"/>
          <p:cNvSpPr/>
          <p:nvPr/>
        </p:nvSpPr>
        <p:spPr>
          <a:xfrm>
            <a:off x="5724128" y="5445224"/>
            <a:ext cx="2736304" cy="93610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………….</a:t>
            </a:r>
            <a:endParaRPr lang="ru-RU" sz="2400" dirty="0"/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5652120" y="3933056"/>
            <a:ext cx="2880320" cy="115212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………………………………….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1412776"/>
            <a:ext cx="2592288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Социализация – процесс ………………………………………………………………………………………………</a:t>
            </a:r>
            <a:endParaRPr lang="ru-RU" sz="2000" dirty="0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611560" y="1412776"/>
            <a:ext cx="2088232" cy="10081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……….</a:t>
            </a:r>
            <a:endParaRPr lang="ru-RU" sz="2800" dirty="0"/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611560" y="2780928"/>
            <a:ext cx="2088232" cy="10081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………</a:t>
            </a:r>
            <a:endParaRPr lang="ru-RU" sz="2800" dirty="0"/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611560" y="3861048"/>
            <a:ext cx="2088232" cy="1008112"/>
          </a:xfrm>
          <a:prstGeom prst="rightArrowCallout">
            <a:avLst>
              <a:gd name="adj1" fmla="val 19766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……….</a:t>
            </a:r>
            <a:endParaRPr lang="ru-RU" sz="2400" dirty="0"/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611560" y="5157192"/>
            <a:ext cx="2088232" cy="122413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………….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398587"/>
          </a:xfrm>
        </p:spPr>
        <p:txBody>
          <a:bodyPr/>
          <a:lstStyle/>
          <a:p>
            <a:r>
              <a:rPr lang="ru-RU" dirty="0" smtClean="0"/>
              <a:t>Агенты социализации</a:t>
            </a:r>
            <a:endParaRPr lang="ru-RU" dirty="0"/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5724128" y="1484784"/>
            <a:ext cx="2736304" cy="100811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семья</a:t>
            </a:r>
            <a:endParaRPr lang="ru-RU" sz="2800" dirty="0"/>
          </a:p>
        </p:txBody>
      </p:sp>
      <p:sp>
        <p:nvSpPr>
          <p:cNvPr id="5" name="Выноска со стрелкой влево 4"/>
          <p:cNvSpPr/>
          <p:nvPr/>
        </p:nvSpPr>
        <p:spPr>
          <a:xfrm>
            <a:off x="5652120" y="2636912"/>
            <a:ext cx="2808312" cy="108012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Социальное окружение</a:t>
            </a:r>
            <a:endParaRPr lang="ru-RU" sz="2000" dirty="0"/>
          </a:p>
        </p:txBody>
      </p:sp>
      <p:sp>
        <p:nvSpPr>
          <p:cNvPr id="6" name="Выноска со стрелкой влево 5"/>
          <p:cNvSpPr/>
          <p:nvPr/>
        </p:nvSpPr>
        <p:spPr>
          <a:xfrm>
            <a:off x="5724128" y="5445224"/>
            <a:ext cx="2736304" cy="93610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государство</a:t>
            </a:r>
            <a:endParaRPr lang="ru-RU" sz="2400" dirty="0"/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5652120" y="3933056"/>
            <a:ext cx="2880320" cy="115212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Образовательные учреждения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1412776"/>
            <a:ext cx="2592288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Социализация – процесс усвоения индивидом  культурных норм и социального опыта, необходимых для успешного функционирования в обществе</a:t>
            </a:r>
            <a:endParaRPr lang="ru-RU" sz="2000" dirty="0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611560" y="1412776"/>
            <a:ext cx="2088232" cy="10081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сми</a:t>
            </a:r>
            <a:endParaRPr lang="ru-RU" sz="2800" dirty="0"/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611560" y="2780928"/>
            <a:ext cx="2088232" cy="10081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армия</a:t>
            </a:r>
            <a:endParaRPr lang="ru-RU" sz="2800" dirty="0"/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611560" y="3861048"/>
            <a:ext cx="2088232" cy="1008112"/>
          </a:xfrm>
          <a:prstGeom prst="rightArrowCallout">
            <a:avLst>
              <a:gd name="adj1" fmla="val 19766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церковь</a:t>
            </a:r>
            <a:endParaRPr lang="ru-RU" sz="2400" dirty="0"/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611560" y="5157192"/>
            <a:ext cx="2088232" cy="122413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Общественные организации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Верны ли следующие суждения о социализации?</a:t>
            </a:r>
          </a:p>
          <a:p>
            <a:pPr>
              <a:buNone/>
            </a:pPr>
            <a:r>
              <a:rPr lang="ru-RU" dirty="0" smtClean="0"/>
              <a:t>А. Процесс социализации  осуществляется только в детском возрасте?</a:t>
            </a:r>
          </a:p>
          <a:p>
            <a:pPr>
              <a:buNone/>
            </a:pPr>
            <a:r>
              <a:rPr lang="ru-RU" dirty="0" smtClean="0"/>
              <a:t>Б. Общество всегда  </a:t>
            </a:r>
            <a:r>
              <a:rPr lang="ru-RU" dirty="0" err="1" smtClean="0"/>
              <a:t>целенапрвленно</a:t>
            </a:r>
            <a:r>
              <a:rPr lang="ru-RU" dirty="0" smtClean="0"/>
              <a:t> влияет на развитие личности</a:t>
            </a:r>
          </a:p>
          <a:p>
            <a:pPr marL="578358" indent="-514350">
              <a:buNone/>
            </a:pPr>
            <a:r>
              <a:rPr lang="ru-RU" dirty="0" smtClean="0"/>
              <a:t>1)Верно только А   3)Оба верны</a:t>
            </a:r>
          </a:p>
          <a:p>
            <a:pPr marL="578358" indent="-514350">
              <a:buNone/>
            </a:pPr>
            <a:r>
              <a:rPr lang="ru-RU" dirty="0" smtClean="0"/>
              <a:t>2)Верно только Б    4)Оба неверны</a:t>
            </a:r>
          </a:p>
          <a:p>
            <a:pPr marL="578358" indent="-51435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4. Социальные статусы и роли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Социальный статус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Положение, занимаемое человеком в обществе.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Как правило, человек, являясь членом сразу многих соц. групп, занимает в обществе сразу несколько позиций.</a:t>
            </a:r>
          </a:p>
          <a:p>
            <a:pPr>
              <a:buNone/>
            </a:pPr>
            <a:r>
              <a:rPr lang="ru-RU" dirty="0" smtClean="0"/>
              <a:t>Совокупность всех статусов называется </a:t>
            </a:r>
            <a:r>
              <a:rPr lang="ru-RU" b="1" u="sng" dirty="0" smtClean="0"/>
              <a:t>статусным набором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Определите статусный набор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Тридцатипятилетняя москвичка, Елена В., является педагогом первой категории. Она считает себя русской, несмотря на то, что ее дед – гражданин Польши и проживает в Варшаве. Ее отец, известный физик, переехал в Москву 30 лет назад и проживает с ней, ее мужем и детьми. В свободное время Елена В. занимается легкой атлетикой и имеет звание КМС. Она интересуется психологией и  получает заочно второе высшее образование по этой специальности.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Статусный набор: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35 лет</a:t>
            </a:r>
          </a:p>
          <a:p>
            <a:r>
              <a:rPr lang="ru-RU" dirty="0" smtClean="0"/>
              <a:t>Женщина</a:t>
            </a:r>
          </a:p>
          <a:p>
            <a:r>
              <a:rPr lang="ru-RU" dirty="0" smtClean="0"/>
              <a:t>Москвичка</a:t>
            </a:r>
          </a:p>
          <a:p>
            <a:r>
              <a:rPr lang="ru-RU" dirty="0" smtClean="0"/>
              <a:t>Русская</a:t>
            </a:r>
          </a:p>
          <a:p>
            <a:r>
              <a:rPr lang="ru-RU" dirty="0" smtClean="0"/>
              <a:t>Дочь известного физика</a:t>
            </a:r>
          </a:p>
          <a:p>
            <a:r>
              <a:rPr lang="ru-RU" dirty="0" smtClean="0"/>
              <a:t>Внучка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Жена</a:t>
            </a:r>
          </a:p>
          <a:p>
            <a:r>
              <a:rPr lang="ru-RU" dirty="0" smtClean="0"/>
              <a:t>Мать</a:t>
            </a:r>
          </a:p>
          <a:p>
            <a:r>
              <a:rPr lang="ru-RU" dirty="0" smtClean="0"/>
              <a:t>Педагог 1 категории</a:t>
            </a:r>
          </a:p>
          <a:p>
            <a:r>
              <a:rPr lang="ru-RU" dirty="0" smtClean="0"/>
              <a:t>Кандидат в мастера спорта</a:t>
            </a:r>
          </a:p>
          <a:p>
            <a:r>
              <a:rPr lang="ru-RU" dirty="0" smtClean="0"/>
              <a:t>Студент заочного отделения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Стандартный статусный набор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пол;</a:t>
            </a:r>
          </a:p>
          <a:p>
            <a:r>
              <a:rPr lang="ru-RU" dirty="0" smtClean="0"/>
              <a:t>национальность;</a:t>
            </a:r>
          </a:p>
          <a:p>
            <a:r>
              <a:rPr lang="ru-RU" dirty="0" smtClean="0"/>
              <a:t>возраст;</a:t>
            </a:r>
          </a:p>
          <a:p>
            <a:r>
              <a:rPr lang="ru-RU" dirty="0" smtClean="0"/>
              <a:t>социальное происхождение;</a:t>
            </a:r>
          </a:p>
          <a:p>
            <a:r>
              <a:rPr lang="ru-RU" dirty="0" smtClean="0"/>
              <a:t>образование;</a:t>
            </a:r>
          </a:p>
          <a:p>
            <a:r>
              <a:rPr lang="ru-RU" dirty="0" smtClean="0"/>
              <a:t>профессия и уровень квалификации;</a:t>
            </a:r>
          </a:p>
          <a:p>
            <a:r>
              <a:rPr lang="ru-RU" dirty="0" smtClean="0"/>
              <a:t>материальное положение;</a:t>
            </a:r>
          </a:p>
          <a:p>
            <a:r>
              <a:rPr lang="ru-RU" dirty="0" smtClean="0"/>
              <a:t> семейное положение;</a:t>
            </a:r>
          </a:p>
          <a:p>
            <a:r>
              <a:rPr lang="ru-RU" dirty="0" smtClean="0"/>
              <a:t> личные качества и достижения</a:t>
            </a:r>
          </a:p>
          <a:p>
            <a:r>
              <a:rPr lang="ru-RU" dirty="0" smtClean="0"/>
              <a:t>интересы и увлечения.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980728"/>
            <a:ext cx="58326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Типы статусов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068960"/>
            <a:ext cx="3168352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Предписанный -дается человеку вне зависимости от его личных заслуг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068960"/>
            <a:ext cx="3888432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Приобретаемый (достигаемый) – результат личного выбора и сознательных усилий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843808" y="1916832"/>
            <a:ext cx="151216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>
            <a:off x="4535996" y="1844824"/>
            <a:ext cx="219624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Понятие индивида , индивидуальности, личности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Статусный ранг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обществом значимости статуса индивида</a:t>
            </a:r>
          </a:p>
          <a:p>
            <a:endParaRPr lang="ru-RU" dirty="0" smtClean="0"/>
          </a:p>
          <a:p>
            <a:r>
              <a:rPr lang="ru-RU" dirty="0" smtClean="0"/>
              <a:t>Статусный ранг определяют такие понятия, как авторитет и престиж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ситуацию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Владимир пользуется большим уважением среди знакомых, т.к. является генеральным директором крупного  акционерного общества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Автослеса</a:t>
            </a:r>
            <a:r>
              <a:rPr lang="ru-RU" dirty="0" smtClean="0"/>
              <a:t> </a:t>
            </a:r>
            <a:r>
              <a:rPr lang="ru-RU" dirty="0" err="1" smtClean="0"/>
              <a:t>рь</a:t>
            </a:r>
            <a:r>
              <a:rPr lang="ru-RU" dirty="0" smtClean="0"/>
              <a:t> Иван Петрович пользуется большим уважением среди коллег благодаря своей житейской мудрости, трудовому и жизненному опыту.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996952"/>
            <a:ext cx="45365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Социальный статус</a:t>
            </a:r>
            <a:endParaRPr lang="ru-RU" sz="32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555776" y="620688"/>
            <a:ext cx="4248472" cy="223224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Престиж – оценка обществом значимости позиции, занимаемой  индивидом</a:t>
            </a:r>
            <a:endParaRPr lang="ru-RU" sz="2000" dirty="0"/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2627784" y="4437112"/>
            <a:ext cx="4320480" cy="172819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Авторитет – степень признания личных качеств индивида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Поведение, обусловленное статусом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764704"/>
            <a:ext cx="51845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Социальная роль – поведение, обусловленное статусом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852936"/>
            <a:ext cx="33843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Ролевое ожидание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2780928"/>
            <a:ext cx="352839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Ролевое исполнение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652120" y="1844824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699792" y="2060848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Выноска со стрелкой вверх 11"/>
          <p:cNvSpPr/>
          <p:nvPr/>
        </p:nvSpPr>
        <p:spPr>
          <a:xfrm>
            <a:off x="971600" y="4005064"/>
            <a:ext cx="3240360" cy="237626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Ожидаемая социумом модель поведения, соотносимая с данным статусом (объективно)</a:t>
            </a:r>
            <a:endParaRPr lang="ru-RU" dirty="0"/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5076056" y="4005064"/>
            <a:ext cx="3240360" cy="237626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Реальное поведение индивида (субъективно)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Предложите ролевые ожидания и типы ролевого исполнения для данных статусов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Врач-терапевт</a:t>
            </a:r>
          </a:p>
          <a:p>
            <a:r>
              <a:rPr lang="ru-RU" dirty="0" smtClean="0"/>
              <a:t>Отец</a:t>
            </a:r>
          </a:p>
          <a:p>
            <a:r>
              <a:rPr lang="ru-RU" dirty="0" smtClean="0"/>
              <a:t>Немец</a:t>
            </a:r>
          </a:p>
          <a:p>
            <a:r>
              <a:rPr lang="ru-RU" dirty="0" smtClean="0"/>
              <a:t>Пенсионер</a:t>
            </a:r>
          </a:p>
          <a:p>
            <a:r>
              <a:rPr lang="ru-RU" dirty="0" smtClean="0"/>
              <a:t>Ученик</a:t>
            </a:r>
          </a:p>
          <a:p>
            <a:r>
              <a:rPr lang="ru-RU" dirty="0" smtClean="0"/>
              <a:t>Москвич</a:t>
            </a:r>
          </a:p>
          <a:p>
            <a:r>
              <a:rPr lang="ru-RU" dirty="0" smtClean="0"/>
              <a:t>Дочь</a:t>
            </a:r>
          </a:p>
          <a:p>
            <a:r>
              <a:rPr lang="ru-RU" dirty="0" smtClean="0"/>
              <a:t>Полицейский</a:t>
            </a:r>
          </a:p>
          <a:p>
            <a:r>
              <a:rPr lang="ru-RU" dirty="0" smtClean="0"/>
              <a:t>Президент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Мужчина</a:t>
            </a:r>
          </a:p>
          <a:p>
            <a:r>
              <a:rPr lang="ru-RU" dirty="0" smtClean="0"/>
              <a:t>мусульманка</a:t>
            </a:r>
          </a:p>
          <a:p>
            <a:r>
              <a:rPr lang="ru-RU" dirty="0" smtClean="0"/>
              <a:t>Кандидат наук</a:t>
            </a:r>
          </a:p>
          <a:p>
            <a:r>
              <a:rPr lang="ru-RU" dirty="0" smtClean="0"/>
              <a:t>подросток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204864"/>
            <a:ext cx="302433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Социальный статус - ………………………………………………………………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132856"/>
            <a:ext cx="302433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Социальая</a:t>
            </a:r>
            <a:r>
              <a:rPr lang="ru-RU" dirty="0" smtClean="0"/>
              <a:t> роль - ……………………………………………………………….</a:t>
            </a:r>
            <a:endParaRPr lang="ru-RU" dirty="0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4067944" y="2492896"/>
            <a:ext cx="936104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229200"/>
            <a:ext cx="2880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Приобретаемые - ………………………………………………………………………………………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005064"/>
            <a:ext cx="2880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Ролевое ожидание - ………………………………………………………..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301208"/>
            <a:ext cx="2880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Ролеоое</a:t>
            </a:r>
            <a:r>
              <a:rPr lang="ru-RU" dirty="0" smtClean="0"/>
              <a:t> исполнение - ………………………………………………………….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3933056"/>
            <a:ext cx="2880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Предписанный - …………………………………………………………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467544" y="0"/>
            <a:ext cx="1656184" cy="206084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Престиж - ………………………………………………</a:t>
            </a:r>
            <a:endParaRPr lang="ru-RU" dirty="0"/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2411760" y="0"/>
            <a:ext cx="1656184" cy="206084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Авторитет - …………………………………………......</a:t>
            </a:r>
            <a:endParaRPr lang="ru-RU" dirty="0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827584" y="3573016"/>
            <a:ext cx="36004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827584" y="3573016"/>
            <a:ext cx="432048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7596336" y="3501008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7452320" y="3645024"/>
            <a:ext cx="648072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5. Ролевой конфликт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Рассмотрите ситуации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Сотрудник крупной компании вынужден оставаться на работе сверхурочно, что не позволяет уделять ему достаточно внимания своей семье</a:t>
            </a:r>
          </a:p>
          <a:p>
            <a:r>
              <a:rPr lang="ru-RU" dirty="0" smtClean="0"/>
              <a:t>Мама, нежно любящая </a:t>
            </a:r>
            <a:r>
              <a:rPr lang="ru-RU" dirty="0" err="1" smtClean="0"/>
              <a:t>свого</a:t>
            </a:r>
            <a:r>
              <a:rPr lang="ru-RU" dirty="0" smtClean="0"/>
              <a:t> единственного сына, должна  наказывать его за плохое поведение</a:t>
            </a:r>
          </a:p>
          <a:p>
            <a:r>
              <a:rPr lang="ru-RU" dirty="0" smtClean="0"/>
              <a:t>Мария, работающая бухгалтером, жалуется, что данная работа не позволяет ей </a:t>
            </a:r>
            <a:r>
              <a:rPr lang="ru-RU" dirty="0" err="1" smtClean="0"/>
              <a:t>самореализоваться</a:t>
            </a:r>
            <a:r>
              <a:rPr lang="ru-RU" dirty="0" smtClean="0"/>
              <a:t>, как творческой личности. Кроме того, для данной работы ей не хватает усидчивости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общего в этих ситуациях?</a:t>
            </a:r>
          </a:p>
          <a:p>
            <a:r>
              <a:rPr lang="ru-RU" dirty="0" smtClean="0"/>
              <a:t>В чем различия?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три характеристики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Николай, как и все люди,  наделен способностью к </a:t>
            </a:r>
            <a:r>
              <a:rPr lang="ru-RU" dirty="0" err="1" smtClean="0"/>
              <a:t>прямохождению</a:t>
            </a:r>
            <a:r>
              <a:rPr lang="ru-RU" dirty="0" smtClean="0"/>
              <a:t>,  развитым головным мозгом  и речевым аппаратом.</a:t>
            </a:r>
          </a:p>
          <a:p>
            <a:r>
              <a:rPr lang="ru-RU" dirty="0" smtClean="0"/>
              <a:t>У Николая зеленые глаза и русые волосы. По типу темперамента он сангвиник</a:t>
            </a:r>
          </a:p>
          <a:p>
            <a:r>
              <a:rPr lang="ru-RU" dirty="0" smtClean="0"/>
              <a:t>Николай ответственный человек и хороший друг. Он хорошо учится, неплохо знает историю и обществознание.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эти ситуации представляют собой разновидности ролевых конфликтов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61206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Ролевой конфликт</a:t>
            </a:r>
            <a:r>
              <a:rPr lang="ru-RU" sz="2800" b="1" dirty="0" smtClean="0"/>
              <a:t> </a:t>
            </a:r>
            <a:r>
              <a:rPr lang="ru-RU" sz="2000" b="1" dirty="0" smtClean="0"/>
              <a:t>- </a:t>
            </a:r>
            <a:r>
              <a:rPr lang="ru-RU" sz="2000" b="1" dirty="0" err="1" smtClean="0"/>
              <a:t>конфликт</a:t>
            </a:r>
            <a:r>
              <a:rPr lang="ru-RU" sz="2000" dirty="0" smtClean="0"/>
              <a:t>, обусловленный противоречиями между различными ролями или компонентами одной роли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40968"/>
            <a:ext cx="252028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Межролевой</a:t>
            </a:r>
            <a:r>
              <a:rPr lang="ru-RU" sz="2400" dirty="0" smtClean="0"/>
              <a:t> – противоречия между разными ролями, </a:t>
            </a:r>
            <a:r>
              <a:rPr lang="ru-RU" sz="2400" dirty="0" err="1" smtClean="0"/>
              <a:t>исполн</a:t>
            </a:r>
            <a:r>
              <a:rPr lang="ru-RU" sz="2400" dirty="0" smtClean="0"/>
              <a:t>. человеком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212976"/>
            <a:ext cx="2520280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Внутриролевой</a:t>
            </a:r>
            <a:r>
              <a:rPr lang="ru-RU" sz="2000" dirty="0" smtClean="0"/>
              <a:t> – ситуация, когда к одной роли предъявляют диаметрально противоположные требования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3212976"/>
            <a:ext cx="223224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Личностно-ролевой – ситуация, когда ролевые ожидания не соответствуют личным качествам индивида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07704" y="2276872"/>
            <a:ext cx="158417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  <a:endCxn id="4" idx="0"/>
          </p:cNvCxnSpPr>
          <p:nvPr/>
        </p:nvCxnSpPr>
        <p:spPr>
          <a:xfrm>
            <a:off x="4608004" y="2204864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72200" y="2348880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какому типу относятся ролевые конфликты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Врач-хирург просит своего коллегу прооперировать свою дочь, так как самому ему психологически сложно это сделать</a:t>
            </a:r>
          </a:p>
          <a:p>
            <a:r>
              <a:rPr lang="ru-RU" dirty="0" smtClean="0"/>
              <a:t>Призывник не хочет идти в армию, т.к. является убежденным пацифистом</a:t>
            </a:r>
          </a:p>
          <a:p>
            <a:r>
              <a:rPr lang="ru-RU" dirty="0" smtClean="0"/>
              <a:t>Учитель, несмотря на хорошее отношение ко всем ученикам, ставит им двойки за невыполненное домашнее задание</a:t>
            </a:r>
          </a:p>
          <a:p>
            <a:r>
              <a:rPr lang="ru-RU" dirty="0" smtClean="0"/>
              <a:t>Петр 1 приказал казнить своего единственного  сына, заподозренного в государственной измене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Приведите свои примеры  ролевых конфликтов, связанных с данными ролями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Бизнесмен</a:t>
            </a:r>
          </a:p>
          <a:p>
            <a:r>
              <a:rPr lang="ru-RU" dirty="0" smtClean="0"/>
              <a:t>Ученик</a:t>
            </a:r>
          </a:p>
          <a:p>
            <a:r>
              <a:rPr lang="ru-RU" dirty="0" smtClean="0"/>
              <a:t>Дочь</a:t>
            </a:r>
          </a:p>
          <a:p>
            <a:r>
              <a:rPr lang="ru-RU" dirty="0" smtClean="0"/>
              <a:t>Гражданин (патриот)</a:t>
            </a:r>
          </a:p>
          <a:p>
            <a:r>
              <a:rPr lang="ru-RU" dirty="0" smtClean="0"/>
              <a:t>Спортсмен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закрепления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/>
          <a:lstStyle/>
          <a:p>
            <a:r>
              <a:rPr lang="ru-RU" dirty="0" smtClean="0"/>
              <a:t>Что такое статус и каким он бывает?</a:t>
            </a:r>
          </a:p>
          <a:p>
            <a:r>
              <a:rPr lang="ru-RU" dirty="0" smtClean="0"/>
              <a:t>Чем различается предписанный и приобретаемый статусы?</a:t>
            </a:r>
          </a:p>
          <a:p>
            <a:r>
              <a:rPr lang="ru-RU" dirty="0" smtClean="0"/>
              <a:t>В чем различие между авторитетом и престижем?</a:t>
            </a:r>
          </a:p>
          <a:p>
            <a:r>
              <a:rPr lang="ru-RU" dirty="0" smtClean="0"/>
              <a:t>Что такое социальная роль? Каковы ее элементы?</a:t>
            </a:r>
          </a:p>
          <a:p>
            <a:r>
              <a:rPr lang="ru-RU" dirty="0" smtClean="0"/>
              <a:t>Назовите основные причины ролевого конфликта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r>
              <a:rPr lang="ru-RU" dirty="0" smtClean="0"/>
              <a:t>Выводы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/>
          </a:bodyPr>
          <a:lstStyle/>
          <a:p>
            <a:r>
              <a:rPr lang="ru-RU" dirty="0" smtClean="0"/>
              <a:t>Человека можно характеризовать  как индивида (типичного представителя человеческого рода), индивидуальность(с учетом его особенностей) и личность (с учетом его социально-значимых качеств</a:t>
            </a:r>
          </a:p>
          <a:p>
            <a:r>
              <a:rPr lang="ru-RU" dirty="0" smtClean="0"/>
              <a:t>Личностью человек становится в процессе социализации. Факторы, влияющие на социализацию – агенты социализации.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/>
          <a:lstStyle/>
          <a:p>
            <a:r>
              <a:rPr lang="ru-RU" dirty="0" smtClean="0"/>
              <a:t>В процессе социализации человек получает статусы и осваивает социальные роли</a:t>
            </a:r>
          </a:p>
          <a:p>
            <a:r>
              <a:rPr lang="ru-RU" dirty="0" smtClean="0"/>
              <a:t>Разные роли (или компоненты одной роли)могут противоречить друг другу. Так же роль может не соответствовать  личным особенностям человека. Эта ситуация называется ролевым конфликтом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(база) пар. 7</a:t>
            </a:r>
          </a:p>
          <a:p>
            <a:r>
              <a:rPr lang="ru-RU" dirty="0" smtClean="0"/>
              <a:t> Учебник (профиль) пар.28, стр.290-294</a:t>
            </a:r>
          </a:p>
          <a:p>
            <a:r>
              <a:rPr lang="ru-RU" dirty="0" smtClean="0"/>
              <a:t>Текст, задания С1-С4 (на почте)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2492896"/>
            <a:ext cx="50405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Существует ли свобода?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692696"/>
            <a:ext cx="50405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Свобода – это……………………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509120"/>
            <a:ext cx="23042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………………….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4581128"/>
            <a:ext cx="23042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……………………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4509120"/>
            <a:ext cx="23042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………………….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123728" y="3789040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83968" y="3861048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084168" y="3861048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611560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Типичные свойства</a:t>
            </a:r>
            <a:endParaRPr lang="ru-RU" sz="28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347864" y="764704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Особенности</a:t>
            </a:r>
            <a:endParaRPr lang="ru-RU" sz="28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084168" y="692696"/>
            <a:ext cx="2520280" cy="38884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Социальные качества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725144"/>
            <a:ext cx="237626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Индивид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Индивидуальность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79715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Личность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273630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свобода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1196752"/>
            <a:ext cx="273630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ответственность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3573016"/>
            <a:ext cx="2736304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Феномен…………………………………………….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627784" y="2708920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716016" y="2636912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войная стрелка влево/вправо 8"/>
          <p:cNvSpPr/>
          <p:nvPr/>
        </p:nvSpPr>
        <p:spPr>
          <a:xfrm>
            <a:off x="3779912" y="1556792"/>
            <a:ext cx="720080" cy="6480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etaprogra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556792"/>
            <a:ext cx="4572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01466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Индивид</a:t>
            </a:r>
            <a:r>
              <a:rPr lang="ru-RU" sz="3600" dirty="0" smtClean="0"/>
              <a:t> –  человек как  единичный представитель человеческого рода (человечества).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понятия</a:t>
            </a:r>
            <a:endParaRPr lang="ru-RU" dirty="0"/>
          </a:p>
        </p:txBody>
      </p:sp>
      <p:pic>
        <p:nvPicPr>
          <p:cNvPr id="4" name="Содержимое 3" descr="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8136904" cy="49699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/>
          <a:lstStyle/>
          <a:p>
            <a:r>
              <a:rPr lang="ru-RU" dirty="0" smtClean="0"/>
              <a:t>Человек как индивид</a:t>
            </a:r>
            <a:endParaRPr lang="ru-RU" dirty="0"/>
          </a:p>
        </p:txBody>
      </p:sp>
      <p:pic>
        <p:nvPicPr>
          <p:cNvPr id="7" name="Содержимое 6" descr="homosapiens_V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484784"/>
            <a:ext cx="2413888" cy="4572000"/>
          </a:xfrm>
        </p:spPr>
      </p:pic>
      <p:sp>
        <p:nvSpPr>
          <p:cNvPr id="11" name="Выноска со стрелкой вправо 10"/>
          <p:cNvSpPr/>
          <p:nvPr/>
        </p:nvSpPr>
        <p:spPr>
          <a:xfrm>
            <a:off x="467544" y="3429000"/>
            <a:ext cx="3312368" cy="100811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Прямохождение</a:t>
            </a:r>
            <a:endParaRPr lang="ru-RU" dirty="0"/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467544" y="2348880"/>
            <a:ext cx="3096344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Строение тела</a:t>
            </a:r>
            <a:endParaRPr lang="ru-RU" dirty="0"/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611560" y="4869160"/>
            <a:ext cx="3096344" cy="79208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Физиология</a:t>
            </a:r>
            <a:endParaRPr lang="ru-RU" dirty="0"/>
          </a:p>
        </p:txBody>
      </p:sp>
      <p:sp>
        <p:nvSpPr>
          <p:cNvPr id="16" name="Выноска со стрелкой влево 15"/>
          <p:cNvSpPr/>
          <p:nvPr/>
        </p:nvSpPr>
        <p:spPr>
          <a:xfrm>
            <a:off x="5364088" y="1988840"/>
            <a:ext cx="3168352" cy="129614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Устройство головного мозга</a:t>
            </a:r>
            <a:endParaRPr lang="ru-RU" dirty="0"/>
          </a:p>
        </p:txBody>
      </p:sp>
      <p:sp>
        <p:nvSpPr>
          <p:cNvPr id="17" name="Выноска со стрелкой влево 16"/>
          <p:cNvSpPr/>
          <p:nvPr/>
        </p:nvSpPr>
        <p:spPr>
          <a:xfrm>
            <a:off x="5508104" y="3645024"/>
            <a:ext cx="3168352" cy="1440160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Устройство речевого аппарата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3615</TotalTime>
  <Words>1363</Words>
  <Application>Microsoft Office PowerPoint</Application>
  <PresentationFormat>Экран (4:3)</PresentationFormat>
  <Paragraphs>276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Яркая</vt:lpstr>
      <vt:lpstr>Человек в системе социальных связей</vt:lpstr>
      <vt:lpstr>Цели урока</vt:lpstr>
      <vt:lpstr>План урока</vt:lpstr>
      <vt:lpstr>1. Понятие индивида , индивидуальности, личности</vt:lpstr>
      <vt:lpstr>Сравните три характеристики человека</vt:lpstr>
      <vt:lpstr>Презентация PowerPoint</vt:lpstr>
      <vt:lpstr>Индивид –  человек как  единичный представитель человеческого рода (человечества). </vt:lpstr>
      <vt:lpstr>История понятия</vt:lpstr>
      <vt:lpstr>Человек как индивид</vt:lpstr>
      <vt:lpstr>Презентация PowerPoint</vt:lpstr>
      <vt:lpstr>Индивидуальность – человек с учетом его биологических, психологических и социальных  особенностей </vt:lpstr>
      <vt:lpstr>Индивидуальные особенности человека</vt:lpstr>
      <vt:lpstr>2. Понятие личности</vt:lpstr>
      <vt:lpstr>Презентация PowerPoint</vt:lpstr>
      <vt:lpstr>Личность – </vt:lpstr>
      <vt:lpstr>Социально-значимые качества</vt:lpstr>
      <vt:lpstr>Презентация PowerPoint</vt:lpstr>
      <vt:lpstr>Личность и индивидуальность</vt:lpstr>
      <vt:lpstr>Презентация PowerPoint</vt:lpstr>
      <vt:lpstr>Презентация PowerPoint</vt:lpstr>
      <vt:lpstr>Материал для закрепления</vt:lpstr>
      <vt:lpstr>Материал для закрепления</vt:lpstr>
      <vt:lpstr>3. Процесс социализации</vt:lpstr>
      <vt:lpstr>Проанализируйте ситуацию</vt:lpstr>
      <vt:lpstr>Вопросы:</vt:lpstr>
      <vt:lpstr>Выводы:</vt:lpstr>
      <vt:lpstr>Социализация</vt:lpstr>
      <vt:lpstr>Типы социализации</vt:lpstr>
      <vt:lpstr>Что влияет на социализацию?</vt:lpstr>
      <vt:lpstr>Агенты  социализации</vt:lpstr>
      <vt:lpstr>Агенты социализации</vt:lpstr>
      <vt:lpstr>Агенты социализации</vt:lpstr>
      <vt:lpstr>Закрепление материала</vt:lpstr>
      <vt:lpstr>4. Социальные статусы и роли</vt:lpstr>
      <vt:lpstr>Социальный статус</vt:lpstr>
      <vt:lpstr>Определите статусный набор</vt:lpstr>
      <vt:lpstr>Статусный набор:</vt:lpstr>
      <vt:lpstr>Стандартный статусный набор</vt:lpstr>
      <vt:lpstr>Презентация PowerPoint</vt:lpstr>
      <vt:lpstr>Статусный ранг</vt:lpstr>
      <vt:lpstr>Сравните ситуацию</vt:lpstr>
      <vt:lpstr>Презентация PowerPoint</vt:lpstr>
      <vt:lpstr>Социальная роль</vt:lpstr>
      <vt:lpstr>Презентация PowerPoint</vt:lpstr>
      <vt:lpstr>Предложите ролевые ожидания и типы ролевого исполнения для данных статусов</vt:lpstr>
      <vt:lpstr>Презентация PowerPoint</vt:lpstr>
      <vt:lpstr>5. Ролевой конфликт</vt:lpstr>
      <vt:lpstr>Рассмотрите ситуации</vt:lpstr>
      <vt:lpstr>Вопросы:</vt:lpstr>
      <vt:lpstr>Вывод:</vt:lpstr>
      <vt:lpstr>Презентация PowerPoint</vt:lpstr>
      <vt:lpstr>К какому типу относятся ролевые конфликты</vt:lpstr>
      <vt:lpstr>Приведите свои примеры  ролевых конфликтов, связанных с данными ролями</vt:lpstr>
      <vt:lpstr>Вопросы для закрепления</vt:lpstr>
      <vt:lpstr>Выводы урока:</vt:lpstr>
      <vt:lpstr>Выводы</vt:lpstr>
      <vt:lpstr>Домашнее задание</vt:lpstr>
      <vt:lpstr>Повторение</vt:lpstr>
      <vt:lpstr>Презентация PowerPoint</vt:lpstr>
      <vt:lpstr>Презентация PowerPoint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системе социальных связей</dc:title>
  <dc:creator>Lenovo User</dc:creator>
  <cp:lastModifiedBy>anna</cp:lastModifiedBy>
  <cp:revision>9</cp:revision>
  <dcterms:created xsi:type="dcterms:W3CDTF">2014-10-25T11:16:06Z</dcterms:created>
  <dcterms:modified xsi:type="dcterms:W3CDTF">2015-10-09T16:27:33Z</dcterms:modified>
</cp:coreProperties>
</file>