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F75296-07D0-446D-BC97-B946AB3093AF}" type="datetimeFigureOut">
              <a:rPr lang="ru-RU" smtClean="0"/>
              <a:t>07.10.2016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6B07BC-7742-4AA7-89DA-B14A68945D93}"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46B07BC-7742-4AA7-89DA-B14A68945D93}" type="slidenum">
              <a:rPr lang="ru-RU" smtClean="0"/>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46B07BC-7742-4AA7-89DA-B14A68945D93}" type="slidenum">
              <a:rPr lang="ru-RU" smtClean="0"/>
              <a:t>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46B07BC-7742-4AA7-89DA-B14A68945D93}" type="slidenum">
              <a:rPr lang="ru-RU" smtClean="0"/>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FD1958A-2C3B-4D45-BA2D-614D59489340}" type="datetimeFigureOut">
              <a:rPr lang="ru-RU" smtClean="0"/>
              <a:pPr/>
              <a:t>07.10.2016</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9655CA8C-90A7-4781-A896-20779AAAE8C5}" type="slidenum">
              <a:rPr lang="ru-RU" smtClean="0"/>
              <a:pPr/>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55CA8C-90A7-4781-A896-20779AAAE8C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55CA8C-90A7-4781-A896-20779AAAE8C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55CA8C-90A7-4781-A896-20779AAAE8C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55CA8C-90A7-4781-A896-20779AAAE8C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655CA8C-90A7-4781-A896-20779AAAE8C5}" type="slidenum">
              <a:rPr lang="ru-RU" smtClean="0"/>
              <a:pPr/>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655CA8C-90A7-4781-A896-20779AAAE8C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655CA8C-90A7-4781-A896-20779AAAE8C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655CA8C-90A7-4781-A896-20779AAAE8C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7" name="Slide Number Placeholder 6"/>
          <p:cNvSpPr>
            <a:spLocks noGrp="1"/>
          </p:cNvSpPr>
          <p:nvPr>
            <p:ph type="sldNum" sz="quarter" idx="12"/>
          </p:nvPr>
        </p:nvSpPr>
        <p:spPr/>
        <p:txBody>
          <a:bodyPr/>
          <a:lstStyle/>
          <a:p>
            <a:fld id="{9655CA8C-90A7-4781-A896-20779AAAE8C5}" type="slidenum">
              <a:rPr lang="ru-RU" smtClean="0"/>
              <a:pPr/>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FD1958A-2C3B-4D45-BA2D-614D59489340}" type="datetimeFigureOut">
              <a:rPr lang="ru-RU" smtClean="0"/>
              <a:pPr/>
              <a:t>07.10.2016</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9655CA8C-90A7-4781-A896-20779AAAE8C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FD1958A-2C3B-4D45-BA2D-614D59489340}" type="datetimeFigureOut">
              <a:rPr lang="ru-RU" smtClean="0"/>
              <a:pPr/>
              <a:t>07.10.2016</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9655CA8C-90A7-4781-A896-20779AAAE8C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1142976" y="1285860"/>
            <a:ext cx="7143800" cy="2808311"/>
          </a:xfrm>
        </p:spPr>
        <p:txBody>
          <a:bodyPr>
            <a:noAutofit/>
          </a:bodyPr>
          <a:lstStyle/>
          <a:p>
            <a:r>
              <a:rPr lang="ru-RU" sz="5400" b="1" i="1" dirty="0" smtClean="0">
                <a:latin typeface="Times New Roman" pitchFamily="18" charset="0"/>
                <a:cs typeface="Times New Roman" pitchFamily="18" charset="0"/>
              </a:rPr>
              <a:t>Интерьер комнатных растений</a:t>
            </a:r>
            <a:endParaRPr lang="ru-RU" sz="5400" b="1" i="1" dirty="0">
              <a:latin typeface="Times New Roman" pitchFamily="18" charset="0"/>
              <a:cs typeface="Times New Roman" pitchFamily="18" charset="0"/>
            </a:endParaRPr>
          </a:p>
        </p:txBody>
      </p:sp>
      <p:sp>
        <p:nvSpPr>
          <p:cNvPr id="3" name="Прямоугольник 2"/>
          <p:cNvSpPr/>
          <p:nvPr/>
        </p:nvSpPr>
        <p:spPr>
          <a:xfrm>
            <a:off x="3500430" y="5000636"/>
            <a:ext cx="5051383" cy="830997"/>
          </a:xfrm>
          <a:prstGeom prst="rect">
            <a:avLst/>
          </a:prstGeom>
        </p:spPr>
        <p:txBody>
          <a:bodyPr wrap="none">
            <a:spAutoFit/>
          </a:bodyPr>
          <a:lstStyle/>
          <a:p>
            <a:r>
              <a:rPr lang="ru-RU" sz="2400" b="1" i="1" dirty="0" smtClean="0">
                <a:solidFill>
                  <a:schemeClr val="accent1">
                    <a:lumMod val="50000"/>
                  </a:schemeClr>
                </a:solidFill>
              </a:rPr>
              <a:t>Выполнила </a:t>
            </a:r>
            <a:r>
              <a:rPr lang="ru-RU" sz="2400" b="1" i="1" dirty="0" smtClean="0">
                <a:solidFill>
                  <a:schemeClr val="accent1">
                    <a:lumMod val="50000"/>
                  </a:schemeClr>
                </a:solidFill>
              </a:rPr>
              <a:t>у</a:t>
            </a:r>
            <a:r>
              <a:rPr lang="ru-RU" sz="2400" b="1" i="1" dirty="0" smtClean="0">
                <a:solidFill>
                  <a:schemeClr val="accent1">
                    <a:lumMod val="50000"/>
                  </a:schemeClr>
                </a:solidFill>
              </a:rPr>
              <a:t>ченица 7 Б класса</a:t>
            </a:r>
          </a:p>
          <a:p>
            <a:r>
              <a:rPr lang="ru-RU" sz="2400" b="1" i="1" dirty="0" smtClean="0">
                <a:solidFill>
                  <a:schemeClr val="accent1">
                    <a:lumMod val="50000"/>
                  </a:schemeClr>
                </a:solidFill>
              </a:rPr>
              <a:t>Макарова Анастасия</a:t>
            </a:r>
            <a:endParaRPr lang="ru-RU" sz="2400" b="1" i="1" dirty="0">
              <a:solidFill>
                <a:schemeClr val="accent1">
                  <a:lumMod val="50000"/>
                </a:schemeClr>
              </a:solidFill>
            </a:endParaRPr>
          </a:p>
        </p:txBody>
      </p:sp>
    </p:spTree>
    <p:extLst>
      <p:ext uri="{BB962C8B-B14F-4D97-AF65-F5344CB8AC3E}">
        <p14:creationId xmlns:p14="http://schemas.microsoft.com/office/powerpoint/2010/main" xmlns="" val="259460911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42910" y="2428868"/>
            <a:ext cx="7950403" cy="4320480"/>
          </a:xfrm>
        </p:spPr>
        <p:txBody>
          <a:bodyPr>
            <a:normAutofit fontScale="90000"/>
          </a:bodyPr>
          <a:lstStyle/>
          <a:p>
            <a:pPr algn="r" fontAlgn="base"/>
            <a:r>
              <a:rPr lang="ru-RU" sz="3100" b="1" dirty="0" smtClean="0"/>
              <a:t>Детская</a:t>
            </a:r>
            <a:br>
              <a:rPr lang="ru-RU" sz="3100" b="1" dirty="0" smtClean="0"/>
            </a:br>
            <a:r>
              <a:rPr lang="ru-RU" sz="3100" b="1" dirty="0"/>
              <a:t/>
            </a:r>
            <a:br>
              <a:rPr lang="ru-RU" sz="3100" b="1" dirty="0"/>
            </a:br>
            <a:r>
              <a:rPr lang="ru-RU" sz="2000" b="1" dirty="0">
                <a:solidFill>
                  <a:schemeClr val="accent1">
                    <a:lumMod val="50000"/>
                  </a:schemeClr>
                </a:solidFill>
              </a:rPr>
              <a:t>Прежде всего следует обратить внимание на то, чтобы растение не вызвало у ребенка аллергию, поэтому нельзя в детской комнате ставить сильно пахнущие цветы, а также даже незначительно ядовитые цветы, такие как паслены и молочаи. </a:t>
            </a:r>
            <a:r>
              <a:rPr lang="ru-RU" sz="2000" b="1" dirty="0" smtClean="0">
                <a:solidFill>
                  <a:schemeClr val="accent1">
                    <a:lumMod val="50000"/>
                  </a:schemeClr>
                </a:solidFill>
              </a:rPr>
              <a:t/>
            </a:r>
            <a:br>
              <a:rPr lang="ru-RU" sz="2000" b="1" dirty="0" smtClean="0">
                <a:solidFill>
                  <a:schemeClr val="accent1">
                    <a:lumMod val="50000"/>
                  </a:schemeClr>
                </a:solidFill>
              </a:rPr>
            </a:br>
            <a:r>
              <a:rPr lang="ru-RU" sz="2000" b="1" dirty="0" smtClean="0">
                <a:solidFill>
                  <a:schemeClr val="accent1">
                    <a:lumMod val="50000"/>
                  </a:schemeClr>
                </a:solidFill>
              </a:rPr>
              <a:t>Кактус</a:t>
            </a:r>
            <a:r>
              <a:rPr lang="ru-RU" sz="2000" b="1" dirty="0">
                <a:solidFill>
                  <a:schemeClr val="accent1">
                    <a:lumMod val="50000"/>
                  </a:schemeClr>
                </a:solidFill>
              </a:rPr>
              <a:t>, который может поранить, тоже не лучшей вариант для детской комнаты</a:t>
            </a:r>
            <a:r>
              <a:rPr lang="ru-RU" sz="2000" b="1" dirty="0" smtClean="0">
                <a:solidFill>
                  <a:schemeClr val="accent1">
                    <a:lumMod val="50000"/>
                  </a:schemeClr>
                </a:solidFill>
              </a:rPr>
              <a:t>.</a:t>
            </a:r>
            <a:br>
              <a:rPr lang="ru-RU" sz="2000" b="1" dirty="0" smtClean="0">
                <a:solidFill>
                  <a:schemeClr val="accent1">
                    <a:lumMod val="50000"/>
                  </a:schemeClr>
                </a:solidFill>
              </a:rPr>
            </a:br>
            <a:r>
              <a:rPr lang="ru-RU" sz="2000" b="1" dirty="0">
                <a:solidFill>
                  <a:schemeClr val="accent1">
                    <a:lumMod val="50000"/>
                  </a:schemeClr>
                </a:solidFill>
              </a:rPr>
              <a:t/>
            </a:r>
            <a:br>
              <a:rPr lang="ru-RU" sz="2000" b="1" dirty="0">
                <a:solidFill>
                  <a:schemeClr val="accent1">
                    <a:lumMod val="50000"/>
                  </a:schemeClr>
                </a:solidFill>
              </a:rPr>
            </a:br>
            <a:r>
              <a:rPr lang="ru-RU" sz="2000" b="1" dirty="0">
                <a:solidFill>
                  <a:schemeClr val="accent1">
                    <a:lumMod val="50000"/>
                  </a:schemeClr>
                </a:solidFill>
              </a:rPr>
              <a:t>Отлично подходит в детскую </a:t>
            </a:r>
            <a:r>
              <a:rPr lang="ru-RU" sz="2000" b="1" dirty="0" err="1">
                <a:solidFill>
                  <a:schemeClr val="accent1">
                    <a:lumMod val="50000"/>
                  </a:schemeClr>
                </a:solidFill>
              </a:rPr>
              <a:t>хлорофильтрум</a:t>
            </a:r>
            <a:r>
              <a:rPr lang="ru-RU" sz="2000" b="1" dirty="0">
                <a:solidFill>
                  <a:schemeClr val="accent1">
                    <a:lumMod val="50000"/>
                  </a:schemeClr>
                </a:solidFill>
              </a:rPr>
              <a:t>, который </a:t>
            </a:r>
            <a:r>
              <a:rPr lang="ru-RU" sz="2000" b="1" dirty="0" smtClean="0">
                <a:solidFill>
                  <a:schemeClr val="accent1">
                    <a:lumMod val="50000"/>
                  </a:schemeClr>
                </a:solidFill>
              </a:rPr>
              <a:t>насытит воздух </a:t>
            </a:r>
            <a:r>
              <a:rPr lang="ru-RU" sz="2000" b="1" dirty="0">
                <a:solidFill>
                  <a:schemeClr val="accent1">
                    <a:lumMod val="50000"/>
                  </a:schemeClr>
                </a:solidFill>
              </a:rPr>
              <a:t>полезными фитонцидами и неприхотлив в уходе</a:t>
            </a:r>
            <a:r>
              <a:rPr lang="ru-RU" sz="2000" b="1" dirty="0" smtClean="0">
                <a:solidFill>
                  <a:schemeClr val="accent1">
                    <a:lumMod val="50000"/>
                  </a:schemeClr>
                </a:solidFill>
              </a:rPr>
              <a:t>.</a:t>
            </a:r>
            <a:r>
              <a:rPr lang="ru-RU" b="1" dirty="0">
                <a:solidFill>
                  <a:schemeClr val="accent1">
                    <a:lumMod val="50000"/>
                  </a:schemeClr>
                </a:solidFill>
              </a:rPr>
              <a:t> </a:t>
            </a:r>
            <a:r>
              <a:rPr lang="ru-RU" b="1" dirty="0" smtClean="0">
                <a:solidFill>
                  <a:schemeClr val="accent1">
                    <a:lumMod val="50000"/>
                  </a:schemeClr>
                </a:solidFill>
              </a:rPr>
              <a:t/>
            </a:r>
            <a:br>
              <a:rPr lang="ru-RU" b="1" dirty="0" smtClean="0">
                <a:solidFill>
                  <a:schemeClr val="accent1">
                    <a:lumMod val="50000"/>
                  </a:schemeClr>
                </a:solidFill>
              </a:rPr>
            </a:br>
            <a:r>
              <a:rPr lang="ru-RU" sz="2000" b="1" dirty="0" smtClean="0">
                <a:solidFill>
                  <a:schemeClr val="accent1">
                    <a:lumMod val="50000"/>
                  </a:schemeClr>
                </a:solidFill>
              </a:rPr>
              <a:t>В </a:t>
            </a:r>
            <a:r>
              <a:rPr lang="ru-RU" sz="2000" b="1" dirty="0">
                <a:solidFill>
                  <a:schemeClr val="accent1">
                    <a:lumMod val="50000"/>
                  </a:schemeClr>
                </a:solidFill>
              </a:rPr>
              <a:t>комнате подростка, у компьютера можно поставить папоротник или кактус, которые прекрасно поглощают вредные излучения электроаппаратуры.</a:t>
            </a:r>
            <a:r>
              <a:rPr lang="ru-RU" b="1" dirty="0">
                <a:solidFill>
                  <a:schemeClr val="accent1">
                    <a:lumMod val="50000"/>
                  </a:schemeClr>
                </a:solidFill>
              </a:rPr>
              <a:t/>
            </a:r>
            <a:br>
              <a:rPr lang="ru-RU" b="1" dirty="0">
                <a:solidFill>
                  <a:schemeClr val="accent1">
                    <a:lumMod val="50000"/>
                  </a:schemeClr>
                </a:solidFill>
              </a:rPr>
            </a:br>
            <a:endParaRPr lang="ru-RU" b="1" dirty="0">
              <a:solidFill>
                <a:schemeClr val="accent1">
                  <a:lumMod val="50000"/>
                </a:schemeClr>
              </a:solidFill>
            </a:endParaRPr>
          </a:p>
        </p:txBody>
      </p:sp>
      <p:pic>
        <p:nvPicPr>
          <p:cNvPr id="4" name="Объект 3"/>
          <p:cNvPicPr>
            <a:picLocks noGrp="1" noChangeAspect="1"/>
          </p:cNvPicPr>
          <p:nvPr>
            <p:ph idx="4294967295"/>
          </p:nvPr>
        </p:nvPicPr>
        <p:blipFill>
          <a:blip r:embed="rId3">
            <a:extLst>
              <a:ext uri="{28A0092B-C50C-407E-A947-70E740481C1C}">
                <a14:useLocalDpi xmlns:a14="http://schemas.microsoft.com/office/drawing/2010/main" xmlns="" val="0"/>
              </a:ext>
            </a:extLst>
          </a:blip>
          <a:stretch>
            <a:fillRect/>
          </a:stretch>
        </p:blipFill>
        <p:spPr>
          <a:xfrm>
            <a:off x="785786" y="642918"/>
            <a:ext cx="2611210" cy="1738452"/>
          </a:xfrm>
        </p:spPr>
      </p:pic>
    </p:spTree>
    <p:extLst>
      <p:ext uri="{BB962C8B-B14F-4D97-AF65-F5344CB8AC3E}">
        <p14:creationId xmlns:p14="http://schemas.microsoft.com/office/powerpoint/2010/main" xmlns="" val="268098371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42910" y="428604"/>
            <a:ext cx="7929618" cy="2597145"/>
          </a:xfrm>
        </p:spPr>
        <p:txBody>
          <a:bodyPr>
            <a:normAutofit/>
          </a:bodyPr>
          <a:lstStyle/>
          <a:p>
            <a:pPr fontAlgn="base"/>
            <a:r>
              <a:rPr lang="ru-RU" sz="2800" b="1" dirty="0" smtClean="0"/>
              <a:t>Ванная</a:t>
            </a:r>
            <a:br>
              <a:rPr lang="ru-RU" sz="2800" b="1" dirty="0" smtClean="0"/>
            </a:br>
            <a:r>
              <a:rPr lang="ru-RU" sz="1800" b="1" dirty="0"/>
              <a:t/>
            </a:r>
            <a:br>
              <a:rPr lang="ru-RU" sz="1800" b="1" dirty="0"/>
            </a:br>
            <a:r>
              <a:rPr lang="ru-RU" sz="1800" b="1" dirty="0">
                <a:solidFill>
                  <a:schemeClr val="accent1">
                    <a:lumMod val="50000"/>
                  </a:schemeClr>
                </a:solidFill>
              </a:rPr>
              <a:t>Ванная еще одно помещение, где редко можно увидеть хотя бы одно комнатное растение. Однако и в ванную комнату можно подобрать растения тропического происхождения, которые любят влагу, сумрак и жару. Здесь будут уместны папоротники (</a:t>
            </a:r>
            <a:r>
              <a:rPr lang="ru-RU" sz="1800" b="1" dirty="0" err="1">
                <a:solidFill>
                  <a:schemeClr val="accent1">
                    <a:lumMod val="50000"/>
                  </a:schemeClr>
                </a:solidFill>
              </a:rPr>
              <a:t>асплениум</a:t>
            </a:r>
            <a:r>
              <a:rPr lang="ru-RU" sz="1800" b="1" dirty="0">
                <a:solidFill>
                  <a:schemeClr val="accent1">
                    <a:lumMod val="50000"/>
                  </a:schemeClr>
                </a:solidFill>
              </a:rPr>
              <a:t>, </a:t>
            </a:r>
            <a:r>
              <a:rPr lang="ru-RU" sz="1800" b="1" dirty="0" err="1">
                <a:solidFill>
                  <a:schemeClr val="accent1">
                    <a:lumMod val="50000"/>
                  </a:schemeClr>
                </a:solidFill>
              </a:rPr>
              <a:t>нефролепис</a:t>
            </a:r>
            <a:r>
              <a:rPr lang="ru-RU" sz="1800" b="1" dirty="0">
                <a:solidFill>
                  <a:schemeClr val="accent1">
                    <a:lumMod val="50000"/>
                  </a:schemeClr>
                </a:solidFill>
              </a:rPr>
              <a:t>) </a:t>
            </a:r>
            <a:r>
              <a:rPr lang="ru-RU" sz="1800" b="1" dirty="0" err="1">
                <a:solidFill>
                  <a:schemeClr val="accent1">
                    <a:lumMod val="50000"/>
                  </a:schemeClr>
                </a:solidFill>
              </a:rPr>
              <a:t>ароидные</a:t>
            </a:r>
            <a:r>
              <a:rPr lang="ru-RU" sz="1800" b="1" dirty="0">
                <a:solidFill>
                  <a:schemeClr val="accent1">
                    <a:lumMod val="50000"/>
                  </a:schemeClr>
                </a:solidFill>
              </a:rPr>
              <a:t>,</a:t>
            </a:r>
            <a:r>
              <a:rPr lang="ru-RU" sz="1800" b="1" dirty="0"/>
              <a:t> </a:t>
            </a:r>
            <a:r>
              <a:rPr lang="ru-RU" sz="1800" b="1" dirty="0" err="1">
                <a:solidFill>
                  <a:schemeClr val="accent1">
                    <a:lumMod val="50000"/>
                  </a:schemeClr>
                </a:solidFill>
              </a:rPr>
              <a:t>маранты</a:t>
            </a:r>
            <a:r>
              <a:rPr lang="ru-RU" sz="1800" b="1" dirty="0">
                <a:solidFill>
                  <a:schemeClr val="accent1">
                    <a:lumMod val="50000"/>
                  </a:schemeClr>
                </a:solidFill>
              </a:rPr>
              <a:t>.</a:t>
            </a:r>
          </a:p>
        </p:txBody>
      </p:sp>
      <p:pic>
        <p:nvPicPr>
          <p:cNvPr id="4" name="Объект 3"/>
          <p:cNvPicPr>
            <a:picLocks noGrp="1" noChangeAspect="1"/>
          </p:cNvPicPr>
          <p:nvPr>
            <p:ph idx="4294967295"/>
          </p:nvPr>
        </p:nvPicPr>
        <p:blipFill>
          <a:blip r:embed="rId2">
            <a:extLst>
              <a:ext uri="{28A0092B-C50C-407E-A947-70E740481C1C}">
                <a14:useLocalDpi xmlns:a14="http://schemas.microsoft.com/office/drawing/2010/main" xmlns="" val="0"/>
              </a:ext>
            </a:extLst>
          </a:blip>
          <a:stretch>
            <a:fillRect/>
          </a:stretch>
        </p:blipFill>
        <p:spPr>
          <a:xfrm>
            <a:off x="4429124" y="3016028"/>
            <a:ext cx="4116463" cy="3317030"/>
          </a:xfrm>
        </p:spPr>
      </p:pic>
      <p:sp>
        <p:nvSpPr>
          <p:cNvPr id="8194" name="AutoShape 2" descr="https://i.ytimg.com/vi/dbqJoEd95UE/hqdefaul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196" name="Picture 4" descr="https://i.ytimg.com/vi/dbqJoEd95UE/hqdefault.jpg"/>
          <p:cNvPicPr>
            <a:picLocks noChangeAspect="1" noChangeArrowheads="1"/>
          </p:cNvPicPr>
          <p:nvPr/>
        </p:nvPicPr>
        <p:blipFill>
          <a:blip r:embed="rId3"/>
          <a:srcRect t="8000" b="9333"/>
          <a:stretch>
            <a:fillRect/>
          </a:stretch>
        </p:blipFill>
        <p:spPr bwMode="auto">
          <a:xfrm>
            <a:off x="209678" y="3500438"/>
            <a:ext cx="4147976" cy="2571768"/>
          </a:xfrm>
          <a:prstGeom prst="rect">
            <a:avLst/>
          </a:prstGeom>
          <a:noFill/>
        </p:spPr>
      </p:pic>
    </p:spTree>
    <p:extLst>
      <p:ext uri="{BB962C8B-B14F-4D97-AF65-F5344CB8AC3E}">
        <p14:creationId xmlns:p14="http://schemas.microsoft.com/office/powerpoint/2010/main" xmlns="" val="4011792232"/>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11560" y="765174"/>
            <a:ext cx="3384376" cy="5235593"/>
          </a:xfrm>
        </p:spPr>
        <p:txBody>
          <a:bodyPr>
            <a:noAutofit/>
          </a:bodyPr>
          <a:lstStyle/>
          <a:p>
            <a:r>
              <a:rPr lang="ru-RU" sz="1800" b="1" dirty="0">
                <a:solidFill>
                  <a:schemeClr val="accent1">
                    <a:lumMod val="50000"/>
                  </a:schemeClr>
                </a:solidFill>
              </a:rPr>
              <a:t>Если в ванной у вас нет окна, то можно обычный светильник заменить лампой дневного света. </a:t>
            </a:r>
            <a:r>
              <a:rPr lang="ru-RU" sz="1800" b="1" dirty="0" smtClean="0">
                <a:solidFill>
                  <a:schemeClr val="accent1">
                    <a:lumMod val="50000"/>
                  </a:schemeClr>
                </a:solidFill>
              </a:rPr>
              <a:t/>
            </a:r>
            <a:br>
              <a:rPr lang="ru-RU" sz="1800" b="1" dirty="0" smtClean="0">
                <a:solidFill>
                  <a:schemeClr val="accent1">
                    <a:lumMod val="50000"/>
                  </a:schemeClr>
                </a:solidFill>
              </a:rPr>
            </a:br>
            <a:r>
              <a:rPr lang="ru-RU" sz="1800" b="1" dirty="0" smtClean="0">
                <a:solidFill>
                  <a:schemeClr val="accent1">
                    <a:lumMod val="50000"/>
                  </a:schemeClr>
                </a:solidFill>
              </a:rPr>
              <a:t/>
            </a:r>
            <a:br>
              <a:rPr lang="ru-RU" sz="1800" b="1" dirty="0" smtClean="0">
                <a:solidFill>
                  <a:schemeClr val="accent1">
                    <a:lumMod val="50000"/>
                  </a:schemeClr>
                </a:solidFill>
              </a:rPr>
            </a:br>
            <a:r>
              <a:rPr lang="ru-RU" sz="1800" b="1" dirty="0" smtClean="0">
                <a:solidFill>
                  <a:schemeClr val="accent1">
                    <a:lumMod val="50000"/>
                  </a:schemeClr>
                </a:solidFill>
              </a:rPr>
              <a:t>Единственно</a:t>
            </a:r>
            <a:r>
              <a:rPr lang="ru-RU" sz="1800" b="1" dirty="0">
                <a:solidFill>
                  <a:schemeClr val="accent1">
                    <a:lumMod val="50000"/>
                  </a:schemeClr>
                </a:solidFill>
              </a:rPr>
              <a:t>, что нужно делать, это оберегать растения от попадания на них брызг из ванны или раковины – протирать их, если такое все же случилось.</a:t>
            </a:r>
          </a:p>
        </p:txBody>
      </p:sp>
      <p:pic>
        <p:nvPicPr>
          <p:cNvPr id="4" name="Объект 3"/>
          <p:cNvPicPr>
            <a:picLocks noGrp="1" noChangeAspect="1"/>
          </p:cNvPicPr>
          <p:nvPr>
            <p:ph idx="4294967295"/>
          </p:nvPr>
        </p:nvPicPr>
        <p:blipFill>
          <a:blip r:embed="rId2" cstate="print">
            <a:extLst>
              <a:ext uri="{28A0092B-C50C-407E-A947-70E740481C1C}">
                <a14:useLocalDpi xmlns:a14="http://schemas.microsoft.com/office/drawing/2010/main" xmlns="" val="0"/>
              </a:ext>
            </a:extLst>
          </a:blip>
          <a:stretch>
            <a:fillRect/>
          </a:stretch>
        </p:blipFill>
        <p:spPr>
          <a:xfrm>
            <a:off x="4211960" y="980728"/>
            <a:ext cx="4289425" cy="5400675"/>
          </a:xfrm>
        </p:spPr>
      </p:pic>
    </p:spTree>
    <p:extLst>
      <p:ext uri="{BB962C8B-B14F-4D97-AF65-F5344CB8AC3E}">
        <p14:creationId xmlns:p14="http://schemas.microsoft.com/office/powerpoint/2010/main" xmlns="" val="2969712019"/>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500034" y="928670"/>
            <a:ext cx="8143932" cy="1079500"/>
          </a:xfrm>
        </p:spPr>
        <p:txBody>
          <a:bodyPr>
            <a:noAutofit/>
          </a:bodyPr>
          <a:lstStyle/>
          <a:p>
            <a:pPr algn="ctr"/>
            <a:r>
              <a:rPr lang="ru-RU" sz="3200" b="1" dirty="0" smtClean="0"/>
              <a:t>Ч</a:t>
            </a:r>
            <a:r>
              <a:rPr lang="ru-RU" sz="3200" b="1" dirty="0" smtClean="0"/>
              <a:t>то </a:t>
            </a:r>
            <a:r>
              <a:rPr lang="ru-RU" sz="3200" b="1" dirty="0"/>
              <a:t>надо учитывать </a:t>
            </a:r>
            <a:r>
              <a:rPr lang="ru-RU" sz="3200" b="1" dirty="0" smtClean="0"/>
              <a:t>украшая комнатными </a:t>
            </a:r>
            <a:r>
              <a:rPr lang="ru-RU" sz="3200" b="1" dirty="0"/>
              <a:t>растениями квартиру:</a:t>
            </a:r>
          </a:p>
        </p:txBody>
      </p:sp>
      <p:sp>
        <p:nvSpPr>
          <p:cNvPr id="3" name="Текст 2"/>
          <p:cNvSpPr>
            <a:spLocks noGrp="1"/>
          </p:cNvSpPr>
          <p:nvPr>
            <p:ph type="body" idx="4294967295"/>
          </p:nvPr>
        </p:nvSpPr>
        <p:spPr>
          <a:xfrm>
            <a:off x="500034" y="2357430"/>
            <a:ext cx="8143932" cy="4021617"/>
          </a:xfrm>
        </p:spPr>
        <p:txBody>
          <a:bodyPr>
            <a:normAutofit/>
          </a:bodyPr>
          <a:lstStyle/>
          <a:p>
            <a:pPr fontAlgn="base"/>
            <a:r>
              <a:rPr lang="ru-RU" b="1" dirty="0" smtClean="0">
                <a:solidFill>
                  <a:schemeClr val="accent1">
                    <a:lumMod val="50000"/>
                  </a:schemeClr>
                </a:solidFill>
              </a:rPr>
              <a:t>     если </a:t>
            </a:r>
            <a:r>
              <a:rPr lang="ru-RU" b="1" dirty="0">
                <a:solidFill>
                  <a:schemeClr val="accent1">
                    <a:lumMod val="50000"/>
                  </a:schemeClr>
                </a:solidFill>
              </a:rPr>
              <a:t>у вас обои имеют мелкий рисунок,  то в вашей комнате лучше будут смотреться крупнолистные растения, и наоборот.</a:t>
            </a:r>
          </a:p>
          <a:p>
            <a:pPr fontAlgn="base"/>
            <a:r>
              <a:rPr lang="ru-RU" b="1" dirty="0" smtClean="0">
                <a:solidFill>
                  <a:schemeClr val="accent1">
                    <a:lumMod val="50000"/>
                  </a:schemeClr>
                </a:solidFill>
              </a:rPr>
              <a:t>     чем </a:t>
            </a:r>
            <a:r>
              <a:rPr lang="ru-RU" b="1" dirty="0">
                <a:solidFill>
                  <a:schemeClr val="accent1">
                    <a:lumMod val="50000"/>
                  </a:schemeClr>
                </a:solidFill>
              </a:rPr>
              <a:t>наряднее обстановка в вашей квартире, тем проще должны быть растения.</a:t>
            </a:r>
          </a:p>
          <a:p>
            <a:pPr fontAlgn="base"/>
            <a:r>
              <a:rPr lang="ru-RU" b="1" dirty="0" smtClean="0">
                <a:solidFill>
                  <a:schemeClr val="accent1">
                    <a:lumMod val="50000"/>
                  </a:schemeClr>
                </a:solidFill>
              </a:rPr>
              <a:t>      для </a:t>
            </a:r>
            <a:r>
              <a:rPr lang="ru-RU" b="1" dirty="0">
                <a:solidFill>
                  <a:schemeClr val="accent1">
                    <a:lumMod val="50000"/>
                  </a:schemeClr>
                </a:solidFill>
              </a:rPr>
              <a:t>большего эффекта используйте подсветку – тогда и растение будет себя лучше чувствовать, и интерьер квартиры будет выглядеть выигрышнее.</a:t>
            </a:r>
          </a:p>
          <a:p>
            <a:endParaRPr lang="ru-RU" dirty="0"/>
          </a:p>
        </p:txBody>
      </p:sp>
    </p:spTree>
    <p:extLst>
      <p:ext uri="{BB962C8B-B14F-4D97-AF65-F5344CB8AC3E}">
        <p14:creationId xmlns:p14="http://schemas.microsoft.com/office/powerpoint/2010/main" xmlns="" val="670851396"/>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2786058"/>
            <a:ext cx="7099569" cy="1956931"/>
          </a:xfrm>
        </p:spPr>
        <p:txBody>
          <a:bodyPr>
            <a:normAutofit/>
          </a:bodyPr>
          <a:lstStyle/>
          <a:p>
            <a:pPr algn="r"/>
            <a:r>
              <a:rPr lang="ru-RU" sz="4800" b="1" i="1" dirty="0" smtClean="0">
                <a:latin typeface="Times New Roman" pitchFamily="18" charset="0"/>
                <a:cs typeface="Times New Roman" pitchFamily="18" charset="0"/>
              </a:rPr>
              <a:t>Благодарю за внимание!</a:t>
            </a:r>
            <a:endParaRPr lang="ru-RU" sz="4800" b="1" i="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42910" y="620688"/>
            <a:ext cx="7858180" cy="1093800"/>
          </a:xfrm>
        </p:spPr>
        <p:txBody>
          <a:bodyPr>
            <a:noAutofit/>
          </a:bodyPr>
          <a:lstStyle/>
          <a:p>
            <a:pPr algn="ctr"/>
            <a:r>
              <a:rPr lang="ru-RU" sz="2800" b="1" dirty="0" smtClean="0"/>
              <a:t/>
            </a:r>
            <a:br>
              <a:rPr lang="ru-RU" sz="2800" b="1" dirty="0" smtClean="0"/>
            </a:br>
            <a:r>
              <a:rPr lang="ru-RU" sz="2800" b="1" dirty="0" smtClean="0"/>
              <a:t/>
            </a:r>
            <a:br>
              <a:rPr lang="ru-RU" sz="2800" b="1" dirty="0" smtClean="0"/>
            </a:br>
            <a:r>
              <a:rPr lang="ru-RU" sz="2800" b="1" dirty="0" smtClean="0"/>
              <a:t/>
            </a:r>
            <a:br>
              <a:rPr lang="ru-RU" sz="2800" b="1" dirty="0" smtClean="0"/>
            </a:br>
            <a:r>
              <a:rPr lang="ru-RU" sz="2800" b="1" dirty="0" smtClean="0"/>
              <a:t/>
            </a:r>
            <a:br>
              <a:rPr lang="ru-RU" sz="2800" b="1" dirty="0" smtClean="0"/>
            </a:br>
            <a:r>
              <a:rPr lang="ru-RU" sz="3200" b="1" dirty="0" smtClean="0"/>
              <a:t>Как </a:t>
            </a:r>
            <a:r>
              <a:rPr lang="ru-RU" sz="3200" b="1" dirty="0" smtClean="0"/>
              <a:t>украсить интерьер квартиры комнатными растениями </a:t>
            </a:r>
            <a:endParaRPr lang="ru-RU" sz="3200" b="1" dirty="0"/>
          </a:p>
        </p:txBody>
      </p:sp>
      <p:sp>
        <p:nvSpPr>
          <p:cNvPr id="3" name="Подзаголовок 2"/>
          <p:cNvSpPr>
            <a:spLocks noGrp="1"/>
          </p:cNvSpPr>
          <p:nvPr>
            <p:ph type="subTitle" idx="4294967295"/>
          </p:nvPr>
        </p:nvSpPr>
        <p:spPr>
          <a:xfrm>
            <a:off x="428596" y="2143116"/>
            <a:ext cx="8215370" cy="4176712"/>
          </a:xfrm>
        </p:spPr>
        <p:txBody>
          <a:bodyPr>
            <a:normAutofit fontScale="92500" lnSpcReduction="10000"/>
          </a:bodyPr>
          <a:lstStyle/>
          <a:p>
            <a:pPr algn="just">
              <a:buNone/>
            </a:pPr>
            <a:r>
              <a:rPr lang="ru-RU" b="1" dirty="0" smtClean="0">
                <a:effectLst/>
              </a:rPr>
              <a:t>Секрет </a:t>
            </a:r>
            <a:r>
              <a:rPr lang="ru-RU" b="1" dirty="0">
                <a:effectLst/>
              </a:rPr>
              <a:t>уюта в квартире заключается не только в мебели, подобранной со вкусом, но и украшении </a:t>
            </a:r>
            <a:r>
              <a:rPr lang="ru-RU" b="1" dirty="0" smtClean="0">
                <a:effectLst/>
              </a:rPr>
              <a:t>помещения декоративными</a:t>
            </a:r>
            <a:r>
              <a:rPr lang="ru-RU" b="1" dirty="0">
                <a:effectLst/>
              </a:rPr>
              <a:t> растениями и </a:t>
            </a:r>
            <a:endParaRPr lang="ru-RU" b="1" dirty="0" smtClean="0">
              <a:effectLst/>
            </a:endParaRPr>
          </a:p>
          <a:p>
            <a:pPr algn="just">
              <a:buNone/>
            </a:pPr>
            <a:r>
              <a:rPr lang="ru-RU" b="1" dirty="0" smtClean="0">
                <a:effectLst/>
              </a:rPr>
              <a:t>    комнатными</a:t>
            </a:r>
            <a:r>
              <a:rPr lang="ru-RU" b="1" dirty="0">
                <a:effectLst/>
              </a:rPr>
              <a:t> </a:t>
            </a:r>
            <a:r>
              <a:rPr lang="ru-RU" b="1" dirty="0" smtClean="0">
                <a:effectLst/>
              </a:rPr>
              <a:t>цветами.</a:t>
            </a:r>
            <a:r>
              <a:rPr lang="ru-RU" b="1" dirty="0" smtClean="0"/>
              <a:t> </a:t>
            </a:r>
            <a:endParaRPr lang="ru-RU" b="1" dirty="0" smtClean="0"/>
          </a:p>
          <a:p>
            <a:pPr algn="just">
              <a:buNone/>
            </a:pPr>
            <a:r>
              <a:rPr lang="ru-RU" b="1" dirty="0" smtClean="0">
                <a:effectLst/>
              </a:rPr>
              <a:t>Цветы </a:t>
            </a:r>
            <a:r>
              <a:rPr lang="ru-RU" b="1" dirty="0">
                <a:effectLst/>
              </a:rPr>
              <a:t>привносят настроение, придают ощущение теплоты и спокойствия и преобразят любую унылую комнату. </a:t>
            </a:r>
            <a:endParaRPr lang="ru-RU" b="1" dirty="0" smtClean="0">
              <a:effectLst/>
            </a:endParaRPr>
          </a:p>
          <a:p>
            <a:pPr algn="just">
              <a:buNone/>
            </a:pPr>
            <a:r>
              <a:rPr lang="ru-RU" b="1" dirty="0" smtClean="0">
                <a:effectLst/>
              </a:rPr>
              <a:t>Какие </a:t>
            </a:r>
            <a:r>
              <a:rPr lang="ru-RU" b="1" dirty="0">
                <a:effectLst/>
              </a:rPr>
              <a:t>же из комнатных растений для этого больше всего подойдут? Можно </a:t>
            </a:r>
            <a:r>
              <a:rPr lang="ru-RU" b="1" dirty="0" smtClean="0">
                <a:effectLst/>
              </a:rPr>
              <a:t>нанять </a:t>
            </a:r>
            <a:r>
              <a:rPr lang="ru-RU" b="1" dirty="0">
                <a:effectLst/>
              </a:rPr>
              <a:t>специалиста и он порекомендует, как и какими цветами лучше украсить ваш дом. А можно </a:t>
            </a:r>
            <a:r>
              <a:rPr lang="ru-RU" b="1" dirty="0" smtClean="0">
                <a:effectLst/>
              </a:rPr>
              <a:t>прислушаться </a:t>
            </a:r>
            <a:r>
              <a:rPr lang="ru-RU" b="1" dirty="0">
                <a:effectLst/>
              </a:rPr>
              <a:t>к следующим советам.</a:t>
            </a:r>
            <a:endParaRPr lang="ru-RU" b="1" dirty="0"/>
          </a:p>
        </p:txBody>
      </p:sp>
    </p:spTree>
    <p:extLst>
      <p:ext uri="{BB962C8B-B14F-4D97-AF65-F5344CB8AC3E}">
        <p14:creationId xmlns:p14="http://schemas.microsoft.com/office/powerpoint/2010/main" xmlns="" val="249283243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Объект 16"/>
          <p:cNvPicPr>
            <a:picLocks noGrp="1" noChangeAspect="1"/>
          </p:cNvPicPr>
          <p:nvPr>
            <p:ph idx="4294967295"/>
          </p:nvPr>
        </p:nvPicPr>
        <p:blipFill>
          <a:blip r:embed="rId2">
            <a:extLst>
              <a:ext uri="{28A0092B-C50C-407E-A947-70E740481C1C}">
                <a14:useLocalDpi xmlns:a14="http://schemas.microsoft.com/office/drawing/2010/main" xmlns="" val="0"/>
              </a:ext>
            </a:extLst>
          </a:blip>
          <a:stretch>
            <a:fillRect/>
          </a:stretch>
        </p:blipFill>
        <p:spPr>
          <a:xfrm>
            <a:off x="4644008" y="764704"/>
            <a:ext cx="3805237" cy="2897188"/>
          </a:xfrm>
        </p:spPr>
      </p:pic>
      <p:sp>
        <p:nvSpPr>
          <p:cNvPr id="4" name="Заголовок 3"/>
          <p:cNvSpPr>
            <a:spLocks noGrp="1"/>
          </p:cNvSpPr>
          <p:nvPr>
            <p:ph type="title" idx="4294967295"/>
          </p:nvPr>
        </p:nvSpPr>
        <p:spPr>
          <a:xfrm>
            <a:off x="611560" y="4357694"/>
            <a:ext cx="8032406" cy="1879594"/>
          </a:xfrm>
        </p:spPr>
        <p:txBody>
          <a:bodyPr>
            <a:normAutofit fontScale="90000"/>
          </a:bodyPr>
          <a:lstStyle/>
          <a:p>
            <a:pPr algn="just"/>
            <a:r>
              <a:rPr lang="ru-RU" sz="2000" dirty="0" smtClean="0">
                <a:effectLst/>
              </a:rPr>
              <a:t>                 </a:t>
            </a:r>
            <a:r>
              <a:rPr lang="ru-RU" b="1" dirty="0" smtClean="0">
                <a:effectLst/>
              </a:rPr>
              <a:t>Кухня                                                                                                                       </a:t>
            </a:r>
            <a:r>
              <a:rPr lang="ru-RU" sz="2000" b="1" dirty="0" smtClean="0">
                <a:solidFill>
                  <a:schemeClr val="accent1">
                    <a:lumMod val="50000"/>
                  </a:schemeClr>
                </a:solidFill>
                <a:effectLst/>
              </a:rPr>
              <a:t>Кухонный </a:t>
            </a:r>
            <a:r>
              <a:rPr lang="ru-RU" sz="2000" b="1" dirty="0">
                <a:solidFill>
                  <a:schemeClr val="accent1">
                    <a:lumMod val="50000"/>
                  </a:schemeClr>
                </a:solidFill>
                <a:effectLst/>
              </a:rPr>
              <a:t>подоконник может стать прекрасным местом для выращивания свежей зелени, которую тут же с подоконника можно подавать к обеду</a:t>
            </a:r>
            <a:r>
              <a:rPr lang="ru-RU" sz="2000" b="1" dirty="0" smtClean="0">
                <a:solidFill>
                  <a:schemeClr val="accent1">
                    <a:lumMod val="50000"/>
                  </a:schemeClr>
                </a:solidFill>
                <a:effectLst/>
              </a:rPr>
              <a:t>. </a:t>
            </a:r>
            <a:r>
              <a:rPr lang="ru-RU" sz="2000" b="1" dirty="0" smtClean="0">
                <a:solidFill>
                  <a:schemeClr val="accent1">
                    <a:lumMod val="50000"/>
                  </a:schemeClr>
                </a:solidFill>
              </a:rPr>
              <a:t>М</a:t>
            </a:r>
            <a:r>
              <a:rPr lang="ru-RU" sz="2000" b="1" dirty="0" smtClean="0">
                <a:solidFill>
                  <a:schemeClr val="accent1">
                    <a:lumMod val="50000"/>
                  </a:schemeClr>
                </a:solidFill>
                <a:effectLst/>
              </a:rPr>
              <a:t>ожно </a:t>
            </a:r>
            <a:r>
              <a:rPr lang="ru-RU" sz="2000" b="1" dirty="0">
                <a:solidFill>
                  <a:schemeClr val="accent1">
                    <a:lumMod val="50000"/>
                  </a:schemeClr>
                </a:solidFill>
                <a:effectLst/>
              </a:rPr>
              <a:t>посадить в горшочки не только петрушку и укроп, но и мяту, базилик, шпинат, тархун</a:t>
            </a:r>
            <a:r>
              <a:rPr lang="ru-RU" sz="2000" b="1" dirty="0" smtClean="0">
                <a:solidFill>
                  <a:schemeClr val="accent1">
                    <a:lumMod val="50000"/>
                  </a:schemeClr>
                </a:solidFill>
                <a:effectLst/>
              </a:rPr>
              <a:t>.</a:t>
            </a:r>
            <a:r>
              <a:rPr lang="ru-RU" sz="2000" b="1" dirty="0">
                <a:solidFill>
                  <a:schemeClr val="accent1">
                    <a:lumMod val="50000"/>
                  </a:schemeClr>
                </a:solidFill>
                <a:effectLst/>
              </a:rPr>
              <a:t> Оригинальным решением будет посадить проросшую картофелину — ее цветки на окне городской квартиры смотрятся очень необычно.</a:t>
            </a:r>
            <a:endParaRPr lang="ru-RU" sz="2000" b="1" dirty="0">
              <a:solidFill>
                <a:schemeClr val="accent1">
                  <a:lumMod val="50000"/>
                </a:schemeClr>
              </a:solidFill>
            </a:endParaRPr>
          </a:p>
        </p:txBody>
      </p:sp>
      <p:pic>
        <p:nvPicPr>
          <p:cNvPr id="18" name="Объект 12"/>
          <p:cNvPicPr>
            <a:picLocks noGrp="1" noChangeAspect="1"/>
          </p:cNvPicPr>
          <p:nvPr>
            <p:ph idx="4294967295"/>
          </p:nvPr>
        </p:nvPicPr>
        <p:blipFill>
          <a:blip r:embed="rId3">
            <a:extLst>
              <a:ext uri="{28A0092B-C50C-407E-A947-70E740481C1C}">
                <a14:useLocalDpi xmlns:a14="http://schemas.microsoft.com/office/drawing/2010/main" xmlns="" val="0"/>
              </a:ext>
            </a:extLst>
          </a:blip>
          <a:stretch>
            <a:fillRect/>
          </a:stretch>
        </p:blipFill>
        <p:spPr>
          <a:xfrm>
            <a:off x="611560" y="764704"/>
            <a:ext cx="3743325" cy="2879725"/>
          </a:xfrm>
        </p:spPr>
      </p:pic>
    </p:spTree>
    <p:extLst>
      <p:ext uri="{BB962C8B-B14F-4D97-AF65-F5344CB8AC3E}">
        <p14:creationId xmlns:p14="http://schemas.microsoft.com/office/powerpoint/2010/main" xmlns="" val="2218850259"/>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500034" y="571480"/>
            <a:ext cx="8215370" cy="2349500"/>
          </a:xfrm>
        </p:spPr>
        <p:txBody>
          <a:bodyPr>
            <a:noAutofit/>
          </a:bodyPr>
          <a:lstStyle/>
          <a:p>
            <a:pPr algn="just"/>
            <a:r>
              <a:rPr lang="ru-RU" sz="2000" b="1" dirty="0">
                <a:solidFill>
                  <a:schemeClr val="accent1">
                    <a:lumMod val="50000"/>
                  </a:schemeClr>
                </a:solidFill>
              </a:rPr>
              <a:t>Если же </a:t>
            </a:r>
            <a:r>
              <a:rPr lang="ru-RU" sz="2000" b="1" dirty="0" smtClean="0">
                <a:solidFill>
                  <a:schemeClr val="accent1">
                    <a:lumMod val="50000"/>
                  </a:schemeClr>
                </a:solidFill>
              </a:rPr>
              <a:t>по </a:t>
            </a:r>
            <a:r>
              <a:rPr lang="ru-RU" sz="2000" b="1" dirty="0">
                <a:solidFill>
                  <a:schemeClr val="accent1">
                    <a:lumMod val="50000"/>
                  </a:schemeClr>
                </a:solidFill>
              </a:rPr>
              <a:t>душе пестрые цветы, то </a:t>
            </a:r>
            <a:r>
              <a:rPr lang="ru-RU" sz="2000" b="1" dirty="0" smtClean="0">
                <a:solidFill>
                  <a:schemeClr val="accent1">
                    <a:lumMod val="50000"/>
                  </a:schemeClr>
                </a:solidFill>
              </a:rPr>
              <a:t>можно </a:t>
            </a:r>
            <a:r>
              <a:rPr lang="ru-RU" sz="2000" b="1" dirty="0">
                <a:solidFill>
                  <a:schemeClr val="accent1">
                    <a:lumMod val="50000"/>
                  </a:schemeClr>
                </a:solidFill>
              </a:rPr>
              <a:t>расставить на кухонном окошке горшки с яркой геранью</a:t>
            </a:r>
            <a:r>
              <a:rPr lang="ru-RU" sz="2000" b="1" dirty="0" smtClean="0">
                <a:solidFill>
                  <a:schemeClr val="accent1">
                    <a:lumMod val="50000"/>
                  </a:schemeClr>
                </a:solidFill>
              </a:rPr>
              <a:t>,</a:t>
            </a:r>
            <a:r>
              <a:rPr lang="ru-RU" sz="2000" b="1" dirty="0">
                <a:solidFill>
                  <a:schemeClr val="accent1">
                    <a:lumMod val="50000"/>
                  </a:schemeClr>
                </a:solidFill>
              </a:rPr>
              <a:t> развести нежные фиалки, имеющие оттенки от белого, розового до сиреневого и фиолетового цветов</a:t>
            </a:r>
            <a:r>
              <a:rPr lang="ru-RU" sz="2000" b="1" dirty="0" smtClean="0">
                <a:solidFill>
                  <a:schemeClr val="accent1">
                    <a:lumMod val="50000"/>
                  </a:schemeClr>
                </a:solidFill>
              </a:rPr>
              <a:t>.</a:t>
            </a:r>
            <a:r>
              <a:rPr lang="ru-RU" sz="2000" b="1" dirty="0">
                <a:solidFill>
                  <a:schemeClr val="accent1">
                    <a:lumMod val="50000"/>
                  </a:schemeClr>
                </a:solidFill>
              </a:rPr>
              <a:t> </a:t>
            </a:r>
            <a:r>
              <a:rPr lang="ru-RU" sz="2000" b="1" dirty="0" smtClean="0">
                <a:solidFill>
                  <a:schemeClr val="accent1">
                    <a:lumMod val="50000"/>
                  </a:schemeClr>
                </a:solidFill>
              </a:rPr>
              <a:t/>
            </a:r>
            <a:br>
              <a:rPr lang="ru-RU" sz="2000" b="1" dirty="0" smtClean="0">
                <a:solidFill>
                  <a:schemeClr val="accent1">
                    <a:lumMod val="50000"/>
                  </a:schemeClr>
                </a:solidFill>
              </a:rPr>
            </a:br>
            <a:r>
              <a:rPr lang="ru-RU" sz="2000" b="1" dirty="0" smtClean="0">
                <a:solidFill>
                  <a:schemeClr val="accent1">
                    <a:lumMod val="50000"/>
                  </a:schemeClr>
                </a:solidFill>
              </a:rPr>
              <a:t>Фиалки </a:t>
            </a:r>
            <a:r>
              <a:rPr lang="ru-RU" sz="2000" b="1" dirty="0">
                <a:solidFill>
                  <a:schemeClr val="accent1">
                    <a:lumMod val="50000"/>
                  </a:schemeClr>
                </a:solidFill>
              </a:rPr>
              <a:t>не любят стоять по одиночке, поэтому лучше </a:t>
            </a:r>
            <a:r>
              <a:rPr lang="ru-RU" sz="2000" b="1" dirty="0" smtClean="0">
                <a:solidFill>
                  <a:schemeClr val="accent1">
                    <a:lumMod val="50000"/>
                  </a:schemeClr>
                </a:solidFill>
              </a:rPr>
              <a:t>поставить несколько</a:t>
            </a:r>
            <a:r>
              <a:rPr lang="ru-RU" sz="2000" b="1" dirty="0">
                <a:solidFill>
                  <a:schemeClr val="accent1">
                    <a:lumMod val="50000"/>
                  </a:schemeClr>
                </a:solidFill>
              </a:rPr>
              <a:t> горшочков с ними.</a:t>
            </a:r>
          </a:p>
        </p:txBody>
      </p:sp>
      <p:pic>
        <p:nvPicPr>
          <p:cNvPr id="14" name="Объект 13"/>
          <p:cNvPicPr>
            <a:picLocks noGrp="1" noChangeAspect="1"/>
          </p:cNvPicPr>
          <p:nvPr>
            <p:ph sz="quarter" idx="4294967295"/>
          </p:nvPr>
        </p:nvPicPr>
        <p:blipFill>
          <a:blip r:embed="rId2">
            <a:extLst>
              <a:ext uri="{28A0092B-C50C-407E-A947-70E740481C1C}">
                <a14:useLocalDpi xmlns:a14="http://schemas.microsoft.com/office/drawing/2010/main" xmlns="" val="0"/>
              </a:ext>
            </a:extLst>
          </a:blip>
          <a:stretch>
            <a:fillRect/>
          </a:stretch>
        </p:blipFill>
        <p:spPr>
          <a:xfrm>
            <a:off x="4606446" y="3143248"/>
            <a:ext cx="3826355" cy="2714644"/>
          </a:xfrm>
        </p:spPr>
      </p:pic>
      <p:pic>
        <p:nvPicPr>
          <p:cNvPr id="13" name="Объект 12"/>
          <p:cNvPicPr>
            <a:picLocks noGrp="1" noChangeAspect="1"/>
          </p:cNvPicPr>
          <p:nvPr>
            <p:ph sz="quarter" idx="4294967295"/>
          </p:nvPr>
        </p:nvPicPr>
        <p:blipFill>
          <a:blip r:embed="rId3" cstate="print">
            <a:extLst>
              <a:ext uri="{28A0092B-C50C-407E-A947-70E740481C1C}">
                <a14:useLocalDpi xmlns:a14="http://schemas.microsoft.com/office/drawing/2010/main" xmlns="" val="0"/>
              </a:ext>
            </a:extLst>
          </a:blip>
          <a:stretch>
            <a:fillRect/>
          </a:stretch>
        </p:blipFill>
        <p:spPr>
          <a:xfrm>
            <a:off x="785786" y="3143248"/>
            <a:ext cx="3617913" cy="2735263"/>
          </a:xfrm>
        </p:spPr>
      </p:pic>
    </p:spTree>
    <p:extLst>
      <p:ext uri="{BB962C8B-B14F-4D97-AF65-F5344CB8AC3E}">
        <p14:creationId xmlns:p14="http://schemas.microsoft.com/office/powerpoint/2010/main" xmlns="" val="27374602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3568" y="620688"/>
            <a:ext cx="8006062" cy="2664296"/>
          </a:xfrm>
        </p:spPr>
        <p:txBody>
          <a:bodyPr>
            <a:normAutofit/>
          </a:bodyPr>
          <a:lstStyle/>
          <a:p>
            <a:r>
              <a:rPr lang="ru-RU" sz="2000" b="1" dirty="0">
                <a:solidFill>
                  <a:schemeClr val="accent1">
                    <a:lumMod val="50000"/>
                  </a:schemeClr>
                </a:solidFill>
              </a:rPr>
              <a:t>Или украсить кухонное окошко красочной азалией</a:t>
            </a:r>
            <a:r>
              <a:rPr lang="ru-RU" sz="2000" b="1" dirty="0" smtClean="0">
                <a:solidFill>
                  <a:schemeClr val="accent1">
                    <a:lumMod val="50000"/>
                  </a:schemeClr>
                </a:solidFill>
              </a:rPr>
              <a:t>.</a:t>
            </a:r>
            <a:r>
              <a:rPr lang="ru-RU" sz="2000" b="1" dirty="0">
                <a:solidFill>
                  <a:schemeClr val="accent1">
                    <a:lumMod val="50000"/>
                  </a:schemeClr>
                </a:solidFill>
              </a:rPr>
              <a:t> Но </a:t>
            </a:r>
            <a:r>
              <a:rPr lang="ru-RU" sz="2000" b="1" dirty="0" smtClean="0">
                <a:solidFill>
                  <a:schemeClr val="accent1">
                    <a:lumMod val="50000"/>
                  </a:schemeClr>
                </a:solidFill>
              </a:rPr>
              <a:t>все </a:t>
            </a:r>
            <a:r>
              <a:rPr lang="ru-RU" sz="2000" b="1" dirty="0">
                <a:solidFill>
                  <a:schemeClr val="accent1">
                    <a:lumMod val="50000"/>
                  </a:schemeClr>
                </a:solidFill>
              </a:rPr>
              <a:t>эти цветы не переносят непосредственной близости с плитой, </a:t>
            </a:r>
            <a:r>
              <a:rPr lang="ru-RU" sz="2000" b="1" dirty="0" smtClean="0">
                <a:solidFill>
                  <a:schemeClr val="accent1">
                    <a:lumMod val="50000"/>
                  </a:schemeClr>
                </a:solidFill>
              </a:rPr>
              <a:t>поэтому их лучше </a:t>
            </a:r>
            <a:r>
              <a:rPr lang="ru-RU" sz="2000" b="1" dirty="0">
                <a:solidFill>
                  <a:schemeClr val="accent1">
                    <a:lumMod val="50000"/>
                  </a:schemeClr>
                </a:solidFill>
              </a:rPr>
              <a:t>ставить на другой конец </a:t>
            </a:r>
            <a:r>
              <a:rPr lang="ru-RU" sz="2000" b="1" dirty="0" smtClean="0">
                <a:solidFill>
                  <a:schemeClr val="accent1">
                    <a:lumMod val="50000"/>
                  </a:schemeClr>
                </a:solidFill>
              </a:rPr>
              <a:t>подоконника</a:t>
            </a:r>
            <a:r>
              <a:rPr lang="ru-RU" sz="2000" b="1" dirty="0" smtClean="0">
                <a:solidFill>
                  <a:schemeClr val="accent1">
                    <a:lumMod val="50000"/>
                  </a:schemeClr>
                </a:solidFill>
              </a:rPr>
              <a:t>, также </a:t>
            </a:r>
            <a:r>
              <a:rPr lang="ru-RU" sz="2000" b="1" dirty="0">
                <a:solidFill>
                  <a:schemeClr val="accent1">
                    <a:lumMod val="50000"/>
                  </a:schemeClr>
                </a:solidFill>
              </a:rPr>
              <a:t>их надо беречь от </a:t>
            </a:r>
            <a:r>
              <a:rPr lang="ru-RU" sz="2000" b="1" dirty="0" smtClean="0">
                <a:solidFill>
                  <a:schemeClr val="accent1">
                    <a:lumMod val="50000"/>
                  </a:schemeClr>
                </a:solidFill>
              </a:rPr>
              <a:t>сквозняков. </a:t>
            </a:r>
            <a:r>
              <a:rPr lang="ru-RU" sz="2000" b="1" dirty="0" smtClean="0">
                <a:solidFill>
                  <a:schemeClr val="accent1">
                    <a:lumMod val="50000"/>
                  </a:schemeClr>
                </a:solidFill>
              </a:rPr>
              <a:t/>
            </a:r>
            <a:br>
              <a:rPr lang="ru-RU" sz="2000" b="1" dirty="0" smtClean="0">
                <a:solidFill>
                  <a:schemeClr val="accent1">
                    <a:lumMod val="50000"/>
                  </a:schemeClr>
                </a:solidFill>
              </a:rPr>
            </a:br>
            <a:r>
              <a:rPr lang="ru-RU" sz="2000" b="1" dirty="0" smtClean="0">
                <a:solidFill>
                  <a:schemeClr val="accent1">
                    <a:lumMod val="50000"/>
                  </a:schemeClr>
                </a:solidFill>
              </a:rPr>
              <a:t>Для чистоты </a:t>
            </a:r>
            <a:r>
              <a:rPr lang="ru-RU" sz="2000" b="1" dirty="0">
                <a:solidFill>
                  <a:schemeClr val="accent1">
                    <a:lumMod val="50000"/>
                  </a:schemeClr>
                </a:solidFill>
              </a:rPr>
              <a:t>воздуха на кухне, </a:t>
            </a:r>
            <a:r>
              <a:rPr lang="ru-RU" sz="2000" b="1" dirty="0" smtClean="0">
                <a:solidFill>
                  <a:schemeClr val="accent1">
                    <a:lumMod val="50000"/>
                  </a:schemeClr>
                </a:solidFill>
              </a:rPr>
              <a:t>можно </a:t>
            </a:r>
            <a:r>
              <a:rPr lang="ru-RU" sz="2000" b="1" dirty="0">
                <a:solidFill>
                  <a:schemeClr val="accent1">
                    <a:lumMod val="50000"/>
                  </a:schemeClr>
                </a:solidFill>
              </a:rPr>
              <a:t>поставить на окно щучий хвост, который хорошо поглощает различные запахи. Легко растет и не требует сильного ухода за </a:t>
            </a:r>
            <a:r>
              <a:rPr lang="ru-RU" sz="2000" b="1" dirty="0" smtClean="0">
                <a:solidFill>
                  <a:schemeClr val="accent1">
                    <a:lumMod val="50000"/>
                  </a:schemeClr>
                </a:solidFill>
              </a:rPr>
              <a:t>собой.</a:t>
            </a:r>
            <a:endParaRPr lang="ru-RU" sz="2000" b="1" dirty="0">
              <a:solidFill>
                <a:schemeClr val="accent1">
                  <a:lumMod val="50000"/>
                </a:schemeClr>
              </a:solidFill>
            </a:endParaRPr>
          </a:p>
        </p:txBody>
      </p:sp>
      <p:pic>
        <p:nvPicPr>
          <p:cNvPr id="5" name="Объект 4"/>
          <p:cNvPicPr>
            <a:picLocks noGrp="1" noChangeAspect="1"/>
          </p:cNvPicPr>
          <p:nvPr>
            <p:ph idx="4294967295"/>
          </p:nvPr>
        </p:nvPicPr>
        <p:blipFill>
          <a:blip r:embed="rId2">
            <a:extLst>
              <a:ext uri="{28A0092B-C50C-407E-A947-70E740481C1C}">
                <a14:useLocalDpi xmlns:a14="http://schemas.microsoft.com/office/drawing/2010/main" xmlns="" val="0"/>
              </a:ext>
            </a:extLst>
          </a:blip>
          <a:stretch>
            <a:fillRect/>
          </a:stretch>
        </p:blipFill>
        <p:spPr>
          <a:xfrm>
            <a:off x="611560" y="3303171"/>
            <a:ext cx="3900488" cy="2879725"/>
          </a:xfrm>
        </p:spPr>
      </p:pic>
      <p:pic>
        <p:nvPicPr>
          <p:cNvPr id="7" name="Объект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932040" y="3284984"/>
            <a:ext cx="3552395" cy="2664296"/>
          </a:xfrm>
          <a:prstGeom prst="rect">
            <a:avLst/>
          </a:prstGeom>
        </p:spPr>
      </p:pic>
    </p:spTree>
    <p:extLst>
      <p:ext uri="{BB962C8B-B14F-4D97-AF65-F5344CB8AC3E}">
        <p14:creationId xmlns:p14="http://schemas.microsoft.com/office/powerpoint/2010/main" xmlns="" val="354636517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500034" y="571480"/>
            <a:ext cx="6524654" cy="6167460"/>
          </a:xfrm>
        </p:spPr>
        <p:txBody>
          <a:bodyPr numCol="2">
            <a:normAutofit/>
          </a:bodyPr>
          <a:lstStyle/>
          <a:p>
            <a:pPr fontAlgn="base"/>
            <a:r>
              <a:rPr lang="ru-RU" sz="2800" b="1" dirty="0" smtClean="0"/>
              <a:t>Гостиная</a:t>
            </a:r>
            <a:br>
              <a:rPr lang="ru-RU" sz="2800" b="1" dirty="0" smtClean="0"/>
            </a:br>
            <a:r>
              <a:rPr lang="ru-RU" sz="2000" b="1" dirty="0"/>
              <a:t/>
            </a:r>
            <a:br>
              <a:rPr lang="ru-RU" sz="2000" b="1" dirty="0"/>
            </a:br>
            <a:r>
              <a:rPr lang="ru-RU" sz="2000" b="1" dirty="0" smtClean="0"/>
              <a:t>       </a:t>
            </a:r>
            <a:r>
              <a:rPr lang="ru-RU" sz="1800" b="1" dirty="0" smtClean="0">
                <a:solidFill>
                  <a:schemeClr val="accent1">
                    <a:lumMod val="50000"/>
                  </a:schemeClr>
                </a:solidFill>
              </a:rPr>
              <a:t>Если гостиная просторная, </a:t>
            </a:r>
            <a:r>
              <a:rPr lang="ru-RU" sz="1800" b="1" dirty="0">
                <a:solidFill>
                  <a:schemeClr val="accent1">
                    <a:lumMod val="50000"/>
                  </a:schemeClr>
                </a:solidFill>
              </a:rPr>
              <a:t>то остановите свой выбор на крупных растениях, таких как фикус, пальма </a:t>
            </a:r>
            <a:r>
              <a:rPr lang="ru-RU" sz="1800" b="1" dirty="0" smtClean="0">
                <a:solidFill>
                  <a:schemeClr val="accent1">
                    <a:lumMod val="50000"/>
                  </a:schemeClr>
                </a:solidFill>
              </a:rPr>
              <a:t>хвоя</a:t>
            </a:r>
            <a:r>
              <a:rPr lang="ru-RU" sz="1800" b="1" dirty="0">
                <a:solidFill>
                  <a:schemeClr val="accent1">
                    <a:lumMod val="50000"/>
                  </a:schemeClr>
                </a:solidFill>
              </a:rPr>
              <a:t>, драцена или юкка</a:t>
            </a:r>
            <a:r>
              <a:rPr lang="ru-RU" sz="1800" b="1" dirty="0" smtClean="0">
                <a:solidFill>
                  <a:schemeClr val="accent1">
                    <a:lumMod val="50000"/>
                  </a:schemeClr>
                </a:solidFill>
              </a:rPr>
              <a:t>.</a:t>
            </a:r>
            <a:r>
              <a:rPr lang="ru-RU" sz="1800" b="1" dirty="0">
                <a:solidFill>
                  <a:schemeClr val="accent1">
                    <a:lumMod val="50000"/>
                  </a:schemeClr>
                </a:solidFill>
              </a:rPr>
              <a:t> Они прекрасно дополняют интерьеры, выполненные как в современном, так и классическом стиле. </a:t>
            </a:r>
            <a:r>
              <a:rPr lang="ru-RU" sz="1800" b="1" dirty="0" smtClean="0">
                <a:solidFill>
                  <a:schemeClr val="accent1">
                    <a:lumMod val="50000"/>
                  </a:schemeClr>
                </a:solidFill>
              </a:rPr>
              <a:t/>
            </a:r>
            <a:br>
              <a:rPr lang="ru-RU" sz="1800" b="1" dirty="0" smtClean="0">
                <a:solidFill>
                  <a:schemeClr val="accent1">
                    <a:lumMod val="50000"/>
                  </a:schemeClr>
                </a:solidFill>
              </a:rPr>
            </a:br>
            <a:r>
              <a:rPr lang="ru-RU" sz="1800" b="1" dirty="0" smtClean="0">
                <a:solidFill>
                  <a:schemeClr val="accent1">
                    <a:lumMod val="50000"/>
                  </a:schemeClr>
                </a:solidFill>
              </a:rPr>
              <a:t> </a:t>
            </a:r>
            <a:br>
              <a:rPr lang="ru-RU" sz="1800" b="1" dirty="0" smtClean="0">
                <a:solidFill>
                  <a:schemeClr val="accent1">
                    <a:lumMod val="50000"/>
                  </a:schemeClr>
                </a:solidFill>
              </a:rPr>
            </a:br>
            <a:r>
              <a:rPr lang="ru-RU" sz="1800" b="1" dirty="0" smtClean="0">
                <a:solidFill>
                  <a:schemeClr val="accent1">
                    <a:lumMod val="50000"/>
                  </a:schemeClr>
                </a:solidFill>
              </a:rPr>
              <a:t>В </a:t>
            </a:r>
            <a:r>
              <a:rPr lang="ru-RU" sz="1800" b="1" dirty="0">
                <a:solidFill>
                  <a:schemeClr val="accent1">
                    <a:lumMod val="50000"/>
                  </a:schemeClr>
                </a:solidFill>
              </a:rPr>
              <a:t>комнате, не перегруженной мебелью, юкка и драцена хорошо смотрятся на однотонном фоне в декоративном кашпо.</a:t>
            </a:r>
            <a:br>
              <a:rPr lang="ru-RU" sz="1800" b="1" dirty="0">
                <a:solidFill>
                  <a:schemeClr val="accent1">
                    <a:lumMod val="50000"/>
                  </a:schemeClr>
                </a:solidFill>
              </a:rPr>
            </a:br>
            <a:r>
              <a:rPr lang="ru-RU" sz="2000" b="1" dirty="0">
                <a:solidFill>
                  <a:schemeClr val="accent1">
                    <a:lumMod val="50000"/>
                  </a:schemeClr>
                </a:solidFill>
              </a:rPr>
              <a:t/>
            </a:r>
            <a:br>
              <a:rPr lang="ru-RU" sz="2000" b="1" dirty="0">
                <a:solidFill>
                  <a:schemeClr val="accent1">
                    <a:lumMod val="50000"/>
                  </a:schemeClr>
                </a:solidFill>
              </a:rPr>
            </a:br>
            <a:endParaRPr lang="ru-RU" sz="2000" b="1" dirty="0">
              <a:solidFill>
                <a:schemeClr val="accent1">
                  <a:lumMod val="50000"/>
                </a:schemeClr>
              </a:solidFill>
            </a:endParaRPr>
          </a:p>
        </p:txBody>
      </p:sp>
      <p:pic>
        <p:nvPicPr>
          <p:cNvPr id="4" name="Объект 3"/>
          <p:cNvPicPr>
            <a:picLocks noGrp="1" noChangeAspect="1"/>
          </p:cNvPicPr>
          <p:nvPr>
            <p:ph idx="4294967295"/>
          </p:nvPr>
        </p:nvPicPr>
        <p:blipFill>
          <a:blip r:embed="rId2">
            <a:extLst>
              <a:ext uri="{28A0092B-C50C-407E-A947-70E740481C1C}">
                <a14:useLocalDpi xmlns:a14="http://schemas.microsoft.com/office/drawing/2010/main" xmlns="" val="0"/>
              </a:ext>
            </a:extLst>
          </a:blip>
          <a:stretch>
            <a:fillRect/>
          </a:stretch>
        </p:blipFill>
        <p:spPr>
          <a:xfrm>
            <a:off x="4283969" y="981075"/>
            <a:ext cx="3888432" cy="5400675"/>
          </a:xfrm>
        </p:spPr>
      </p:pic>
    </p:spTree>
    <p:extLst>
      <p:ext uri="{BB962C8B-B14F-4D97-AF65-F5344CB8AC3E}">
        <p14:creationId xmlns:p14="http://schemas.microsoft.com/office/powerpoint/2010/main" xmlns="" val="87898083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755576" y="980728"/>
            <a:ext cx="4032448" cy="4896197"/>
          </a:xfrm>
        </p:spPr>
        <p:txBody>
          <a:bodyPr>
            <a:normAutofit/>
          </a:bodyPr>
          <a:lstStyle/>
          <a:p>
            <a:r>
              <a:rPr lang="ru-RU" sz="2000" b="1" dirty="0">
                <a:solidFill>
                  <a:schemeClr val="accent1">
                    <a:lumMod val="50000"/>
                  </a:schemeClr>
                </a:solidFill>
              </a:rPr>
              <a:t>Визуально увеличить пространство небольшой гостиной можно с помощью ампельных растений, которые вьются и красиво свисают вниз: плющ, аспарагус, </a:t>
            </a:r>
            <a:r>
              <a:rPr lang="ru-RU" sz="2000" b="1" dirty="0" smtClean="0">
                <a:solidFill>
                  <a:schemeClr val="accent1">
                    <a:lumMod val="50000"/>
                  </a:schemeClr>
                </a:solidFill>
              </a:rPr>
              <a:t>комнатная березка</a:t>
            </a:r>
            <a:r>
              <a:rPr lang="ru-RU" sz="2000" b="1" dirty="0">
                <a:solidFill>
                  <a:schemeClr val="accent1">
                    <a:lumMod val="50000"/>
                  </a:schemeClr>
                </a:solidFill>
              </a:rPr>
              <a:t>, филодендроны</a:t>
            </a:r>
            <a:r>
              <a:rPr lang="ru-RU" sz="2000" b="1" dirty="0" smtClean="0">
                <a:solidFill>
                  <a:schemeClr val="accent1">
                    <a:lumMod val="50000"/>
                  </a:schemeClr>
                </a:solidFill>
              </a:rPr>
              <a:t>.</a:t>
            </a:r>
            <a:r>
              <a:rPr lang="ru-RU" sz="2000" b="1" dirty="0">
                <a:solidFill>
                  <a:schemeClr val="accent1">
                    <a:lumMod val="50000"/>
                  </a:schemeClr>
                </a:solidFill>
              </a:rPr>
              <a:t> </a:t>
            </a:r>
            <a:r>
              <a:rPr lang="ru-RU" sz="2000" b="1" dirty="0" smtClean="0">
                <a:solidFill>
                  <a:schemeClr val="accent1">
                    <a:lumMod val="50000"/>
                  </a:schemeClr>
                </a:solidFill>
              </a:rPr>
              <a:t/>
            </a:r>
            <a:br>
              <a:rPr lang="ru-RU" sz="2000" b="1" dirty="0" smtClean="0">
                <a:solidFill>
                  <a:schemeClr val="accent1">
                    <a:lumMod val="50000"/>
                  </a:schemeClr>
                </a:solidFill>
              </a:rPr>
            </a:br>
            <a:r>
              <a:rPr lang="ru-RU" sz="2000" b="1" dirty="0" smtClean="0">
                <a:solidFill>
                  <a:schemeClr val="accent1">
                    <a:lumMod val="50000"/>
                  </a:schemeClr>
                </a:solidFill>
              </a:rPr>
              <a:t>Их </a:t>
            </a:r>
            <a:r>
              <a:rPr lang="ru-RU" sz="2000" b="1" dirty="0">
                <a:solidFill>
                  <a:schemeClr val="accent1">
                    <a:lumMod val="50000"/>
                  </a:schemeClr>
                </a:solidFill>
              </a:rPr>
              <a:t>можно разместить на </a:t>
            </a:r>
            <a:r>
              <a:rPr lang="ru-RU" sz="2000" b="1" dirty="0" smtClean="0">
                <a:solidFill>
                  <a:schemeClr val="accent1">
                    <a:lumMod val="50000"/>
                  </a:schemeClr>
                </a:solidFill>
              </a:rPr>
              <a:t>стойках или </a:t>
            </a:r>
            <a:r>
              <a:rPr lang="ru-RU" sz="2000" b="1" dirty="0">
                <a:solidFill>
                  <a:schemeClr val="accent1">
                    <a:lumMod val="50000"/>
                  </a:schemeClr>
                </a:solidFill>
              </a:rPr>
              <a:t>в кашпо</a:t>
            </a:r>
            <a:r>
              <a:rPr lang="ru-RU" sz="2000" b="1" dirty="0" smtClean="0">
                <a:solidFill>
                  <a:schemeClr val="accent1">
                    <a:lumMod val="50000"/>
                  </a:schemeClr>
                </a:solidFill>
              </a:rPr>
              <a:t>,</a:t>
            </a:r>
            <a:r>
              <a:rPr lang="ru-RU" sz="2000" b="1" dirty="0">
                <a:solidFill>
                  <a:schemeClr val="accent1">
                    <a:lumMod val="50000"/>
                  </a:schemeClr>
                </a:solidFill>
              </a:rPr>
              <a:t> но важно при этом дать им опору, иначе они своими корнями-присосками могут испортить мебель и обои.</a:t>
            </a:r>
          </a:p>
        </p:txBody>
      </p:sp>
      <p:pic>
        <p:nvPicPr>
          <p:cNvPr id="7" name="Объект 6"/>
          <p:cNvPicPr>
            <a:picLocks noGrp="1" noChangeAspect="1"/>
          </p:cNvPicPr>
          <p:nvPr>
            <p:ph sz="quarter" idx="4294967295"/>
          </p:nvPr>
        </p:nvPicPr>
        <p:blipFill>
          <a:blip r:embed="rId2">
            <a:extLst>
              <a:ext uri="{28A0092B-C50C-407E-A947-70E740481C1C}">
                <a14:useLocalDpi xmlns:a14="http://schemas.microsoft.com/office/drawing/2010/main" xmlns="" val="0"/>
              </a:ext>
            </a:extLst>
          </a:blip>
          <a:stretch>
            <a:fillRect/>
          </a:stretch>
        </p:blipFill>
        <p:spPr>
          <a:xfrm>
            <a:off x="6919913" y="692150"/>
            <a:ext cx="2224087" cy="2592388"/>
          </a:xfrm>
          <a:ln w="38100">
            <a:solidFill>
              <a:schemeClr val="tx1"/>
            </a:solidFill>
          </a:ln>
        </p:spPr>
      </p:pic>
      <p:pic>
        <p:nvPicPr>
          <p:cNvPr id="17" name="Объект 16"/>
          <p:cNvPicPr>
            <a:picLocks noGrp="1" noChangeAspect="1"/>
          </p:cNvPicPr>
          <p:nvPr>
            <p:ph sz="quarter" idx="4294967295"/>
          </p:nvPr>
        </p:nvPicPr>
        <p:blipFill>
          <a:blip r:embed="rId3">
            <a:extLst>
              <a:ext uri="{28A0092B-C50C-407E-A947-70E740481C1C}">
                <a14:useLocalDpi xmlns:a14="http://schemas.microsoft.com/office/drawing/2010/main" xmlns="" val="0"/>
              </a:ext>
            </a:extLst>
          </a:blip>
          <a:stretch>
            <a:fillRect/>
          </a:stretch>
        </p:blipFill>
        <p:spPr>
          <a:xfrm>
            <a:off x="5148064" y="3645024"/>
            <a:ext cx="2154237" cy="2517775"/>
          </a:xfrm>
          <a:ln w="38100">
            <a:solidFill>
              <a:schemeClr val="tx1"/>
            </a:solidFill>
          </a:ln>
        </p:spPr>
      </p:pic>
      <p:pic>
        <p:nvPicPr>
          <p:cNvPr id="13" name="Объект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643438" y="928670"/>
            <a:ext cx="2122225" cy="2376264"/>
          </a:xfrm>
          <a:prstGeom prst="rect">
            <a:avLst/>
          </a:prstGeom>
          <a:ln w="38100">
            <a:solidFill>
              <a:schemeClr val="tx1"/>
            </a:solidFill>
          </a:ln>
        </p:spPr>
      </p:pic>
    </p:spTree>
    <p:extLst>
      <p:ext uri="{BB962C8B-B14F-4D97-AF65-F5344CB8AC3E}">
        <p14:creationId xmlns:p14="http://schemas.microsoft.com/office/powerpoint/2010/main" xmlns="" val="3458031776"/>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3568" y="357166"/>
            <a:ext cx="4176464" cy="6143668"/>
          </a:xfrm>
        </p:spPr>
        <p:txBody>
          <a:bodyPr>
            <a:noAutofit/>
          </a:bodyPr>
          <a:lstStyle/>
          <a:p>
            <a:pPr fontAlgn="base"/>
            <a:r>
              <a:rPr lang="ru-RU" sz="2800" b="1" dirty="0"/>
              <a:t>Спальня</a:t>
            </a:r>
            <a:r>
              <a:rPr lang="ru-RU" sz="1800" dirty="0"/>
              <a:t/>
            </a:r>
            <a:br>
              <a:rPr lang="ru-RU" sz="1800" dirty="0"/>
            </a:br>
            <a:r>
              <a:rPr lang="ru-RU" sz="1800" b="1" dirty="0">
                <a:solidFill>
                  <a:schemeClr val="accent1">
                    <a:lumMod val="50000"/>
                  </a:schemeClr>
                </a:solidFill>
              </a:rPr>
              <a:t>Нужно трепетно относиться к выбору </a:t>
            </a:r>
            <a:r>
              <a:rPr lang="ru-RU" sz="1800" b="1" i="1" dirty="0">
                <a:solidFill>
                  <a:schemeClr val="accent1">
                    <a:lumMod val="50000"/>
                  </a:schemeClr>
                </a:solidFill>
              </a:rPr>
              <a:t>комнатных растений для спальни</a:t>
            </a:r>
            <a:r>
              <a:rPr lang="ru-RU" sz="1800" b="1" dirty="0">
                <a:solidFill>
                  <a:schemeClr val="accent1">
                    <a:lumMod val="50000"/>
                  </a:schemeClr>
                </a:solidFill>
              </a:rPr>
              <a:t>, в ней не должно быть цветов с </a:t>
            </a:r>
            <a:r>
              <a:rPr lang="ru-RU" sz="1800" b="1" dirty="0" smtClean="0">
                <a:solidFill>
                  <a:schemeClr val="accent1">
                    <a:lumMod val="50000"/>
                  </a:schemeClr>
                </a:solidFill>
              </a:rPr>
              <a:t>запахом</a:t>
            </a:r>
            <a:r>
              <a:rPr lang="ru-RU" sz="1800" b="1" dirty="0">
                <a:solidFill>
                  <a:schemeClr val="accent1">
                    <a:lumMod val="50000"/>
                  </a:schemeClr>
                </a:solidFill>
              </a:rPr>
              <a:t>, который может помешать полноценному сну и вызвать даже </a:t>
            </a:r>
            <a:r>
              <a:rPr lang="ru-RU" sz="1800" b="1" dirty="0" smtClean="0">
                <a:solidFill>
                  <a:schemeClr val="accent1">
                    <a:lumMod val="50000"/>
                  </a:schemeClr>
                </a:solidFill>
              </a:rPr>
              <a:t>бессонницу.</a:t>
            </a:r>
            <a:r>
              <a:rPr lang="ru-RU" sz="1800" b="1" dirty="0">
                <a:solidFill>
                  <a:schemeClr val="accent1">
                    <a:lumMod val="50000"/>
                  </a:schemeClr>
                </a:solidFill>
              </a:rPr>
              <a:t/>
            </a:r>
            <a:br>
              <a:rPr lang="ru-RU" sz="1800" b="1" dirty="0">
                <a:solidFill>
                  <a:schemeClr val="accent1">
                    <a:lumMod val="50000"/>
                  </a:schemeClr>
                </a:solidFill>
              </a:rPr>
            </a:br>
            <a:r>
              <a:rPr lang="ru-RU" sz="1800" b="1" dirty="0">
                <a:solidFill>
                  <a:schemeClr val="accent1">
                    <a:lumMod val="50000"/>
                  </a:schemeClr>
                </a:solidFill>
              </a:rPr>
              <a:t>В центре композиции можно разместить более крупные растения, такие как кротон, </a:t>
            </a:r>
            <a:r>
              <a:rPr lang="ru-RU" sz="1800" b="1" dirty="0" err="1">
                <a:solidFill>
                  <a:schemeClr val="accent1">
                    <a:lumMod val="50000"/>
                  </a:schemeClr>
                </a:solidFill>
              </a:rPr>
              <a:t>спатифиллум</a:t>
            </a:r>
            <a:r>
              <a:rPr lang="ru-RU" sz="1800" b="1" dirty="0" smtClean="0">
                <a:solidFill>
                  <a:schemeClr val="accent1">
                    <a:lumMod val="50000"/>
                  </a:schemeClr>
                </a:solidFill>
              </a:rPr>
              <a:t>,</a:t>
            </a:r>
            <a:r>
              <a:rPr lang="ru-RU" sz="1800" b="1" dirty="0">
                <a:solidFill>
                  <a:schemeClr val="accent1">
                    <a:lumMod val="50000"/>
                  </a:schemeClr>
                </a:solidFill>
              </a:rPr>
              <a:t> а по краям – низкорослые, так красивый бордюр получается из </a:t>
            </a:r>
            <a:r>
              <a:rPr lang="ru-RU" sz="1800" b="1" dirty="0" err="1">
                <a:solidFill>
                  <a:schemeClr val="accent1">
                    <a:lumMod val="50000"/>
                  </a:schemeClr>
                </a:solidFill>
              </a:rPr>
              <a:t>фиттонии</a:t>
            </a:r>
            <a:r>
              <a:rPr lang="ru-RU" sz="1800" b="1" dirty="0">
                <a:solidFill>
                  <a:schemeClr val="accent1">
                    <a:lumMod val="50000"/>
                  </a:schemeClr>
                </a:solidFill>
              </a:rPr>
              <a:t>. Либо подберите экземпляры одного вида растения, но с разной окраской, например, колеус (</a:t>
            </a:r>
            <a:r>
              <a:rPr lang="ru-RU" sz="1800" b="1" dirty="0" smtClean="0">
                <a:solidFill>
                  <a:schemeClr val="accent1">
                    <a:lumMod val="50000"/>
                  </a:schemeClr>
                </a:solidFill>
              </a:rPr>
              <a:t>цветная </a:t>
            </a:r>
            <a:r>
              <a:rPr lang="ru-RU" sz="1800" b="1" dirty="0" err="1" smtClean="0">
                <a:solidFill>
                  <a:schemeClr val="accent1">
                    <a:lumMod val="50000"/>
                  </a:schemeClr>
                </a:solidFill>
              </a:rPr>
              <a:t>крапивка</a:t>
            </a:r>
            <a:r>
              <a:rPr lang="ru-RU" sz="1800" b="1" dirty="0">
                <a:solidFill>
                  <a:schemeClr val="accent1">
                    <a:lumMod val="50000"/>
                  </a:schemeClr>
                </a:solidFill>
              </a:rPr>
              <a:t>).</a:t>
            </a:r>
            <a:br>
              <a:rPr lang="ru-RU" sz="1800" b="1" dirty="0">
                <a:solidFill>
                  <a:schemeClr val="accent1">
                    <a:lumMod val="50000"/>
                  </a:schemeClr>
                </a:solidFill>
              </a:rPr>
            </a:br>
            <a:r>
              <a:rPr lang="ru-RU" sz="1800" b="1" dirty="0">
                <a:solidFill>
                  <a:schemeClr val="accent1">
                    <a:lumMod val="50000"/>
                  </a:schemeClr>
                </a:solidFill>
              </a:rPr>
              <a:t>Либо украсьте спальню одним из этих растений, поставьте на стойку, например, </a:t>
            </a:r>
            <a:r>
              <a:rPr lang="ru-RU" sz="1800" b="1" dirty="0" err="1">
                <a:solidFill>
                  <a:schemeClr val="accent1">
                    <a:lumMod val="50000"/>
                  </a:schemeClr>
                </a:solidFill>
              </a:rPr>
              <a:t>спатифиллум</a:t>
            </a:r>
            <a:r>
              <a:rPr lang="ru-RU" sz="1800" b="1" dirty="0">
                <a:solidFill>
                  <a:schemeClr val="accent1">
                    <a:lumMod val="50000"/>
                  </a:schemeClr>
                </a:solidFill>
              </a:rPr>
              <a:t>.</a:t>
            </a:r>
          </a:p>
        </p:txBody>
      </p:sp>
      <p:pic>
        <p:nvPicPr>
          <p:cNvPr id="8" name="Объект 7"/>
          <p:cNvPicPr>
            <a:picLocks noGrp="1" noChangeAspect="1"/>
          </p:cNvPicPr>
          <p:nvPr>
            <p:ph idx="4294967295"/>
          </p:nvPr>
        </p:nvPicPr>
        <p:blipFill>
          <a:blip r:embed="rId2">
            <a:extLst>
              <a:ext uri="{28A0092B-C50C-407E-A947-70E740481C1C}">
                <a14:useLocalDpi xmlns:a14="http://schemas.microsoft.com/office/drawing/2010/main" xmlns="" val="0"/>
              </a:ext>
            </a:extLst>
          </a:blip>
          <a:stretch>
            <a:fillRect/>
          </a:stretch>
        </p:blipFill>
        <p:spPr>
          <a:xfrm>
            <a:off x="5329732" y="3356992"/>
            <a:ext cx="2520950" cy="3040062"/>
          </a:xfrm>
        </p:spPr>
      </p:pic>
      <p:pic>
        <p:nvPicPr>
          <p:cNvPr id="9" name="Объект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707204" y="404664"/>
            <a:ext cx="3155383" cy="2759431"/>
          </a:xfrm>
          <a:prstGeom prst="rect">
            <a:avLst/>
          </a:prstGeom>
        </p:spPr>
      </p:pic>
    </p:spTree>
    <p:extLst>
      <p:ext uri="{BB962C8B-B14F-4D97-AF65-F5344CB8AC3E}">
        <p14:creationId xmlns:p14="http://schemas.microsoft.com/office/powerpoint/2010/main" xmlns="" val="539359037"/>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83568" y="1340768"/>
            <a:ext cx="4032448" cy="5040560"/>
          </a:xfrm>
        </p:spPr>
        <p:txBody>
          <a:bodyPr>
            <a:normAutofit fontScale="90000"/>
          </a:bodyPr>
          <a:lstStyle/>
          <a:p>
            <a:pPr fontAlgn="base"/>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3100" b="1" dirty="0" smtClean="0"/>
              <a:t>Прихожая</a:t>
            </a:r>
            <a:r>
              <a:rPr lang="ru-RU" sz="2000" b="1" dirty="0"/>
              <a:t/>
            </a:r>
            <a:br>
              <a:rPr lang="ru-RU" sz="2000" b="1" dirty="0"/>
            </a:br>
            <a:r>
              <a:rPr lang="ru-RU" sz="2000" b="1" dirty="0" smtClean="0">
                <a:solidFill>
                  <a:schemeClr val="accent1">
                    <a:lumMod val="50000"/>
                  </a:schemeClr>
                </a:solidFill>
              </a:rPr>
              <a:t>Чаще </a:t>
            </a:r>
            <a:r>
              <a:rPr lang="ru-RU" sz="2000" b="1" dirty="0">
                <a:solidFill>
                  <a:schemeClr val="accent1">
                    <a:lumMod val="50000"/>
                  </a:schemeClr>
                </a:solidFill>
              </a:rPr>
              <a:t>всего украшают цветами гостиные и столовую комнаты, а небольшие помещения прихожих зачастую </a:t>
            </a:r>
            <a:r>
              <a:rPr lang="ru-RU" sz="2000" b="1" dirty="0" smtClean="0">
                <a:solidFill>
                  <a:schemeClr val="accent1">
                    <a:lumMod val="50000"/>
                  </a:schemeClr>
                </a:solidFill>
              </a:rPr>
              <a:t>так </a:t>
            </a:r>
            <a:r>
              <a:rPr lang="ru-RU" sz="2000" b="1" dirty="0">
                <a:solidFill>
                  <a:schemeClr val="accent1">
                    <a:lumMod val="50000"/>
                  </a:schemeClr>
                </a:solidFill>
              </a:rPr>
              <a:t>узки и заставлены мебелью. Однако прихожая, это место, куда первыми попадают </a:t>
            </a:r>
            <a:r>
              <a:rPr lang="ru-RU" sz="2000" b="1" dirty="0" smtClean="0">
                <a:solidFill>
                  <a:schemeClr val="accent1">
                    <a:lumMod val="50000"/>
                  </a:schemeClr>
                </a:solidFill>
              </a:rPr>
              <a:t>гости</a:t>
            </a:r>
            <a:r>
              <a:rPr lang="ru-RU" sz="2000" b="1" dirty="0">
                <a:solidFill>
                  <a:schemeClr val="accent1">
                    <a:lumMod val="50000"/>
                  </a:schemeClr>
                </a:solidFill>
              </a:rPr>
              <a:t>, поэтому можно постараться сделать ее приветливее и уютнее, разместив в ней теневыносливые растения. </a:t>
            </a:r>
            <a:r>
              <a:rPr lang="ru-RU" sz="2000" b="1" dirty="0" err="1" smtClean="0">
                <a:solidFill>
                  <a:schemeClr val="accent1">
                    <a:lumMod val="50000"/>
                  </a:schemeClr>
                </a:solidFill>
              </a:rPr>
              <a:t>А</a:t>
            </a:r>
            <a:r>
              <a:rPr lang="ru-RU" sz="2000" b="1" dirty="0" err="1" smtClean="0">
                <a:solidFill>
                  <a:schemeClr val="accent1">
                    <a:lumMod val="50000"/>
                  </a:schemeClr>
                </a:solidFill>
              </a:rPr>
              <a:t>спидистра</a:t>
            </a:r>
            <a:r>
              <a:rPr lang="ru-RU" sz="2000" b="1" dirty="0" smtClean="0">
                <a:solidFill>
                  <a:schemeClr val="accent1">
                    <a:lumMod val="50000"/>
                  </a:schemeClr>
                </a:solidFill>
              </a:rPr>
              <a:t> </a:t>
            </a:r>
            <a:r>
              <a:rPr lang="ru-RU" sz="2000" b="1" dirty="0">
                <a:solidFill>
                  <a:schemeClr val="accent1">
                    <a:lumMod val="50000"/>
                  </a:schemeClr>
                </a:solidFill>
              </a:rPr>
              <a:t>– низкорослое растение с крупными </a:t>
            </a:r>
            <a:r>
              <a:rPr lang="ru-RU" sz="2000" b="1" dirty="0" smtClean="0">
                <a:solidFill>
                  <a:schemeClr val="accent1">
                    <a:lumMod val="50000"/>
                  </a:schemeClr>
                </a:solidFill>
              </a:rPr>
              <a:t>листьями</a:t>
            </a:r>
            <a:r>
              <a:rPr lang="ru-RU" sz="2000" b="1" dirty="0" smtClean="0">
                <a:solidFill>
                  <a:schemeClr val="accent1">
                    <a:lumMod val="50000"/>
                  </a:schemeClr>
                </a:solidFill>
              </a:rPr>
              <a:t>, или </a:t>
            </a:r>
            <a:r>
              <a:rPr lang="ru-RU" sz="2000" b="1" dirty="0">
                <a:solidFill>
                  <a:schemeClr val="accent1">
                    <a:lumMod val="50000"/>
                  </a:schemeClr>
                </a:solidFill>
              </a:rPr>
              <a:t>высокие растения с мелкими листьями, такие как филодендроны </a:t>
            </a:r>
            <a:r>
              <a:rPr lang="ru-RU" sz="2000" b="1" dirty="0" smtClean="0">
                <a:solidFill>
                  <a:schemeClr val="accent1">
                    <a:lumMod val="50000"/>
                  </a:schemeClr>
                </a:solidFill>
              </a:rPr>
              <a:t> </a:t>
            </a:r>
            <a:r>
              <a:rPr lang="ru-RU" sz="2000" b="1" dirty="0">
                <a:solidFill>
                  <a:schemeClr val="accent1">
                    <a:lumMod val="50000"/>
                  </a:schemeClr>
                </a:solidFill>
              </a:rPr>
              <a:t/>
            </a:r>
            <a:br>
              <a:rPr lang="ru-RU" sz="2000" b="1" dirty="0">
                <a:solidFill>
                  <a:schemeClr val="accent1">
                    <a:lumMod val="50000"/>
                  </a:schemeClr>
                </a:solidFill>
              </a:rPr>
            </a:br>
            <a:r>
              <a:rPr lang="ru-RU" sz="1800" b="1" dirty="0">
                <a:solidFill>
                  <a:srgbClr val="FF0000"/>
                </a:solidFill>
              </a:rPr>
              <a:t>Только не забывайте время от времени отправлять растение из коридора на подоконник, поближе к </a:t>
            </a:r>
            <a:r>
              <a:rPr lang="ru-RU" sz="1800" b="1" dirty="0" smtClean="0">
                <a:solidFill>
                  <a:srgbClr val="FF0000"/>
                </a:solidFill>
              </a:rPr>
              <a:t>свету!</a:t>
            </a:r>
            <a:endParaRPr lang="ru-RU" sz="2000" b="1" dirty="0">
              <a:solidFill>
                <a:srgbClr val="FF0000"/>
              </a:solidFill>
            </a:endParaRPr>
          </a:p>
        </p:txBody>
      </p:sp>
      <p:pic>
        <p:nvPicPr>
          <p:cNvPr id="11" name="Объект 10"/>
          <p:cNvPicPr>
            <a:picLocks noGrp="1" noChangeAspect="1"/>
          </p:cNvPicPr>
          <p:nvPr>
            <p:ph idx="4294967295"/>
          </p:nvPr>
        </p:nvPicPr>
        <p:blipFill>
          <a:blip r:embed="rId3">
            <a:extLst>
              <a:ext uri="{28A0092B-C50C-407E-A947-70E740481C1C}">
                <a14:useLocalDpi xmlns:a14="http://schemas.microsoft.com/office/drawing/2010/main" xmlns="" val="0"/>
              </a:ext>
            </a:extLst>
          </a:blip>
          <a:stretch>
            <a:fillRect/>
          </a:stretch>
        </p:blipFill>
        <p:spPr>
          <a:xfrm>
            <a:off x="5724128" y="548680"/>
            <a:ext cx="2857500" cy="3257550"/>
          </a:xfrm>
        </p:spPr>
      </p:pic>
      <p:pic>
        <p:nvPicPr>
          <p:cNvPr id="12" name="Объект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786314" y="3571876"/>
            <a:ext cx="1988339" cy="2651119"/>
          </a:xfrm>
          <a:prstGeom prst="rect">
            <a:avLst/>
          </a:prstGeom>
        </p:spPr>
      </p:pic>
    </p:spTree>
    <p:extLst>
      <p:ext uri="{BB962C8B-B14F-4D97-AF65-F5344CB8AC3E}">
        <p14:creationId xmlns:p14="http://schemas.microsoft.com/office/powerpoint/2010/main" xmlns="" val="3898523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130</TotalTime>
  <Words>212</Words>
  <Application>Microsoft Office PowerPoint</Application>
  <PresentationFormat>Экран (4:3)</PresentationFormat>
  <Paragraphs>26</Paragraphs>
  <Slides>14</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Остин</vt:lpstr>
      <vt:lpstr>Интерьер комнатных растений</vt:lpstr>
      <vt:lpstr>    Как украсить интерьер квартиры комнатными растениями </vt:lpstr>
      <vt:lpstr>                 Кухня                                                                                                                       Кухонный подоконник может стать прекрасным местом для выращивания свежей зелени, которую тут же с подоконника можно подавать к обеду. Можно посадить в горшочки не только петрушку и укроп, но и мяту, базилик, шпинат, тархун. Оригинальным решением будет посадить проросшую картофелину — ее цветки на окне городской квартиры смотрятся очень необычно.</vt:lpstr>
      <vt:lpstr>Если же по душе пестрые цветы, то можно расставить на кухонном окошке горшки с яркой геранью, развести нежные фиалки, имеющие оттенки от белого, розового до сиреневого и фиолетового цветов.  Фиалки не любят стоять по одиночке, поэтому лучше поставить несколько горшочков с ними.</vt:lpstr>
      <vt:lpstr>Или украсить кухонное окошко красочной азалией. Но все эти цветы не переносят непосредственной близости с плитой, поэтому их лучше ставить на другой конец подоконника, также их надо беречь от сквозняков.  Для чистоты воздуха на кухне, можно поставить на окно щучий хвост, который хорошо поглощает различные запахи. Легко растет и не требует сильного ухода за собой.</vt:lpstr>
      <vt:lpstr>Гостиная         Если гостиная просторная, то остановите свой выбор на крупных растениях, таких как фикус, пальма хвоя, драцена или юкка. Они прекрасно дополняют интерьеры, выполненные как в современном, так и классическом стиле.    В комнате, не перегруженной мебелью, юкка и драцена хорошо смотрятся на однотонном фоне в декоративном кашпо.  </vt:lpstr>
      <vt:lpstr>Визуально увеличить пространство небольшой гостиной можно с помощью ампельных растений, которые вьются и красиво свисают вниз: плющ, аспарагус, комнатная березка, филодендроны.  Их можно разместить на стойках или в кашпо, но важно при этом дать им опору, иначе они своими корнями-присосками могут испортить мебель и обои.</vt:lpstr>
      <vt:lpstr>Спальня Нужно трепетно относиться к выбору комнатных растений для спальни, в ней не должно быть цветов с запахом, который может помешать полноценному сну и вызвать даже бессонницу. В центре композиции можно разместить более крупные растения, такие как кротон, спатифиллум, а по краям – низкорослые, так красивый бордюр получается из фиттонии. Либо подберите экземпляры одного вида растения, но с разной окраской, например, колеус (цветная крапивка). Либо украсьте спальню одним из этих растений, поставьте на стойку, например, спатифиллум.</vt:lpstr>
      <vt:lpstr>     Прихожая Чаще всего украшают цветами гостиные и столовую комнаты, а небольшие помещения прихожих зачастую так узки и заставлены мебелью. Однако прихожая, это место, куда первыми попадают гости, поэтому можно постараться сделать ее приветливее и уютнее, разместив в ней теневыносливые растения. Аспидистра – низкорослое растение с крупными листьями, или высокие растения с мелкими листьями, такие как филодендроны   Только не забывайте время от времени отправлять растение из коридора на подоконник, поближе к свету!</vt:lpstr>
      <vt:lpstr>Детская  Прежде всего следует обратить внимание на то, чтобы растение не вызвало у ребенка аллергию, поэтому нельзя в детской комнате ставить сильно пахнущие цветы, а также даже незначительно ядовитые цветы, такие как паслены и молочаи.  Кактус, который может поранить, тоже не лучшей вариант для детской комнаты.  Отлично подходит в детскую хлорофильтрум, который насытит воздух полезными фитонцидами и неприхотлив в уходе.  В комнате подростка, у компьютера можно поставить папоротник или кактус, которые прекрасно поглощают вредные излучения электроаппаратуры. </vt:lpstr>
      <vt:lpstr>Ванная  Ванная еще одно помещение, где редко можно увидеть хотя бы одно комнатное растение. Однако и в ванную комнату можно подобрать растения тропического происхождения, которые любят влагу, сумрак и жару. Здесь будут уместны папоротники (асплениум, нефролепис) ароидные, маранты.</vt:lpstr>
      <vt:lpstr>Если в ванной у вас нет окна, то можно обычный светильник заменить лампой дневного света.   Единственно, что нужно делать, это оберегать растения от попадания на них брызг из ванны или раковины – протирать их, если такое все же случилось.</vt:lpstr>
      <vt:lpstr>Что надо учитывать украшая комнатными растениями квартиру:</vt:lpstr>
      <vt:lpstr>Благодарю за внимание!</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Интерьер комнатных растений.</dc:title>
  <dc:creator>GoDRinkull</dc:creator>
  <cp:lastModifiedBy>User</cp:lastModifiedBy>
  <cp:revision>19</cp:revision>
  <dcterms:created xsi:type="dcterms:W3CDTF">2016-09-29T16:51:40Z</dcterms:created>
  <dcterms:modified xsi:type="dcterms:W3CDTF">2016-10-07T11:38:20Z</dcterms:modified>
</cp:coreProperties>
</file>