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55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3" r:id="rId47"/>
    <p:sldId id="302" r:id="rId48"/>
    <p:sldId id="304" r:id="rId49"/>
    <p:sldId id="305" r:id="rId50"/>
    <p:sldId id="306" r:id="rId51"/>
    <p:sldId id="307" r:id="rId52"/>
    <p:sldId id="308" r:id="rId53"/>
    <p:sldId id="309" r:id="rId5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91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34388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79712" y="476672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800" dirty="0"/>
              <a:t>Английский язык. </a:t>
            </a:r>
          </a:p>
          <a:p>
            <a:r>
              <a:rPr lang="ru-RU" sz="4800" dirty="0"/>
              <a:t>Интеллектуальный марафон.</a:t>
            </a:r>
          </a:p>
          <a:p>
            <a:r>
              <a:rPr lang="ru-RU" sz="4800" dirty="0"/>
              <a:t>8 класс.</a:t>
            </a:r>
          </a:p>
          <a:p>
            <a:r>
              <a:rPr lang="ru-RU" sz="4800" dirty="0"/>
              <a:t>Ответы.</a:t>
            </a:r>
          </a:p>
        </p:txBody>
      </p:sp>
    </p:spTree>
    <p:extLst>
      <p:ext uri="{BB962C8B-B14F-4D97-AF65-F5344CB8AC3E}">
        <p14:creationId xmlns:p14="http://schemas.microsoft.com/office/powerpoint/2010/main" val="22727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228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Страноведение.</a:t>
            </a:r>
          </a:p>
          <a:p>
            <a:r>
              <a:rPr lang="ru-RU" dirty="0"/>
              <a:t>150 баллов. </a:t>
            </a:r>
          </a:p>
          <a:p>
            <a:r>
              <a:rPr lang="ru-RU" dirty="0"/>
              <a:t>Вопрос </a:t>
            </a:r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56176" y="558999"/>
            <a:ext cx="2873407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Их называют «великолепной четверкой». Это самый знаменитый и влиятельный рок-коллектив, привнесший больше инноваций в поп-музыку, чем любая другая группа в 20 веке. Они продали более 1 миллиарда дисков и кассет во всем мире и являются авторами 18 альбомов номер 1 в американских </a:t>
            </a:r>
            <a:r>
              <a:rPr lang="ru-RU" dirty="0" err="1"/>
              <a:t>чартах</a:t>
            </a:r>
            <a:r>
              <a:rPr lang="ru-RU" dirty="0"/>
              <a:t> и 14 альбомов номер 1 в английских рейтингах продаж.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95936" y="374333"/>
            <a:ext cx="1590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Группа Битлз</a:t>
            </a:r>
            <a:endParaRPr lang="ru-RU" dirty="0"/>
          </a:p>
        </p:txBody>
      </p:sp>
      <p:pic>
        <p:nvPicPr>
          <p:cNvPr id="7170" name="Picture 2" descr="C:\Users\Администратор\Desktop\Для викторины\db4741faf4db929b34b3d84e797f34a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541500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645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1925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Страноведение.</a:t>
            </a:r>
          </a:p>
          <a:p>
            <a:r>
              <a:rPr lang="ru-RU" dirty="0"/>
              <a:t>150 баллов. </a:t>
            </a:r>
          </a:p>
          <a:p>
            <a:r>
              <a:rPr lang="ru-RU" dirty="0"/>
              <a:t>Вопрос </a:t>
            </a:r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260648"/>
            <a:ext cx="56236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/>
              <a:t>Кембридж, Оксфорд</a:t>
            </a:r>
          </a:p>
        </p:txBody>
      </p:sp>
      <p:pic>
        <p:nvPicPr>
          <p:cNvPr id="6147" name="Picture 3" descr="C:\Users\Администратор\Desktop\Для викторины\kings-college-choir_2011_dates_1303953903960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495" y="1556792"/>
            <a:ext cx="3818984" cy="2864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31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20162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Страноведение.</a:t>
            </a:r>
          </a:p>
          <a:p>
            <a:r>
              <a:rPr lang="ru-RU" dirty="0"/>
              <a:t>200 баллов. </a:t>
            </a:r>
          </a:p>
          <a:p>
            <a:r>
              <a:rPr lang="ru-RU" dirty="0"/>
              <a:t>Вопрос 1.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75856" y="650885"/>
            <a:ext cx="39549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Озеро Лох-Несс</a:t>
            </a:r>
          </a:p>
        </p:txBody>
      </p:sp>
      <p:pic>
        <p:nvPicPr>
          <p:cNvPr id="8194" name="Picture 2" descr="C:\Users\Администратор\Desktop\Для викторины\lohnes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420888"/>
            <a:ext cx="6264696" cy="391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60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75604" y="404664"/>
            <a:ext cx="20601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В теннис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60648"/>
            <a:ext cx="2376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Страноведение.</a:t>
            </a:r>
          </a:p>
          <a:p>
            <a:r>
              <a:rPr lang="ru-RU" dirty="0"/>
              <a:t>200 баллов. </a:t>
            </a:r>
          </a:p>
          <a:p>
            <a:r>
              <a:rPr lang="ru-RU" dirty="0"/>
              <a:t>Вопрос </a:t>
            </a:r>
            <a:r>
              <a:rPr lang="ru-RU" dirty="0" smtClean="0"/>
              <a:t>2.</a:t>
            </a:r>
            <a:endParaRPr lang="ru-RU" dirty="0"/>
          </a:p>
        </p:txBody>
      </p:sp>
      <p:pic>
        <p:nvPicPr>
          <p:cNvPr id="9218" name="Picture 2" descr="C:\Users\Администратор\Desktop\Для викторины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196752"/>
            <a:ext cx="5213731" cy="507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98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476672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dirty="0" smtClean="0"/>
              <a:t>В английском </a:t>
            </a:r>
            <a:r>
              <a:rPr lang="ru-RU" sz="4400" dirty="0"/>
              <a:t>языке нет различий между "ты" и "вы"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0682" y="260648"/>
            <a:ext cx="2069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Страноведение.</a:t>
            </a:r>
          </a:p>
          <a:p>
            <a:r>
              <a:rPr lang="ru-RU" dirty="0"/>
              <a:t>200 баллов. </a:t>
            </a:r>
          </a:p>
          <a:p>
            <a:r>
              <a:rPr lang="ru-RU" dirty="0"/>
              <a:t>Вопрос </a:t>
            </a:r>
            <a:r>
              <a:rPr lang="ru-RU" dirty="0" smtClean="0"/>
              <a:t>3.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436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2276872"/>
            <a:ext cx="503855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/>
              <a:t>Словообразование</a:t>
            </a:r>
          </a:p>
        </p:txBody>
      </p:sp>
    </p:spTree>
    <p:extLst>
      <p:ext uri="{BB962C8B-B14F-4D97-AF65-F5344CB8AC3E}">
        <p14:creationId xmlns:p14="http://schemas.microsoft.com/office/powerpoint/2010/main" val="175187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2520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Словообразование.</a:t>
            </a:r>
          </a:p>
          <a:p>
            <a:r>
              <a:rPr lang="ru-RU" dirty="0"/>
              <a:t>50 баллов. </a:t>
            </a:r>
          </a:p>
          <a:p>
            <a:r>
              <a:rPr lang="ru-RU" dirty="0"/>
              <a:t>Вопрос 1.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91680" y="2420888"/>
            <a:ext cx="62744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Неправильные глаголы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6951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2520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Словообразование.</a:t>
            </a:r>
          </a:p>
          <a:p>
            <a:r>
              <a:rPr lang="ru-RU" dirty="0"/>
              <a:t>50 баллов. </a:t>
            </a:r>
          </a:p>
          <a:p>
            <a:r>
              <a:rPr lang="ru-RU" dirty="0"/>
              <a:t>Вопрос </a:t>
            </a:r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07904" y="860812"/>
            <a:ext cx="13660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Anti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12602" y="2564904"/>
            <a:ext cx="50595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Например – </a:t>
            </a:r>
            <a:r>
              <a:rPr lang="en-US" sz="3600" dirty="0" smtClean="0"/>
              <a:t>antiaircraft, </a:t>
            </a:r>
            <a:endParaRPr lang="ru-RU" sz="3600" dirty="0" smtClean="0"/>
          </a:p>
          <a:p>
            <a:r>
              <a:rPr lang="ru-RU" sz="3600" dirty="0" smtClean="0"/>
              <a:t>что означает «противовоздушный»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29898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28620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Словообразование.</a:t>
            </a:r>
          </a:p>
          <a:p>
            <a:r>
              <a:rPr lang="ru-RU" dirty="0"/>
              <a:t>50 баллов. </a:t>
            </a:r>
          </a:p>
          <a:p>
            <a:r>
              <a:rPr lang="ru-RU" dirty="0"/>
              <a:t>Вопрос </a:t>
            </a:r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1409922"/>
            <a:ext cx="404756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Это суффикс </a:t>
            </a:r>
            <a:r>
              <a:rPr lang="en-US" sz="4800" dirty="0" err="1" smtClean="0"/>
              <a:t>ly</a:t>
            </a:r>
            <a:r>
              <a:rPr lang="en-US" sz="4800" dirty="0" smtClean="0"/>
              <a:t> </a:t>
            </a:r>
            <a:endParaRPr lang="ru-RU" sz="4800" dirty="0" smtClean="0"/>
          </a:p>
          <a:p>
            <a:endParaRPr lang="ru-RU" sz="4800" dirty="0" smtClean="0"/>
          </a:p>
          <a:p>
            <a:r>
              <a:rPr lang="ru-RU" sz="3200" dirty="0" smtClean="0"/>
              <a:t>Например наречия</a:t>
            </a:r>
          </a:p>
          <a:p>
            <a:r>
              <a:rPr lang="en-US" sz="3200" dirty="0" smtClean="0"/>
              <a:t>simply</a:t>
            </a:r>
            <a:r>
              <a:rPr lang="en-US" sz="3200" dirty="0"/>
              <a:t>, suddenly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1830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2502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Словообразование.</a:t>
            </a:r>
          </a:p>
          <a:p>
            <a:r>
              <a:rPr lang="ru-RU" dirty="0"/>
              <a:t>100 баллов. </a:t>
            </a:r>
          </a:p>
          <a:p>
            <a:r>
              <a:rPr lang="ru-RU" dirty="0"/>
              <a:t>Вопрос 1.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54529" y="847245"/>
            <a:ext cx="244810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Newspaper</a:t>
            </a:r>
          </a:p>
          <a:p>
            <a:r>
              <a:rPr lang="en-US" sz="3600" dirty="0" err="1" smtClean="0"/>
              <a:t>Texbook</a:t>
            </a:r>
            <a:endParaRPr lang="en-US" sz="3600" dirty="0" smtClean="0"/>
          </a:p>
          <a:p>
            <a:r>
              <a:rPr lang="en-US" sz="3600" dirty="0" smtClean="0"/>
              <a:t>Spaceman</a:t>
            </a:r>
          </a:p>
          <a:p>
            <a:endParaRPr lang="ru-RU" sz="3600" dirty="0"/>
          </a:p>
        </p:txBody>
      </p:sp>
      <p:pic>
        <p:nvPicPr>
          <p:cNvPr id="10242" name="Picture 2" descr="C:\Users\Администратор\Desktop\Для викторины\23188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16632"/>
            <a:ext cx="3063365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Администратор\Desktop\Для викторины\56bb924f508c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3729">
            <a:off x="5076056" y="3431034"/>
            <a:ext cx="2088232" cy="2805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Администратор\Desktop\Для викторины\8029541-Young-astronaut-Stock-Vector-astronaut-cartoon-spac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852936"/>
            <a:ext cx="2602489" cy="284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97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2369377"/>
            <a:ext cx="53639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5400" b="1" dirty="0">
                <a:solidFill>
                  <a:prstClr val="black"/>
                </a:solidFill>
              </a:rPr>
              <a:t>Страноведение</a:t>
            </a:r>
          </a:p>
        </p:txBody>
      </p:sp>
    </p:spTree>
    <p:extLst>
      <p:ext uri="{BB962C8B-B14F-4D97-AF65-F5344CB8AC3E}">
        <p14:creationId xmlns:p14="http://schemas.microsoft.com/office/powerpoint/2010/main" val="329300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228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Словообразование.</a:t>
            </a:r>
          </a:p>
          <a:p>
            <a:r>
              <a:rPr lang="ru-RU" dirty="0"/>
              <a:t>100 баллов. </a:t>
            </a:r>
          </a:p>
          <a:p>
            <a:r>
              <a:rPr lang="ru-RU" dirty="0"/>
              <a:t>Вопрос </a:t>
            </a:r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699792" y="260648"/>
            <a:ext cx="231345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Basketball</a:t>
            </a:r>
          </a:p>
          <a:p>
            <a:r>
              <a:rPr lang="en-US" sz="3600" dirty="0" smtClean="0"/>
              <a:t>Airplane</a:t>
            </a:r>
          </a:p>
          <a:p>
            <a:r>
              <a:rPr lang="en-US" sz="3600" dirty="0" smtClean="0"/>
              <a:t>Headline</a:t>
            </a:r>
          </a:p>
          <a:p>
            <a:endParaRPr lang="ru-RU" dirty="0"/>
          </a:p>
        </p:txBody>
      </p:sp>
      <p:pic>
        <p:nvPicPr>
          <p:cNvPr id="11267" name="Picture 3" descr="C:\Users\Администратор\Desktop\Для викторины\917696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937815"/>
            <a:ext cx="5309933" cy="3540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Администратор\Desktop\Для викторины\LzHGA81ZOr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44806">
            <a:off x="4709083" y="3269949"/>
            <a:ext cx="2590800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Администратор\Desktop\Для викторины\16572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620688"/>
            <a:ext cx="3400077" cy="191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99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23580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Словообразование.</a:t>
            </a:r>
          </a:p>
          <a:p>
            <a:r>
              <a:rPr lang="ru-RU" dirty="0"/>
              <a:t>100 баллов. </a:t>
            </a:r>
          </a:p>
          <a:p>
            <a:r>
              <a:rPr lang="ru-RU" dirty="0"/>
              <a:t>Вопрос </a:t>
            </a:r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753209" y="293437"/>
            <a:ext cx="251222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Motherland</a:t>
            </a:r>
          </a:p>
          <a:p>
            <a:r>
              <a:rPr lang="en-US" sz="3600" dirty="0" smtClean="0"/>
              <a:t>Handbag</a:t>
            </a:r>
          </a:p>
          <a:p>
            <a:r>
              <a:rPr lang="en-US" sz="3600" dirty="0" smtClean="0"/>
              <a:t>Sunday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 rot="2431494" flipH="1">
            <a:off x="5209776" y="4299580"/>
            <a:ext cx="36266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</a:rPr>
              <a:t>Родина</a:t>
            </a:r>
            <a:endParaRPr lang="ru-RU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2290" name="Picture 2" descr="C:\Users\Администратор\Desktop\Для викторины\58e7d42d13e11cd2d126ce8de3d6c0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635" y="2708920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Администратор\Desktop\Для викторины\pic3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692696"/>
            <a:ext cx="3052770" cy="235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36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24300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Словообразование.</a:t>
            </a:r>
          </a:p>
          <a:p>
            <a:r>
              <a:rPr lang="ru-RU" dirty="0"/>
              <a:t>150 баллов. </a:t>
            </a:r>
          </a:p>
          <a:p>
            <a:r>
              <a:rPr lang="ru-RU" dirty="0"/>
              <a:t>Вопрос 1.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988840"/>
            <a:ext cx="72545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To differ – difference</a:t>
            </a:r>
          </a:p>
          <a:p>
            <a:r>
              <a:rPr lang="en-US" sz="4800" dirty="0"/>
              <a:t>To manage – manager</a:t>
            </a:r>
          </a:p>
          <a:p>
            <a:r>
              <a:rPr lang="en-US" sz="4800" dirty="0"/>
              <a:t>To research – researcher</a:t>
            </a:r>
          </a:p>
        </p:txBody>
      </p:sp>
    </p:spTree>
    <p:extLst>
      <p:ext uri="{BB962C8B-B14F-4D97-AF65-F5344CB8AC3E}">
        <p14:creationId xmlns:p14="http://schemas.microsoft.com/office/powerpoint/2010/main" val="336059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228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Словообразование.</a:t>
            </a:r>
          </a:p>
          <a:p>
            <a:r>
              <a:rPr lang="ru-RU" dirty="0"/>
              <a:t>150 баллов. </a:t>
            </a:r>
          </a:p>
          <a:p>
            <a:r>
              <a:rPr lang="ru-RU" dirty="0"/>
              <a:t>Вопрос </a:t>
            </a:r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38536" y="1815366"/>
            <a:ext cx="67504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Beauty – beautiful</a:t>
            </a:r>
          </a:p>
          <a:p>
            <a:r>
              <a:rPr lang="en-US" sz="4800" dirty="0"/>
              <a:t>Danger – dangerous</a:t>
            </a:r>
          </a:p>
          <a:p>
            <a:r>
              <a:rPr lang="en-US" sz="4800" dirty="0"/>
              <a:t>Nature – natural</a:t>
            </a:r>
          </a:p>
        </p:txBody>
      </p:sp>
    </p:spTree>
    <p:extLst>
      <p:ext uri="{BB962C8B-B14F-4D97-AF65-F5344CB8AC3E}">
        <p14:creationId xmlns:p14="http://schemas.microsoft.com/office/powerpoint/2010/main" val="227967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228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Словообразование.</a:t>
            </a:r>
          </a:p>
          <a:p>
            <a:r>
              <a:rPr lang="ru-RU" dirty="0"/>
              <a:t>150 баллов. </a:t>
            </a:r>
          </a:p>
          <a:p>
            <a:r>
              <a:rPr lang="ru-RU" dirty="0"/>
              <a:t>Вопрос </a:t>
            </a:r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95736" y="1844824"/>
            <a:ext cx="516199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u</a:t>
            </a:r>
            <a:r>
              <a:rPr lang="en-US" sz="4800" dirty="0" smtClean="0"/>
              <a:t>sual – usually</a:t>
            </a:r>
          </a:p>
          <a:p>
            <a:r>
              <a:rPr lang="en-US" sz="4800" dirty="0"/>
              <a:t>c</a:t>
            </a:r>
            <a:r>
              <a:rPr lang="en-US" sz="4800" dirty="0" smtClean="0"/>
              <a:t>areful – carefully</a:t>
            </a:r>
          </a:p>
          <a:p>
            <a:r>
              <a:rPr lang="en-US" sz="4800" dirty="0" smtClean="0"/>
              <a:t>good - well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94421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7"/>
            <a:ext cx="28803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Словообразование.</a:t>
            </a:r>
          </a:p>
          <a:p>
            <a:r>
              <a:rPr lang="ru-RU" dirty="0"/>
              <a:t>200 баллов. </a:t>
            </a:r>
          </a:p>
          <a:p>
            <a:r>
              <a:rPr lang="ru-RU" dirty="0"/>
              <a:t>Вопрос 1.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772816"/>
            <a:ext cx="77796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/>
              <a:t>pollution, polluted, antipollution</a:t>
            </a:r>
            <a:endParaRPr lang="ru-RU" sz="4000" dirty="0"/>
          </a:p>
        </p:txBody>
      </p:sp>
      <p:pic>
        <p:nvPicPr>
          <p:cNvPr id="13314" name="Picture 2" descr="C:\Users\Администратор\Desktop\Для викторины\xnpxc43ngyy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2636912"/>
            <a:ext cx="3648405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43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29340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Словообразование.</a:t>
            </a:r>
          </a:p>
          <a:p>
            <a:r>
              <a:rPr lang="ru-RU" dirty="0"/>
              <a:t>200 баллов. </a:t>
            </a:r>
          </a:p>
          <a:p>
            <a:r>
              <a:rPr lang="ru-RU" dirty="0"/>
              <a:t>Вопрос </a:t>
            </a:r>
            <a:r>
              <a:rPr lang="en-US" dirty="0" smtClean="0"/>
              <a:t>2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9145" y="1556792"/>
            <a:ext cx="8712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to protect, protective, protected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37321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228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Словообразование.</a:t>
            </a:r>
          </a:p>
          <a:p>
            <a:r>
              <a:rPr lang="ru-RU" dirty="0"/>
              <a:t>200 баллов. </a:t>
            </a:r>
          </a:p>
          <a:p>
            <a:r>
              <a:rPr lang="ru-RU" dirty="0"/>
              <a:t>Вопрос </a:t>
            </a:r>
            <a:r>
              <a:rPr lang="en-US" dirty="0" smtClean="0"/>
              <a:t>3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0130" y="2596931"/>
            <a:ext cx="869340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/>
              <a:t>recycling, recyclable, recycled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67637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2276872"/>
            <a:ext cx="411522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dirty="0"/>
              <a:t>Лексика</a:t>
            </a:r>
          </a:p>
        </p:txBody>
      </p:sp>
    </p:spTree>
    <p:extLst>
      <p:ext uri="{BB962C8B-B14F-4D97-AF65-F5344CB8AC3E}">
        <p14:creationId xmlns:p14="http://schemas.microsoft.com/office/powerpoint/2010/main" val="8067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1781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Лексика.</a:t>
            </a:r>
          </a:p>
          <a:p>
            <a:r>
              <a:rPr lang="ru-RU" dirty="0"/>
              <a:t>50 баллов. </a:t>
            </a:r>
          </a:p>
          <a:p>
            <a:r>
              <a:rPr lang="ru-RU" dirty="0"/>
              <a:t>Вопрос 1.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35896" y="718027"/>
            <a:ext cx="133722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1B</a:t>
            </a:r>
          </a:p>
          <a:p>
            <a:r>
              <a:rPr lang="en-US" sz="8000" dirty="0" smtClean="0"/>
              <a:t>2C</a:t>
            </a:r>
          </a:p>
          <a:p>
            <a:r>
              <a:rPr lang="en-US" sz="8000" dirty="0" smtClean="0"/>
              <a:t>3A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34413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5376" y="332656"/>
            <a:ext cx="1925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Страноведение.</a:t>
            </a:r>
          </a:p>
          <a:p>
            <a:r>
              <a:rPr lang="ru-RU" dirty="0"/>
              <a:t>50 баллов. </a:t>
            </a:r>
          </a:p>
          <a:p>
            <a:r>
              <a:rPr lang="ru-RU" dirty="0"/>
              <a:t>Вопрос 1.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9592" y="4869160"/>
            <a:ext cx="23775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Тыква</a:t>
            </a:r>
            <a:endParaRPr lang="ru-RU" sz="6000" dirty="0"/>
          </a:p>
        </p:txBody>
      </p:sp>
      <p:pic>
        <p:nvPicPr>
          <p:cNvPr id="1026" name="Picture 2" descr="C:\Users\Администратор\Desktop\Для викторины\artleo.com-1319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5775" y="773414"/>
            <a:ext cx="5752407" cy="359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55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1565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Лексика.</a:t>
            </a:r>
          </a:p>
          <a:p>
            <a:r>
              <a:rPr lang="ru-RU" dirty="0"/>
              <a:t>50 баллов. </a:t>
            </a:r>
          </a:p>
          <a:p>
            <a:r>
              <a:rPr lang="ru-RU" dirty="0"/>
              <a:t>Вопрос </a:t>
            </a:r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635896" y="620688"/>
            <a:ext cx="1337226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1C</a:t>
            </a:r>
          </a:p>
          <a:p>
            <a:r>
              <a:rPr lang="en-US" sz="8000" dirty="0" smtClean="0"/>
              <a:t>2A</a:t>
            </a:r>
          </a:p>
          <a:p>
            <a:r>
              <a:rPr lang="en-US" sz="8000" dirty="0" smtClean="0"/>
              <a:t>3B</a:t>
            </a:r>
          </a:p>
          <a:p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46983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Лексика.</a:t>
            </a:r>
          </a:p>
          <a:p>
            <a:r>
              <a:rPr lang="ru-RU" dirty="0"/>
              <a:t>50 баллов. </a:t>
            </a:r>
          </a:p>
          <a:p>
            <a:r>
              <a:rPr lang="ru-RU" dirty="0"/>
              <a:t>Вопрос </a:t>
            </a:r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81295" y="404664"/>
            <a:ext cx="1451038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/>
              <a:t>1B</a:t>
            </a:r>
          </a:p>
          <a:p>
            <a:r>
              <a:rPr lang="en-US" sz="8800" dirty="0" smtClean="0"/>
              <a:t>2A</a:t>
            </a:r>
          </a:p>
          <a:p>
            <a:r>
              <a:rPr lang="en-US" sz="8800" dirty="0" smtClean="0"/>
              <a:t>3C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137150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Администратор\Desktop\Для викторины\hdwallpapersimage.com-ice-snowflake-macro-wide-hd-wallpaper-3840x21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227594"/>
            <a:ext cx="4204467" cy="355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60648"/>
            <a:ext cx="1493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Лексика.</a:t>
            </a:r>
          </a:p>
          <a:p>
            <a:r>
              <a:rPr lang="ru-RU" dirty="0"/>
              <a:t>100 баллов. </a:t>
            </a:r>
          </a:p>
          <a:p>
            <a:r>
              <a:rPr lang="ru-RU" dirty="0"/>
              <a:t>Вопрос 1.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860032" y="1052736"/>
            <a:ext cx="207140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/>
              <a:t>snowy</a:t>
            </a:r>
          </a:p>
        </p:txBody>
      </p:sp>
    </p:spTree>
    <p:extLst>
      <p:ext uri="{BB962C8B-B14F-4D97-AF65-F5344CB8AC3E}">
        <p14:creationId xmlns:p14="http://schemas.microsoft.com/office/powerpoint/2010/main" val="274785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1565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Лексика.</a:t>
            </a:r>
          </a:p>
          <a:p>
            <a:r>
              <a:rPr lang="ru-RU" dirty="0"/>
              <a:t>100 баллов. </a:t>
            </a:r>
          </a:p>
          <a:p>
            <a:r>
              <a:rPr lang="ru-RU" dirty="0"/>
              <a:t>Вопрос </a:t>
            </a:r>
            <a:r>
              <a:rPr lang="en-US" dirty="0" smtClean="0"/>
              <a:t>2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204864"/>
            <a:ext cx="57606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/>
              <a:t>rainy</a:t>
            </a:r>
            <a:endParaRPr lang="ru-RU" sz="54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3746" y="368413"/>
            <a:ext cx="5753100" cy="575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33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1709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Лексика.</a:t>
            </a:r>
          </a:p>
          <a:p>
            <a:r>
              <a:rPr lang="ru-RU" dirty="0"/>
              <a:t>100 баллов. </a:t>
            </a:r>
          </a:p>
          <a:p>
            <a:r>
              <a:rPr lang="ru-RU" dirty="0"/>
              <a:t>Вопрос </a:t>
            </a:r>
            <a:r>
              <a:rPr lang="en-US" dirty="0" smtClean="0"/>
              <a:t>3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72816"/>
            <a:ext cx="163217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/>
              <a:t>bins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12976"/>
            <a:ext cx="5337950" cy="2815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27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1925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Лексика.</a:t>
            </a:r>
          </a:p>
          <a:p>
            <a:r>
              <a:rPr lang="ru-RU" dirty="0"/>
              <a:t>150 баллов. </a:t>
            </a:r>
          </a:p>
          <a:p>
            <a:r>
              <a:rPr lang="ru-RU" dirty="0"/>
              <a:t>Вопрос 1.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213757"/>
            <a:ext cx="832631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/>
              <a:t>program         favorite </a:t>
            </a:r>
            <a:endParaRPr lang="ru-RU" sz="6000" b="1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827584" y="3717032"/>
            <a:ext cx="40769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Англичане напишут </a:t>
            </a:r>
            <a:endParaRPr lang="en-US" sz="3600" dirty="0" smtClean="0"/>
          </a:p>
          <a:p>
            <a:r>
              <a:rPr lang="en-US" sz="3600" b="1" dirty="0" err="1"/>
              <a:t>p</a:t>
            </a:r>
            <a:r>
              <a:rPr lang="en-US" sz="3600" b="1" dirty="0" err="1" smtClean="0"/>
              <a:t>rogramme</a:t>
            </a:r>
            <a:r>
              <a:rPr lang="en-US" sz="3600" b="1" dirty="0" smtClean="0"/>
              <a:t>  </a:t>
            </a:r>
            <a:r>
              <a:rPr lang="en-US" sz="3600" b="1" dirty="0" err="1" smtClean="0"/>
              <a:t>favourite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43154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1853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Лексика.</a:t>
            </a:r>
          </a:p>
          <a:p>
            <a:r>
              <a:rPr lang="ru-RU" dirty="0"/>
              <a:t>150 баллов. </a:t>
            </a:r>
          </a:p>
          <a:p>
            <a:r>
              <a:rPr lang="ru-RU" dirty="0"/>
              <a:t>Вопрос </a:t>
            </a:r>
            <a:r>
              <a:rPr lang="en-US" dirty="0" smtClean="0"/>
              <a:t>2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3892406"/>
            <a:ext cx="56701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800" dirty="0" smtClean="0">
                <a:solidFill>
                  <a:prstClr val="black"/>
                </a:solidFill>
              </a:rPr>
              <a:t>Flood - </a:t>
            </a:r>
            <a:r>
              <a:rPr lang="ru-RU" sz="4800" dirty="0" smtClean="0">
                <a:solidFill>
                  <a:prstClr val="black"/>
                </a:solidFill>
              </a:rPr>
              <a:t>наводнение</a:t>
            </a:r>
            <a:endParaRPr lang="ru-RU" sz="4800" dirty="0">
              <a:solidFill>
                <a:prstClr val="black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39710"/>
            <a:ext cx="4441676" cy="3331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6208" y="4723403"/>
            <a:ext cx="25202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roof </a:t>
            </a:r>
            <a:r>
              <a:rPr lang="ru-RU" sz="2800" dirty="0" smtClean="0"/>
              <a:t>-крыша</a:t>
            </a:r>
            <a:endParaRPr lang="en-US" sz="2800" dirty="0"/>
          </a:p>
          <a:p>
            <a:r>
              <a:rPr lang="en-US" sz="2800" dirty="0" smtClean="0"/>
              <a:t> </a:t>
            </a:r>
            <a:r>
              <a:rPr lang="en-US" sz="2800" dirty="0"/>
              <a:t>blood </a:t>
            </a:r>
            <a:r>
              <a:rPr lang="ru-RU" sz="2800" dirty="0" smtClean="0"/>
              <a:t>– кровь</a:t>
            </a:r>
          </a:p>
          <a:p>
            <a:r>
              <a:rPr lang="en-US" sz="2800" dirty="0" smtClean="0"/>
              <a:t>Moon</a:t>
            </a:r>
            <a:r>
              <a:rPr lang="ru-RU" sz="2800" dirty="0" smtClean="0"/>
              <a:t> - луна</a:t>
            </a:r>
            <a:r>
              <a:rPr lang="en-US" sz="2800" dirty="0" smtClean="0"/>
              <a:t>  </a:t>
            </a:r>
            <a:endParaRPr lang="ru-RU" sz="2800" dirty="0" smtClean="0"/>
          </a:p>
          <a:p>
            <a:r>
              <a:rPr lang="en-US" sz="2800" dirty="0" smtClean="0"/>
              <a:t>zoo</a:t>
            </a:r>
            <a:r>
              <a:rPr lang="ru-RU" sz="2800" dirty="0" smtClean="0"/>
              <a:t> - зоопарк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9001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1853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Лексика.</a:t>
            </a:r>
          </a:p>
          <a:p>
            <a:r>
              <a:rPr lang="ru-RU" dirty="0"/>
              <a:t>150 баллов. </a:t>
            </a:r>
          </a:p>
          <a:p>
            <a:r>
              <a:rPr lang="ru-RU" dirty="0"/>
              <a:t>Вопрос </a:t>
            </a:r>
            <a:r>
              <a:rPr lang="en-US" dirty="0" smtClean="0"/>
              <a:t>3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75656" y="1628800"/>
            <a:ext cx="628088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To hurt – </a:t>
            </a:r>
          </a:p>
          <a:p>
            <a:r>
              <a:rPr lang="en-US" sz="4800" b="1" dirty="0" smtClean="0"/>
              <a:t>to damage – </a:t>
            </a:r>
          </a:p>
          <a:p>
            <a:r>
              <a:rPr lang="en-US" sz="4800" b="1" dirty="0" smtClean="0"/>
              <a:t>to destroy</a:t>
            </a:r>
          </a:p>
          <a:p>
            <a:r>
              <a:rPr lang="ru-RU" sz="4800" dirty="0"/>
              <a:t>н</a:t>
            </a:r>
            <a:r>
              <a:rPr lang="ru-RU" sz="4800" dirty="0" smtClean="0"/>
              <a:t>аносить урон </a:t>
            </a:r>
          </a:p>
          <a:p>
            <a:r>
              <a:rPr lang="ru-RU" sz="4800" dirty="0" smtClean="0"/>
              <a:t>повреждать что-либо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7130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1853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Лексика.</a:t>
            </a:r>
          </a:p>
          <a:p>
            <a:r>
              <a:rPr lang="ru-RU" dirty="0"/>
              <a:t>200 баллов. </a:t>
            </a:r>
          </a:p>
          <a:p>
            <a:r>
              <a:rPr lang="ru-RU" dirty="0"/>
              <a:t>Вопрос 1.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844824"/>
            <a:ext cx="77043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the British </a:t>
            </a:r>
            <a:r>
              <a:rPr lang="en-US" sz="3600" dirty="0"/>
              <a:t>Broadcasting Corporation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2852936"/>
            <a:ext cx="8246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Британская Вещательная Корпорация</a:t>
            </a:r>
            <a:endParaRPr lang="ru-RU" sz="36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8496" y="3933056"/>
            <a:ext cx="447675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813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1493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Лексика.</a:t>
            </a:r>
          </a:p>
          <a:p>
            <a:r>
              <a:rPr lang="ru-RU" dirty="0"/>
              <a:t>200 баллов. </a:t>
            </a:r>
          </a:p>
          <a:p>
            <a:r>
              <a:rPr lang="ru-RU" dirty="0"/>
              <a:t>Вопрос </a:t>
            </a:r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267744" y="404664"/>
            <a:ext cx="604867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Keep silent </a:t>
            </a:r>
            <a:r>
              <a:rPr lang="ru-RU" sz="4000" b="1" dirty="0" smtClean="0"/>
              <a:t>– молчать, сохранять тишину</a:t>
            </a:r>
          </a:p>
          <a:p>
            <a:endParaRPr lang="en-US" sz="4000" b="1" dirty="0" smtClean="0"/>
          </a:p>
          <a:p>
            <a:r>
              <a:rPr lang="en-US" sz="4000" b="1" dirty="0" smtClean="0"/>
              <a:t>Waste of time</a:t>
            </a:r>
            <a:r>
              <a:rPr lang="ru-RU" sz="4000" b="1" dirty="0" smtClean="0"/>
              <a:t> –  пустая трата времени</a:t>
            </a:r>
          </a:p>
          <a:p>
            <a:endParaRPr lang="en-US" sz="4000" b="1" dirty="0" smtClean="0"/>
          </a:p>
          <a:p>
            <a:r>
              <a:rPr lang="en-US" sz="4000" b="1" dirty="0" smtClean="0"/>
              <a:t>Key problem</a:t>
            </a:r>
            <a:r>
              <a:rPr lang="ru-RU" sz="4000" b="1" dirty="0" smtClean="0"/>
              <a:t> – главная, ключевая  проблема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77618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21602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Страноведение.</a:t>
            </a:r>
          </a:p>
          <a:p>
            <a:r>
              <a:rPr lang="ru-RU" dirty="0"/>
              <a:t>50 баллов. </a:t>
            </a:r>
          </a:p>
          <a:p>
            <a:r>
              <a:rPr lang="ru-RU" dirty="0"/>
              <a:t>Вопрос </a:t>
            </a:r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060848"/>
            <a:ext cx="32688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В форме сердца</a:t>
            </a:r>
          </a:p>
        </p:txBody>
      </p:sp>
      <p:pic>
        <p:nvPicPr>
          <p:cNvPr id="2050" name="Picture 2" descr="C:\Users\Администратор\Desktop\Для викторины\969878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852936"/>
            <a:ext cx="5909253" cy="276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45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1800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Лексика.</a:t>
            </a:r>
          </a:p>
          <a:p>
            <a:r>
              <a:rPr lang="ru-RU" dirty="0"/>
              <a:t>200 баллов. </a:t>
            </a:r>
          </a:p>
          <a:p>
            <a:r>
              <a:rPr lang="ru-RU" dirty="0"/>
              <a:t>Вопрос </a:t>
            </a:r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916832"/>
            <a:ext cx="5593198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/>
              <a:t>to make </a:t>
            </a:r>
            <a:r>
              <a:rPr lang="en-US" sz="5400" b="1" dirty="0" smtClean="0"/>
              <a:t>plans</a:t>
            </a:r>
            <a:r>
              <a:rPr lang="ru-RU" sz="5400" b="1" dirty="0" smtClean="0"/>
              <a:t> – </a:t>
            </a:r>
          </a:p>
          <a:p>
            <a:r>
              <a:rPr lang="ru-RU" sz="5400" b="1" dirty="0" smtClean="0"/>
              <a:t>строить планы, </a:t>
            </a:r>
          </a:p>
          <a:p>
            <a:r>
              <a:rPr lang="ru-RU" sz="5400" b="1" dirty="0" smtClean="0"/>
              <a:t>планировать</a:t>
            </a:r>
            <a:r>
              <a:rPr lang="en-US" sz="5400" b="1" dirty="0" smtClean="0"/>
              <a:t> 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147939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6615" y="2276872"/>
            <a:ext cx="584967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dirty="0"/>
              <a:t>Грамматика</a:t>
            </a:r>
          </a:p>
        </p:txBody>
      </p:sp>
    </p:spTree>
    <p:extLst>
      <p:ext uri="{BB962C8B-B14F-4D97-AF65-F5344CB8AC3E}">
        <p14:creationId xmlns:p14="http://schemas.microsoft.com/office/powerpoint/2010/main" val="213881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1853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Грамматика.</a:t>
            </a:r>
          </a:p>
          <a:p>
            <a:r>
              <a:rPr lang="ru-RU" dirty="0"/>
              <a:t>50 баллов. </a:t>
            </a:r>
          </a:p>
          <a:p>
            <a:r>
              <a:rPr lang="ru-RU" dirty="0"/>
              <a:t>Вопрос 1.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492896"/>
            <a:ext cx="783740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/>
              <a:t>big – bigger – the biggest</a:t>
            </a:r>
          </a:p>
        </p:txBody>
      </p:sp>
    </p:spTree>
    <p:extLst>
      <p:ext uri="{BB962C8B-B14F-4D97-AF65-F5344CB8AC3E}">
        <p14:creationId xmlns:p14="http://schemas.microsoft.com/office/powerpoint/2010/main" val="369645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1637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Грамматика.</a:t>
            </a:r>
          </a:p>
          <a:p>
            <a:r>
              <a:rPr lang="ru-RU" dirty="0"/>
              <a:t>50 баллов. </a:t>
            </a:r>
          </a:p>
          <a:p>
            <a:r>
              <a:rPr lang="ru-RU" dirty="0"/>
              <a:t>Вопрос </a:t>
            </a:r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2204864"/>
            <a:ext cx="77909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Have – had - had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71746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1800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Грамматика.</a:t>
            </a:r>
          </a:p>
          <a:p>
            <a:r>
              <a:rPr lang="ru-RU" dirty="0"/>
              <a:t>50 баллов. </a:t>
            </a:r>
          </a:p>
          <a:p>
            <a:r>
              <a:rPr lang="ru-RU" dirty="0"/>
              <a:t>Вопрос </a:t>
            </a:r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548680"/>
            <a:ext cx="620875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My sister spent weekend in </a:t>
            </a:r>
            <a:endParaRPr lang="en-US" sz="3600" b="1" dirty="0" smtClean="0"/>
          </a:p>
          <a:p>
            <a:r>
              <a:rPr lang="en-US" sz="3600" b="1" dirty="0" smtClean="0"/>
              <a:t>New </a:t>
            </a:r>
            <a:r>
              <a:rPr lang="en-US" sz="3600" b="1" dirty="0"/>
              <a:t>York.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6544006" cy="4601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774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1800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Грамматика.</a:t>
            </a:r>
          </a:p>
          <a:p>
            <a:r>
              <a:rPr lang="ru-RU" dirty="0"/>
              <a:t>100 баллов. </a:t>
            </a:r>
          </a:p>
          <a:p>
            <a:r>
              <a:rPr lang="ru-RU" dirty="0"/>
              <a:t>Вопрос 1.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1916832"/>
            <a:ext cx="64111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/>
              <a:t>Common – </a:t>
            </a:r>
          </a:p>
          <a:p>
            <a:r>
              <a:rPr lang="en-US" sz="6000" dirty="0"/>
              <a:t>more common – the most common</a:t>
            </a:r>
          </a:p>
        </p:txBody>
      </p:sp>
    </p:spTree>
    <p:extLst>
      <p:ext uri="{BB962C8B-B14F-4D97-AF65-F5344CB8AC3E}">
        <p14:creationId xmlns:p14="http://schemas.microsoft.com/office/powerpoint/2010/main" val="85093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1997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Грамматика.</a:t>
            </a:r>
          </a:p>
          <a:p>
            <a:r>
              <a:rPr lang="ru-RU" dirty="0"/>
              <a:t>100 баллов. </a:t>
            </a:r>
          </a:p>
          <a:p>
            <a:r>
              <a:rPr lang="ru-RU" dirty="0"/>
              <a:t>Вопрос </a:t>
            </a:r>
            <a:r>
              <a:rPr lang="en-US" dirty="0" smtClean="0"/>
              <a:t>2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427915"/>
            <a:ext cx="77395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The teacher says to open the door.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9324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040" y="332656"/>
            <a:ext cx="1925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Грамматика.</a:t>
            </a:r>
          </a:p>
          <a:p>
            <a:r>
              <a:rPr lang="ru-RU" dirty="0"/>
              <a:t>100 баллов. </a:t>
            </a:r>
          </a:p>
          <a:p>
            <a:r>
              <a:rPr lang="ru-RU" dirty="0"/>
              <a:t>Вопрос </a:t>
            </a:r>
            <a:r>
              <a:rPr lang="en-US" dirty="0" smtClean="0"/>
              <a:t>3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75856" y="1628800"/>
            <a:ext cx="240642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/>
              <a:t>s</a:t>
            </a:r>
            <a:r>
              <a:rPr lang="en-US" sz="7200" b="1" dirty="0" smtClean="0"/>
              <a:t>ince</a:t>
            </a:r>
          </a:p>
          <a:p>
            <a:r>
              <a:rPr lang="en-US" sz="7200" b="1" dirty="0" smtClean="0"/>
              <a:t>for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57949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016" y="188640"/>
            <a:ext cx="2141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Грамматика.</a:t>
            </a:r>
          </a:p>
          <a:p>
            <a:r>
              <a:rPr lang="ru-RU" dirty="0"/>
              <a:t>150 баллов. </a:t>
            </a:r>
          </a:p>
          <a:p>
            <a:r>
              <a:rPr lang="ru-RU" dirty="0"/>
              <a:t>Вопрос 1.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4016" y="1844824"/>
            <a:ext cx="90985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3 </a:t>
            </a:r>
            <a:r>
              <a:rPr lang="ru-RU" sz="3600" b="1" dirty="0" smtClean="0"/>
              <a:t>случая:</a:t>
            </a:r>
          </a:p>
          <a:p>
            <a:r>
              <a:rPr lang="ru-RU" sz="3600" b="1" dirty="0"/>
              <a:t>1. артикль a\</a:t>
            </a:r>
            <a:r>
              <a:rPr lang="ru-RU" sz="3600" b="1" dirty="0" err="1"/>
              <a:t>an</a:t>
            </a:r>
            <a:endParaRPr lang="ru-RU" sz="3600" b="1" dirty="0"/>
          </a:p>
          <a:p>
            <a:r>
              <a:rPr lang="ru-RU" sz="3600" b="1" dirty="0"/>
              <a:t>2. артикль </a:t>
            </a:r>
            <a:r>
              <a:rPr lang="ru-RU" sz="3600" b="1" dirty="0" err="1"/>
              <a:t>the</a:t>
            </a:r>
            <a:endParaRPr lang="ru-RU" sz="3600" b="1" dirty="0"/>
          </a:p>
          <a:p>
            <a:r>
              <a:rPr lang="ru-RU" sz="3600" b="1" dirty="0"/>
              <a:t>3. нет артикля, его полное отсутствие</a:t>
            </a:r>
          </a:p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58564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1853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Грамматика.</a:t>
            </a:r>
          </a:p>
          <a:p>
            <a:r>
              <a:rPr lang="ru-RU" dirty="0"/>
              <a:t>150 баллов. </a:t>
            </a:r>
          </a:p>
          <a:p>
            <a:r>
              <a:rPr lang="ru-RU" dirty="0"/>
              <a:t>Вопрос </a:t>
            </a:r>
            <a:r>
              <a:rPr lang="en-US" dirty="0" smtClean="0"/>
              <a:t>2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2060848"/>
            <a:ext cx="599074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/>
              <a:t>Анекдоты заставляют </a:t>
            </a:r>
            <a:endParaRPr lang="ru-RU" sz="4400" dirty="0" smtClean="0"/>
          </a:p>
          <a:p>
            <a:r>
              <a:rPr lang="ru-RU" sz="4400" dirty="0" smtClean="0"/>
              <a:t>меня </a:t>
            </a:r>
            <a:r>
              <a:rPr lang="ru-RU" sz="4400" dirty="0"/>
              <a:t>смеяться.</a:t>
            </a:r>
          </a:p>
        </p:txBody>
      </p:sp>
    </p:spTree>
    <p:extLst>
      <p:ext uri="{BB962C8B-B14F-4D97-AF65-F5344CB8AC3E}">
        <p14:creationId xmlns:p14="http://schemas.microsoft.com/office/powerpoint/2010/main" val="398260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016" y="188640"/>
            <a:ext cx="2141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Страноведение.</a:t>
            </a:r>
          </a:p>
          <a:p>
            <a:r>
              <a:rPr lang="ru-RU" dirty="0"/>
              <a:t>50 баллов. </a:t>
            </a:r>
          </a:p>
          <a:p>
            <a:r>
              <a:rPr lang="ru-RU" dirty="0"/>
              <a:t>Вопрос </a:t>
            </a:r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628800"/>
            <a:ext cx="4168129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/>
              <a:t>Королева</a:t>
            </a:r>
          </a:p>
          <a:p>
            <a:endParaRPr lang="ru-RU" sz="4400" dirty="0"/>
          </a:p>
          <a:p>
            <a:endParaRPr lang="ru-RU" sz="4400" dirty="0" smtClean="0"/>
          </a:p>
          <a:p>
            <a:r>
              <a:rPr lang="ru-RU" sz="4400" dirty="0"/>
              <a:t> </a:t>
            </a:r>
            <a:r>
              <a:rPr lang="ru-RU" sz="4400" dirty="0" smtClean="0"/>
              <a:t>(</a:t>
            </a:r>
            <a:r>
              <a:rPr lang="ru-RU" sz="3200" dirty="0" smtClean="0"/>
              <a:t>Елизавета  Вторая)</a:t>
            </a:r>
            <a:endParaRPr lang="ru-RU" sz="3200" dirty="0"/>
          </a:p>
        </p:txBody>
      </p:sp>
      <p:pic>
        <p:nvPicPr>
          <p:cNvPr id="3075" name="Picture 3" descr="C:\Users\Администратор\Desktop\Для викторины\ss-120509-queen-fashion-05.ss_ful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9972" y="471457"/>
            <a:ext cx="3886547" cy="386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49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1637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Грамматика.</a:t>
            </a:r>
          </a:p>
          <a:p>
            <a:r>
              <a:rPr lang="ru-RU" dirty="0"/>
              <a:t>150 баллов. </a:t>
            </a:r>
          </a:p>
          <a:p>
            <a:r>
              <a:rPr lang="ru-RU" dirty="0"/>
              <a:t>Вопрос </a:t>
            </a:r>
            <a:r>
              <a:rPr lang="en-US" dirty="0" smtClean="0"/>
              <a:t>3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2420888"/>
            <a:ext cx="85722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The</a:t>
            </a:r>
            <a:r>
              <a:rPr lang="en-US" sz="3600" dirty="0"/>
              <a:t> Volga is </a:t>
            </a:r>
            <a:r>
              <a:rPr lang="en-US" sz="3600" b="1" dirty="0"/>
              <a:t>the</a:t>
            </a:r>
            <a:r>
              <a:rPr lang="en-US" sz="3600" dirty="0"/>
              <a:t> longest river in Europe.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8216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17281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Грамматика.</a:t>
            </a:r>
          </a:p>
          <a:p>
            <a:r>
              <a:rPr lang="ru-RU" dirty="0"/>
              <a:t>200 баллов. </a:t>
            </a:r>
          </a:p>
          <a:p>
            <a:r>
              <a:rPr lang="ru-RU" dirty="0"/>
              <a:t>Вопрос 1.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2420888"/>
            <a:ext cx="613341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/>
              <a:t>She </a:t>
            </a:r>
            <a:r>
              <a:rPr lang="en-US" sz="4400" b="1" dirty="0"/>
              <a:t>asked </a:t>
            </a:r>
            <a:r>
              <a:rPr lang="en-US" sz="4400" dirty="0"/>
              <a:t>me </a:t>
            </a:r>
            <a:endParaRPr lang="en-US" sz="4400" dirty="0" smtClean="0"/>
          </a:p>
          <a:p>
            <a:r>
              <a:rPr lang="en-US" sz="4400" b="1" dirty="0" smtClean="0"/>
              <a:t>if</a:t>
            </a:r>
            <a:r>
              <a:rPr lang="en-US" sz="4400" dirty="0" smtClean="0"/>
              <a:t> </a:t>
            </a:r>
            <a:r>
              <a:rPr lang="en-US" sz="4400" dirty="0"/>
              <a:t>I </a:t>
            </a:r>
            <a:r>
              <a:rPr lang="en-US" sz="4400" b="1" dirty="0"/>
              <a:t>was </a:t>
            </a:r>
            <a:r>
              <a:rPr lang="en-US" sz="4400" dirty="0"/>
              <a:t>a good student.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4900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4056" y="332656"/>
            <a:ext cx="1781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Грамматика.</a:t>
            </a:r>
          </a:p>
          <a:p>
            <a:r>
              <a:rPr lang="ru-RU" dirty="0"/>
              <a:t>200 баллов. </a:t>
            </a:r>
          </a:p>
          <a:p>
            <a:r>
              <a:rPr lang="ru-RU" dirty="0"/>
              <a:t>Вопрос </a:t>
            </a:r>
            <a:r>
              <a:rPr lang="en-US" dirty="0" smtClean="0"/>
              <a:t>2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916832"/>
            <a:ext cx="818685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/>
              <a:t>He </a:t>
            </a:r>
            <a:r>
              <a:rPr lang="en-US" sz="4400" b="1" dirty="0"/>
              <a:t>asked </a:t>
            </a:r>
            <a:endParaRPr lang="en-US" sz="4400" b="1" dirty="0" smtClean="0"/>
          </a:p>
          <a:p>
            <a:r>
              <a:rPr lang="en-US" sz="4400" dirty="0" smtClean="0"/>
              <a:t>how </a:t>
            </a:r>
            <a:r>
              <a:rPr lang="en-US" sz="4400" dirty="0"/>
              <a:t>I </a:t>
            </a:r>
            <a:r>
              <a:rPr lang="en-US" sz="4400" b="1" dirty="0"/>
              <a:t>had got</a:t>
            </a:r>
            <a:r>
              <a:rPr lang="en-US" sz="4400" dirty="0"/>
              <a:t> there </a:t>
            </a:r>
            <a:r>
              <a:rPr lang="en-US" sz="4400" b="1" dirty="0"/>
              <a:t>that night</a:t>
            </a:r>
            <a:r>
              <a:rPr lang="en-US" sz="4400" dirty="0"/>
              <a:t>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6225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0594" y="404664"/>
            <a:ext cx="20162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Грамматика.</a:t>
            </a:r>
          </a:p>
          <a:p>
            <a:r>
              <a:rPr lang="ru-RU" dirty="0"/>
              <a:t>200 баллов. </a:t>
            </a:r>
          </a:p>
          <a:p>
            <a:r>
              <a:rPr lang="ru-RU" dirty="0"/>
              <a:t>Вопрос </a:t>
            </a:r>
            <a:r>
              <a:rPr lang="en-US" dirty="0" smtClean="0"/>
              <a:t>3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708920"/>
            <a:ext cx="757457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/>
              <a:t>He </a:t>
            </a:r>
            <a:r>
              <a:rPr lang="en-US" sz="4400" b="1" dirty="0"/>
              <a:t>asked </a:t>
            </a:r>
            <a:endParaRPr lang="en-US" sz="4400" b="1" dirty="0" smtClean="0"/>
          </a:p>
          <a:p>
            <a:r>
              <a:rPr lang="en-US" sz="4400" b="1" dirty="0" smtClean="0"/>
              <a:t>if</a:t>
            </a:r>
            <a:r>
              <a:rPr lang="en-US" sz="4400" dirty="0" smtClean="0"/>
              <a:t> </a:t>
            </a:r>
            <a:r>
              <a:rPr lang="en-US" sz="4400" dirty="0"/>
              <a:t>I </a:t>
            </a:r>
            <a:r>
              <a:rPr lang="en-US" sz="4400" b="1" dirty="0"/>
              <a:t>would come </a:t>
            </a:r>
            <a:r>
              <a:rPr lang="en-US" sz="4400" dirty="0"/>
              <a:t>to the party.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87468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2376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Страноведение.</a:t>
            </a:r>
          </a:p>
          <a:p>
            <a:r>
              <a:rPr lang="ru-RU" dirty="0"/>
              <a:t>100 баллов. </a:t>
            </a:r>
          </a:p>
          <a:p>
            <a:r>
              <a:rPr lang="ru-RU" dirty="0"/>
              <a:t>Вопрос 1.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1700808"/>
            <a:ext cx="334578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/>
              <a:t>25 декабря</a:t>
            </a:r>
          </a:p>
        </p:txBody>
      </p:sp>
    </p:spTree>
    <p:extLst>
      <p:ext uri="{BB962C8B-B14F-4D97-AF65-F5344CB8AC3E}">
        <p14:creationId xmlns:p14="http://schemas.microsoft.com/office/powerpoint/2010/main" val="380808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20162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Страноведение.</a:t>
            </a:r>
          </a:p>
          <a:p>
            <a:r>
              <a:rPr lang="ru-RU" dirty="0"/>
              <a:t>100 баллов. </a:t>
            </a:r>
          </a:p>
          <a:p>
            <a:r>
              <a:rPr lang="ru-RU" dirty="0"/>
              <a:t>Вопрос </a:t>
            </a:r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711700"/>
            <a:ext cx="41761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Фунт стерлингов</a:t>
            </a:r>
          </a:p>
        </p:txBody>
      </p:sp>
      <p:pic>
        <p:nvPicPr>
          <p:cNvPr id="4099" name="Picture 3" descr="C:\Users\Администратор\Desktop\Для викторины\brit_fu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005064"/>
            <a:ext cx="4742736" cy="233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766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228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Страноведение.</a:t>
            </a:r>
          </a:p>
          <a:p>
            <a:r>
              <a:rPr lang="ru-RU" dirty="0"/>
              <a:t>100 баллов. </a:t>
            </a:r>
          </a:p>
          <a:p>
            <a:r>
              <a:rPr lang="ru-RU" dirty="0"/>
              <a:t>Вопрос </a:t>
            </a:r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548680"/>
            <a:ext cx="299425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/>
              <a:t>Bagpipes</a:t>
            </a:r>
            <a:endParaRPr lang="ru-RU" sz="4400" dirty="0" smtClean="0"/>
          </a:p>
          <a:p>
            <a:r>
              <a:rPr lang="ru-RU" sz="4400" dirty="0" smtClean="0"/>
              <a:t>Волынка</a:t>
            </a:r>
            <a:endParaRPr lang="ru-RU" sz="4400" dirty="0"/>
          </a:p>
        </p:txBody>
      </p:sp>
      <p:pic>
        <p:nvPicPr>
          <p:cNvPr id="5122" name="Picture 2" descr="C:\Users\Администратор\Desktop\Для викторины\Strana-ozer-zamkov-i-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426" y="1995230"/>
            <a:ext cx="4406171" cy="3389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600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228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Раздел  </a:t>
            </a:r>
          </a:p>
          <a:p>
            <a:r>
              <a:rPr lang="ru-RU" dirty="0"/>
              <a:t>Страноведение.</a:t>
            </a:r>
          </a:p>
          <a:p>
            <a:r>
              <a:rPr lang="ru-RU" dirty="0"/>
              <a:t>150 баллов. </a:t>
            </a:r>
          </a:p>
          <a:p>
            <a:r>
              <a:rPr lang="ru-RU" dirty="0"/>
              <a:t>Вопрос 1.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2060848"/>
            <a:ext cx="404149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/>
              <a:t>31 октября</a:t>
            </a:r>
          </a:p>
        </p:txBody>
      </p:sp>
    </p:spTree>
    <p:extLst>
      <p:ext uri="{BB962C8B-B14F-4D97-AF65-F5344CB8AC3E}">
        <p14:creationId xmlns:p14="http://schemas.microsoft.com/office/powerpoint/2010/main" val="243797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</TotalTime>
  <Words>803</Words>
  <Application>Microsoft Office PowerPoint</Application>
  <PresentationFormat>Экран (4:3)</PresentationFormat>
  <Paragraphs>304</Paragraphs>
  <Slides>53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Администратор</dc:creator>
  <cp:lastModifiedBy>Администратор</cp:lastModifiedBy>
  <cp:revision>47</cp:revision>
  <dcterms:created xsi:type="dcterms:W3CDTF">2016-03-30T17:44:18Z</dcterms:created>
  <dcterms:modified xsi:type="dcterms:W3CDTF">2016-10-07T19:25:02Z</dcterms:modified>
</cp:coreProperties>
</file>