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1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692E1FE5-BC09-4368-9763-52740C5D56FE}" type="datetimeFigureOut">
              <a:rPr lang="ru-RU" smtClean="0"/>
              <a:t>10.12.2015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D3339BDC-8180-493F-9070-7C70AF09E7CA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811030" cy="3650037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Почему наш школьный журнал открывается страницей </a:t>
            </a:r>
            <a:br>
              <a:rPr lang="ru-RU" dirty="0" smtClean="0"/>
            </a:br>
            <a:r>
              <a:rPr lang="ru-RU" dirty="0" smtClean="0"/>
              <a:t>«Русский язык", а лишь за ней располагаются страницы, называющие другие предметы?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3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Подведём итоги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Зачем человеку нужен язык</a:t>
            </a:r>
            <a:r>
              <a:rPr lang="ru-RU" sz="5400" dirty="0" smtClean="0"/>
              <a:t>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5116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        Цель урока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7848872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5400" i="1" dirty="0" smtClean="0"/>
              <a:t>  Исследовать роль языка в жизни человека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41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040"/>
            <a:ext cx="8352928" cy="1349808"/>
          </a:xfrm>
        </p:spPr>
        <p:txBody>
          <a:bodyPr/>
          <a:lstStyle/>
          <a:p>
            <a:r>
              <a:rPr lang="ru-RU" dirty="0" smtClean="0"/>
              <a:t>         Р. Киплинг «Маугли»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748464" cy="56886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000" dirty="0" smtClean="0"/>
              <a:t>    </a:t>
            </a:r>
            <a:r>
              <a:rPr lang="ru-RU" sz="3000" b="1" dirty="0" smtClean="0"/>
              <a:t>Жил когда-то мальчик по имени Маугли. Будучи ребёнком, он попал к волкам, и мать-волчица воспитала маленькое безволосое существо. Повзрослев, Маугли научился подражать боевому кличу оленей в джунглях и хрюканью диких свиней…     </a:t>
            </a:r>
          </a:p>
          <a:p>
            <a:pPr marL="0" indent="0">
              <a:buNone/>
            </a:pPr>
            <a:r>
              <a:rPr lang="ru-RU" sz="3000" b="1" dirty="0" smtClean="0"/>
              <a:t>Но однажды он попал к людям. «Что толку быть человеком, если не понимаешь человеческой речи?»-подумалось Маугли. Мессуа ,женщина, у которой когда-то волки украли сына, решила, что Маугли её дитя, и стала учить его словам. Как только </a:t>
            </a:r>
            <a:r>
              <a:rPr lang="ru-RU" sz="3000" b="1" dirty="0" err="1" smtClean="0"/>
              <a:t>Мессуа</a:t>
            </a:r>
            <a:r>
              <a:rPr lang="ru-RU" sz="3000" b="1" dirty="0" smtClean="0"/>
              <a:t> произносила какое-нибудь слово, Маугли очень похоже повторял его и достаточно быстро заучил названия многих предметов в хижине. 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3600" b="1" dirty="0" smtClean="0"/>
              <a:t>Зачем Маугли старательно учил слова</a:t>
            </a:r>
            <a:r>
              <a:rPr lang="ru-RU" sz="3600" dirty="0"/>
              <a:t>?</a:t>
            </a:r>
            <a:r>
              <a:rPr lang="ru-RU" sz="3600" dirty="0" smtClean="0"/>
              <a:t>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26831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230425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Язык мал, а вЕликим делом вОрОчает.</a:t>
            </a:r>
            <a:br>
              <a:rPr lang="ru-RU" sz="4000" dirty="0" smtClean="0"/>
            </a:br>
            <a:r>
              <a:rPr lang="ru-RU" sz="4000" dirty="0" smtClean="0"/>
              <a:t>Ласковое слово и кость лОмит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36912"/>
            <a:ext cx="8784976" cy="40324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Объясните выделенные орфограммы.</a:t>
            </a:r>
          </a:p>
          <a:p>
            <a:r>
              <a:rPr lang="ru-RU" sz="3200" dirty="0" smtClean="0"/>
              <a:t>Что представляют эти выражения по форме?</a:t>
            </a:r>
          </a:p>
          <a:p>
            <a:r>
              <a:rPr lang="ru-RU" sz="3200" dirty="0" smtClean="0"/>
              <a:t>Раскройте их смысл.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210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848872" cy="1368152"/>
          </a:xfrm>
        </p:spPr>
        <p:txBody>
          <a:bodyPr>
            <a:normAutofit/>
          </a:bodyPr>
          <a:lstStyle/>
          <a:p>
            <a:r>
              <a:rPr lang="ru-RU" dirty="0" smtClean="0"/>
              <a:t>Из истории возникновения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776864" cy="46085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dirty="0" smtClean="0"/>
              <a:t>Знаете ли вы, что…</a:t>
            </a:r>
          </a:p>
          <a:p>
            <a:r>
              <a:rPr lang="ru-RU" sz="4000" dirty="0"/>
              <a:t>В</a:t>
            </a:r>
            <a:r>
              <a:rPr lang="ru-RU" sz="4000" dirty="0" smtClean="0"/>
              <a:t> Африке известия передавались дробью большого барабана-тамтама?</a:t>
            </a:r>
          </a:p>
          <a:p>
            <a:r>
              <a:rPr lang="ru-RU" sz="4000" dirty="0" smtClean="0"/>
              <a:t>Язык свиста помогал жителям островов вдоль побережья Африки передать новость и даже позвать в гости </a:t>
            </a:r>
          </a:p>
          <a:p>
            <a:r>
              <a:rPr lang="ru-RU" sz="4000" dirty="0" smtClean="0"/>
              <a:t>Канадские индейцы разводили костры, дым которых передавал на большие расстояния важную информацию?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5200" dirty="0" smtClean="0"/>
              <a:t> </a:t>
            </a:r>
            <a:endParaRPr lang="ru-RU" sz="5200" dirty="0"/>
          </a:p>
        </p:txBody>
      </p:sp>
    </p:spTree>
    <p:extLst>
      <p:ext uri="{BB962C8B-B14F-4D97-AF65-F5344CB8AC3E}">
        <p14:creationId xmlns:p14="http://schemas.microsoft.com/office/powerpoint/2010/main" val="145521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1644555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Генри Лонгфелло</a:t>
            </a:r>
            <a:br>
              <a:rPr lang="ru-RU" dirty="0" smtClean="0"/>
            </a:br>
            <a:r>
              <a:rPr lang="ru-RU" dirty="0" smtClean="0"/>
              <a:t>            «Песнь о Гайавате»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       …Из мешка он вынул краски,</a:t>
            </a:r>
          </a:p>
          <a:p>
            <a:pPr marL="0" indent="0">
              <a:buNone/>
            </a:pPr>
            <a:r>
              <a:rPr lang="ru-RU" i="1" dirty="0" smtClean="0"/>
              <a:t>      Всех цветов он вынул краски</a:t>
            </a:r>
          </a:p>
          <a:p>
            <a:pPr marL="0" indent="0">
              <a:buNone/>
            </a:pPr>
            <a:r>
              <a:rPr lang="ru-RU" i="1" dirty="0" smtClean="0"/>
              <a:t>      И на гладкой бересте </a:t>
            </a:r>
          </a:p>
          <a:p>
            <a:pPr marL="0" indent="0">
              <a:buNone/>
            </a:pPr>
            <a:r>
              <a:rPr lang="ru-RU" i="1" dirty="0" smtClean="0"/>
              <a:t>      Много сделал тайных знаков,</a:t>
            </a:r>
          </a:p>
          <a:p>
            <a:pPr marL="0" indent="0">
              <a:buNone/>
            </a:pPr>
            <a:r>
              <a:rPr lang="ru-RU" i="1" dirty="0" smtClean="0"/>
              <a:t>     Дивных и фигур, и знаков.</a:t>
            </a:r>
          </a:p>
          <a:p>
            <a:pPr marL="0" indent="0">
              <a:buNone/>
            </a:pPr>
            <a:r>
              <a:rPr lang="ru-RU" i="1" dirty="0" smtClean="0"/>
              <a:t>     Все они изображали</a:t>
            </a:r>
          </a:p>
          <a:p>
            <a:pPr marL="0" indent="0">
              <a:buNone/>
            </a:pPr>
            <a:r>
              <a:rPr lang="ru-RU" i="1" dirty="0" smtClean="0"/>
              <a:t>     Наши мысли, наши речи.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701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905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6361216" y="908720"/>
            <a:ext cx="432048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869272" y="1335815"/>
            <a:ext cx="433227" cy="43322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307414" y="1844824"/>
            <a:ext cx="432048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0800000">
            <a:off x="5043755" y="1591459"/>
            <a:ext cx="720080" cy="129614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2553350" y="1237323"/>
            <a:ext cx="1368153" cy="1368153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3396285" y="3573016"/>
            <a:ext cx="2007510" cy="1296144"/>
            <a:chOff x="2060434" y="3392996"/>
            <a:chExt cx="2007510" cy="1296144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2060434" y="3392996"/>
              <a:ext cx="1395442" cy="1296144"/>
              <a:chOff x="2060434" y="3392996"/>
              <a:chExt cx="1395442" cy="1296144"/>
            </a:xfrm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2060434" y="3392996"/>
                <a:ext cx="1152128" cy="1296144"/>
                <a:chOff x="2051720" y="3356992"/>
                <a:chExt cx="1152128" cy="1296144"/>
              </a:xfrm>
            </p:grpSpPr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 flipV="1">
                  <a:off x="2051720" y="3356992"/>
                  <a:ext cx="576064" cy="129614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2627784" y="3356992"/>
                  <a:ext cx="576064" cy="129614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Прямая соединительная линия 24"/>
              <p:cNvCxnSpPr/>
              <p:nvPr/>
            </p:nvCxnSpPr>
            <p:spPr>
              <a:xfrm flipV="1">
                <a:off x="3059832" y="3717032"/>
                <a:ext cx="396044" cy="57606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455876" y="3717032"/>
              <a:ext cx="612068" cy="864096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Группа 67"/>
          <p:cNvGrpSpPr/>
          <p:nvPr/>
        </p:nvGrpSpPr>
        <p:grpSpPr>
          <a:xfrm>
            <a:off x="2067716" y="3501008"/>
            <a:ext cx="1008112" cy="1368152"/>
            <a:chOff x="1403648" y="2276872"/>
            <a:chExt cx="1008112" cy="1368152"/>
          </a:xfrm>
        </p:grpSpPr>
        <p:grpSp>
          <p:nvGrpSpPr>
            <p:cNvPr id="67" name="Группа 66"/>
            <p:cNvGrpSpPr/>
            <p:nvPr/>
          </p:nvGrpSpPr>
          <p:grpSpPr>
            <a:xfrm>
              <a:off x="1403648" y="2276872"/>
              <a:ext cx="1008112" cy="1224136"/>
              <a:chOff x="1403648" y="2276872"/>
              <a:chExt cx="1008112" cy="1224136"/>
            </a:xfrm>
          </p:grpSpPr>
          <p:sp>
            <p:nvSpPr>
              <p:cNvPr id="32" name="Овал 31"/>
              <p:cNvSpPr/>
              <p:nvPr/>
            </p:nvSpPr>
            <p:spPr>
              <a:xfrm>
                <a:off x="1691680" y="2636912"/>
                <a:ext cx="432048" cy="86409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1727684" y="2276872"/>
                <a:ext cx="360040" cy="36004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2123728" y="2924944"/>
                <a:ext cx="14401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flipV="1">
                <a:off x="2267744" y="2708920"/>
                <a:ext cx="0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2267744" y="2708920"/>
                <a:ext cx="14401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 flipH="1">
                <a:off x="1547664" y="2924944"/>
                <a:ext cx="14401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 flipV="1">
                <a:off x="1547664" y="2708920"/>
                <a:ext cx="0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H="1">
                <a:off x="1403648" y="2708920"/>
                <a:ext cx="14401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Прямая соединительная линия 51"/>
            <p:cNvCxnSpPr>
              <a:stCxn id="32" idx="3"/>
            </p:cNvCxnSpPr>
            <p:nvPr/>
          </p:nvCxnSpPr>
          <p:spPr>
            <a:xfrm flipH="1">
              <a:off x="1691680" y="3374464"/>
              <a:ext cx="63272" cy="2705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32" idx="5"/>
            </p:cNvCxnSpPr>
            <p:nvPr/>
          </p:nvCxnSpPr>
          <p:spPr>
            <a:xfrm>
              <a:off x="2060456" y="3374464"/>
              <a:ext cx="63272" cy="2705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2123728" y="3645024"/>
              <a:ext cx="14401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H="1">
              <a:off x="1547664" y="3645024"/>
              <a:ext cx="14401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5-конечная звезда 68"/>
          <p:cNvSpPr/>
          <p:nvPr/>
        </p:nvSpPr>
        <p:spPr>
          <a:xfrm>
            <a:off x="5763835" y="588663"/>
            <a:ext cx="432048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33669" y="5431570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4188373" y="516655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077334" y="5431570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1" name="Прямая соединительная линия 80"/>
          <p:cNvCxnSpPr>
            <a:endCxn id="72" idx="1"/>
          </p:cNvCxnSpPr>
          <p:nvPr/>
        </p:nvCxnSpPr>
        <p:spPr>
          <a:xfrm flipV="1">
            <a:off x="791670" y="5452661"/>
            <a:ext cx="7306755" cy="13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90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496944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700" dirty="0" smtClean="0"/>
              <a:t>Такое письмо называют </a:t>
            </a:r>
          </a:p>
          <a:p>
            <a:pPr marL="0" indent="0" algn="ctr">
              <a:buNone/>
            </a:pPr>
            <a:r>
              <a:rPr lang="ru-RU" sz="5700" i="1" dirty="0" smtClean="0"/>
              <a:t>рисуночным</a:t>
            </a:r>
            <a:r>
              <a:rPr lang="ru-RU" sz="4700" dirty="0" smtClean="0"/>
              <a:t> или </a:t>
            </a:r>
          </a:p>
          <a:p>
            <a:pPr marL="0" indent="0" algn="ctr">
              <a:buNone/>
            </a:pPr>
            <a:r>
              <a:rPr lang="ru-RU" sz="5700" b="1" dirty="0" smtClean="0"/>
              <a:t>пиктографией. </a:t>
            </a:r>
            <a:endParaRPr lang="ru-RU" sz="4700" dirty="0" smtClean="0"/>
          </a:p>
          <a:p>
            <a:pPr marL="0" indent="0" algn="ctr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4812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466706" cy="2232248"/>
          </a:xfrm>
        </p:spPr>
        <p:txBody>
          <a:bodyPr>
            <a:noAutofit/>
          </a:bodyPr>
          <a:lstStyle/>
          <a:p>
            <a:r>
              <a:rPr lang="ru-RU" sz="5400" dirty="0"/>
              <a:t>Ч</a:t>
            </a:r>
            <a:r>
              <a:rPr lang="ru-RU" sz="5400" dirty="0" smtClean="0"/>
              <a:t>то означают эти знаки-символы?</a:t>
            </a:r>
            <a:endParaRPr lang="ru-RU" sz="5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67178"/>
            <a:ext cx="208823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2727"/>
            <a:ext cx="3491538" cy="170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376" y="3668858"/>
            <a:ext cx="2783882" cy="197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71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Autumn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264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Autumn</vt:lpstr>
      <vt:lpstr>Почему наш школьный журнал открывается страницей  «Русский язык", а лишь за ней располагаются страницы, называющие другие предметы?</vt:lpstr>
      <vt:lpstr>        Цель урока</vt:lpstr>
      <vt:lpstr>         Р. Киплинг «Маугли»</vt:lpstr>
      <vt:lpstr> Язык мал, а вЕликим делом вОрОчает. Ласковое слово и кость лОмит.</vt:lpstr>
      <vt:lpstr>Из истории возникновения языка</vt:lpstr>
      <vt:lpstr>             Генри Лонгфелло             «Песнь о Гайавате»</vt:lpstr>
      <vt:lpstr>Презентация PowerPoint</vt:lpstr>
      <vt:lpstr>Презентация PowerPoint</vt:lpstr>
      <vt:lpstr>Что означают эти знаки-символы?</vt:lpstr>
      <vt:lpstr>Подведём итоги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наш школьный журнал открывается страницей  «Русский язык", а лишь за ней располагаются страницы, называющие другие предметы?</dc:title>
  <dc:creator>Ларка</dc:creator>
  <cp:lastModifiedBy>User</cp:lastModifiedBy>
  <cp:revision>21</cp:revision>
  <dcterms:created xsi:type="dcterms:W3CDTF">2015-12-03T17:50:25Z</dcterms:created>
  <dcterms:modified xsi:type="dcterms:W3CDTF">2015-12-10T07:45:28Z</dcterms:modified>
</cp:coreProperties>
</file>