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notesMasterIdLst>
    <p:notesMasterId r:id="rId23"/>
  </p:notesMasterIdLst>
  <p:sldIdLst>
    <p:sldId id="256" r:id="rId2"/>
    <p:sldId id="272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33CC"/>
    <a:srgbClr val="66CCFF"/>
    <a:srgbClr val="FFFF00"/>
    <a:srgbClr val="FF0000"/>
    <a:srgbClr val="66FF33"/>
    <a:srgbClr val="0000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AA335-E981-429C-8BD0-B7A0DF71EFD3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818E91-99B1-4B6F-A3E5-03DA61E73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625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2" y="232"/>
              <a:ext cx="1856" cy="3627"/>
              <a:chOff x="3010" y="776"/>
              <a:chExt cx="1856" cy="3627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5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9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64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4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2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2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9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1" y="125"/>
              <a:ext cx="356" cy="608"/>
              <a:chOff x="1729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0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9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3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7" y="3307"/>
              <a:ext cx="500" cy="500"/>
              <a:chOff x="1727" y="868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9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7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0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8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18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18641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8641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55704-2E96-4857-AD2C-F4B7D3E663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4051C-08EB-496F-BA95-32B960160A0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2F2ED-01F7-401D-9A14-2EF20C3B56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AE3DC-23D5-4F0C-A526-B70EFA013BB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56113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2E010-E21B-4DEC-A38C-0A1E0B9CDC8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C9C3E-F731-43BF-A745-48E3AB6B253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5155D-6FCF-4D0D-9955-A80ECAB8BD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0DEE7-0C7E-48A6-86C7-01429EBE44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747CDB-BF0B-44CF-BC88-DE0BCC0E77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97077-2590-4377-B75B-764AE1CA80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36B12-DCD2-418D-ACAE-684896DDA4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752E9-EF8F-40E4-A3FE-8D79FC52A5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D6EAD-DFBB-4AF1-A979-EC566EC20B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8534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8534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8535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8535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sp>
          <p:nvSpPr>
            <p:cNvPr id="18535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8535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8535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8535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8535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8535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8536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18536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18536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5" y="1722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85364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85365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85366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8536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8536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8537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85372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85373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85374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sp>
          <p:nvSpPr>
            <p:cNvPr id="18537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537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537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537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537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538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538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538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538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538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538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538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538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538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18538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8539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539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539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71E4ACE-8C73-456E-A10C-54F62CBE98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  <p:sldLayoutId id="2147483864" r:id="rId13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988840"/>
            <a:ext cx="9144000" cy="201771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720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«Работа с родителями»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828925"/>
            <a:ext cx="457200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dirty="0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51920" y="4861576"/>
            <a:ext cx="50040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dirty="0">
                <a:solidFill>
                  <a:schemeClr val="accent4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проекта</a:t>
            </a:r>
          </a:p>
          <a:p>
            <a:pPr>
              <a:spcBef>
                <a:spcPct val="50000"/>
              </a:spcBef>
              <a:defRPr/>
            </a:pPr>
            <a:r>
              <a:rPr lang="ru-RU" sz="2000" dirty="0">
                <a:solidFill>
                  <a:schemeClr val="accent4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 </a:t>
            </a:r>
            <a:r>
              <a:rPr lang="en-US" sz="2000" dirty="0">
                <a:solidFill>
                  <a:schemeClr val="accent4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sz="2000" dirty="0">
                <a:solidFill>
                  <a:schemeClr val="accent4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категории:  </a:t>
            </a:r>
          </a:p>
          <a:p>
            <a:pPr algn="r">
              <a:spcBef>
                <a:spcPct val="50000"/>
              </a:spcBef>
              <a:defRPr/>
            </a:pPr>
            <a:r>
              <a:rPr lang="ru-RU" sz="2000" dirty="0">
                <a:solidFill>
                  <a:schemeClr val="accent4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Самохина О.В.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260648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МУНИЦИПАЛЬНОЕ ДОШКОЛЬНОЕ ОБРАЗОВАТЕЛЬНОЕ УЧРЕЖДЕНИЕ «ЦРР «ДУБРАВУШКА» – ДЕТСКИЙ САД №31»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104" y="-387424"/>
            <a:ext cx="8243887" cy="1314450"/>
          </a:xfrm>
        </p:spPr>
        <p:txBody>
          <a:bodyPr/>
          <a:lstStyle/>
          <a:p>
            <a:r>
              <a:rPr lang="ru-RU" sz="36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Мастер - классы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456113"/>
          </a:xfrm>
        </p:spPr>
        <p:txBody>
          <a:bodyPr/>
          <a:lstStyle/>
          <a:p>
            <a:pPr marL="0" indent="363538" algn="just">
              <a:buNone/>
            </a:pPr>
            <a:r>
              <a:rPr lang="ru-RU" sz="2400" dirty="0"/>
              <a:t>Участие в </a:t>
            </a:r>
            <a:r>
              <a:rPr lang="ru-RU" sz="2400" i="1" dirty="0"/>
              <a:t>мастер-классах, </a:t>
            </a:r>
            <a:r>
              <a:rPr lang="ru-RU" sz="2400" dirty="0"/>
              <a:t>направленных на помощь в организации детской деятельности в домашних условиях (нетрадиционным техникам рисования, работы с бумажными салфетками и лепке из соленого теста.), а так же на организацию игр в вечерние часы и выходные или праздничные дни.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344" y="4053068"/>
            <a:ext cx="3707904" cy="2471936"/>
          </a:xfrm>
          <a:prstGeom prst="rect">
            <a:avLst/>
          </a:prstGeom>
          <a:effectLst>
            <a:glow rad="127000">
              <a:schemeClr val="accent1">
                <a:alpha val="94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5048" y="4053068"/>
            <a:ext cx="3796481" cy="2530988"/>
          </a:xfrm>
          <a:prstGeom prst="rect">
            <a:avLst/>
          </a:prstGeom>
          <a:effectLst>
            <a:glow rad="127000">
              <a:schemeClr val="accent1">
                <a:alpha val="96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21682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332656"/>
            <a:ext cx="8243887" cy="724942"/>
          </a:xfrm>
        </p:spPr>
        <p:txBody>
          <a:bodyPr/>
          <a:lstStyle/>
          <a:p>
            <a:r>
              <a:rPr lang="ru-RU" sz="36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Дни открытых дверей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456113"/>
          </a:xfrm>
        </p:spPr>
        <p:txBody>
          <a:bodyPr/>
          <a:lstStyle/>
          <a:p>
            <a:pPr marL="0" indent="363538" algn="just">
              <a:buNone/>
            </a:pPr>
            <a:r>
              <a:rPr lang="ru-RU" sz="2000" dirty="0"/>
              <a:t>Эта форма работы дает возможность познакомиться с образовательным учреждением, его традициями, правилами, задачами </a:t>
            </a:r>
            <a:r>
              <a:rPr lang="ru-RU" sz="2000" dirty="0" err="1"/>
              <a:t>воспитательно</a:t>
            </a:r>
            <a:r>
              <a:rPr lang="ru-RU" sz="2000" dirty="0"/>
              <a:t>-образовательного процесса. Очень важно ощутить атмосферу детской жизни своими глазами, увидеть работу педагогов.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56992"/>
            <a:ext cx="4247964" cy="2831976"/>
          </a:xfrm>
          <a:prstGeom prst="rect">
            <a:avLst/>
          </a:prstGeom>
          <a:effectLst>
            <a:glow rad="127000">
              <a:schemeClr val="accent1">
                <a:alpha val="67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814" y="3717032"/>
            <a:ext cx="3875338" cy="2687960"/>
          </a:xfrm>
          <a:prstGeom prst="rect">
            <a:avLst/>
          </a:prstGeom>
          <a:effectLst>
            <a:glow rad="127000">
              <a:schemeClr val="accent1">
                <a:alpha val="61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02580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8243887" cy="652934"/>
          </a:xfrm>
        </p:spPr>
        <p:txBody>
          <a:bodyPr/>
          <a:lstStyle/>
          <a:p>
            <a:r>
              <a:rPr lang="ru-RU" sz="36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Праздники и развлечения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4456113"/>
          </a:xfrm>
        </p:spPr>
        <p:txBody>
          <a:bodyPr/>
          <a:lstStyle/>
          <a:p>
            <a:pPr marL="0" indent="363538" algn="just">
              <a:buNone/>
            </a:pPr>
            <a:r>
              <a:rPr lang="ru-RU" sz="2000" dirty="0"/>
              <a:t>В результате подготовки (выступление детей в костюмах, изготовленных родителями.) и проведения праздничных встреч формируются положительные взаимоотношения родителей со своими детьми, устанавливается эмоциональный контакт. Проводимая работа позволяет повысить педагогическую компетентность родителей в вопросах детско-родительских отношений.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0323" y="4452901"/>
            <a:ext cx="3167844" cy="2111896"/>
          </a:xfrm>
          <a:prstGeom prst="rect">
            <a:avLst/>
          </a:prstGeom>
          <a:effectLst>
            <a:glow rad="152400">
              <a:schemeClr val="accent1">
                <a:alpha val="69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708" y="3369660"/>
            <a:ext cx="2721496" cy="1814331"/>
          </a:xfrm>
          <a:prstGeom prst="rect">
            <a:avLst/>
          </a:prstGeom>
          <a:effectLst>
            <a:glow rad="127000">
              <a:schemeClr val="accent1">
                <a:alpha val="89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590" y="3789040"/>
            <a:ext cx="3878562" cy="2585707"/>
          </a:xfrm>
          <a:prstGeom prst="rect">
            <a:avLst/>
          </a:prstGeom>
          <a:effectLst>
            <a:glow rad="127000">
              <a:schemeClr val="accent1">
                <a:alpha val="93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77715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1943" y="188640"/>
            <a:ext cx="8243887" cy="724942"/>
          </a:xfrm>
        </p:spPr>
        <p:txBody>
          <a:bodyPr/>
          <a:lstStyle/>
          <a:p>
            <a:r>
              <a:rPr lang="ru-RU" sz="36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Совместные проекты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456113"/>
          </a:xfrm>
        </p:spPr>
        <p:txBody>
          <a:bodyPr/>
          <a:lstStyle/>
          <a:p>
            <a:pPr marL="0" indent="363538" algn="just">
              <a:buNone/>
            </a:pPr>
            <a:r>
              <a:rPr lang="ru-RU" sz="2000" dirty="0"/>
              <a:t>Одной из новых форм вовлечения родителей в образовательный процесс является 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проектная деятельность</a:t>
            </a:r>
            <a:r>
              <a:rPr lang="ru-RU" sz="2000" dirty="0"/>
              <a:t>. Разработка и реализация совместных с родителями проектов позволяет заинтересовывать родителей перспективами нового направления развития детей и вовлекать их в жизнь нашего ДОУ. Результат данной деятельности участие родителей в образовательном процессе и заинтересованность в формировании предметно – пространственной среды.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1840" y="4221088"/>
            <a:ext cx="4464496" cy="2402389"/>
          </a:xfrm>
          <a:prstGeom prst="rect">
            <a:avLst/>
          </a:prstGeom>
          <a:effectLst>
            <a:glow rad="127000">
              <a:schemeClr val="accent1">
                <a:alpha val="63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33523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827" y="188640"/>
            <a:ext cx="8243887" cy="724942"/>
          </a:xfrm>
        </p:spPr>
        <p:txBody>
          <a:bodyPr/>
          <a:lstStyle/>
          <a:p>
            <a:r>
              <a:rPr lang="ru-RU" sz="36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Дни здоровья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6"/>
            <a:ext cx="8229600" cy="4456113"/>
          </a:xfrm>
        </p:spPr>
        <p:txBody>
          <a:bodyPr/>
          <a:lstStyle/>
          <a:p>
            <a:pPr marL="0" indent="363538" algn="just">
              <a:buNone/>
            </a:pP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Здоровые дети - надёжное будущее.</a:t>
            </a:r>
          </a:p>
          <a:p>
            <a:pPr marL="0" indent="363538" algn="just">
              <a:buNone/>
            </a:pPr>
            <a:r>
              <a:rPr lang="ru-RU" sz="2000" dirty="0"/>
              <a:t>В систему физкультурно-оздоровительных мероприятий я включала Дни здоровья как эффективную и активную форму работы с детьми и, что очень важно, с их родителями. Родители помогали в изготовлении своими руками интересных для детей игровых тренажеров, атрибутов для игры. Они приняли участие в спортивных соревнованиях: «Папа, мама, я - спортивная семья», «Весёлые старты», «Зарница», «Ловкие, сильные, смелые!»,  стали активными участниками прогулки-похода по окрестностям города, в парковую или природную зону отдыха.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4248" y="4685388"/>
            <a:ext cx="1900335" cy="1939132"/>
          </a:xfrm>
          <a:prstGeom prst="rect">
            <a:avLst/>
          </a:prstGeom>
          <a:effectLst>
            <a:glow rad="127000">
              <a:schemeClr val="accent1">
                <a:alpha val="98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961"/>
          <a:stretch/>
        </p:blipFill>
        <p:spPr>
          <a:xfrm>
            <a:off x="3215388" y="4761952"/>
            <a:ext cx="3021944" cy="1772102"/>
          </a:xfrm>
          <a:prstGeom prst="rect">
            <a:avLst/>
          </a:prstGeom>
          <a:effectLst>
            <a:glow rad="127000">
              <a:schemeClr val="accent1">
                <a:alpha val="75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422" y="4897741"/>
            <a:ext cx="1728193" cy="1726779"/>
          </a:xfrm>
          <a:prstGeom prst="rect">
            <a:avLst/>
          </a:prstGeom>
          <a:effectLst>
            <a:glow rad="127000">
              <a:schemeClr val="accent1">
                <a:alpha val="83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86076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692696"/>
            <a:ext cx="8243887" cy="1314450"/>
          </a:xfrm>
        </p:spPr>
        <p:txBody>
          <a:bodyPr/>
          <a:lstStyle/>
          <a:p>
            <a:r>
              <a:rPr lang="ru-RU" sz="36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Индивидуальные беседы и консультации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3538" algn="just">
              <a:buNone/>
            </a:pPr>
            <a:r>
              <a:rPr lang="ru-RU" sz="2400" dirty="0"/>
              <a:t>Тематические консультации и индивидуальные беседы, целью которых является обмен мнениями по тому или иному вопросу воспитания и достижения единой точки зрения по этим вопросам, оказания родителям своевременной помощи.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717032"/>
            <a:ext cx="4176464" cy="2784309"/>
          </a:xfrm>
          <a:prstGeom prst="rect">
            <a:avLst/>
          </a:prstGeom>
          <a:effectLst>
            <a:glow rad="127000">
              <a:schemeClr val="accent1">
                <a:alpha val="99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15297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4456113"/>
          </a:xfrm>
        </p:spPr>
        <p:txBody>
          <a:bodyPr/>
          <a:lstStyle/>
          <a:p>
            <a:pPr marL="0" indent="363538" algn="just">
              <a:buNone/>
            </a:pPr>
            <a:r>
              <a:rPr lang="ru-RU" sz="24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педагогической практике мною используются различные виды наглядности:</a:t>
            </a:r>
          </a:p>
          <a:p>
            <a:pPr marL="0" indent="363538" algn="just">
              <a:buNone/>
            </a:pPr>
            <a:r>
              <a:rPr lang="ru-RU" sz="24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1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уголок для родителей</a:t>
            </a:r>
            <a:r>
              <a:rPr lang="ru-RU" sz="1800" dirty="0"/>
              <a:t>, в котором содержатся  материалы информационного характера: правила для родителей, распорядок дня, объявления, расписание работы специалистов и медицинского персонала;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3212976"/>
            <a:ext cx="4932040" cy="3288027"/>
          </a:xfrm>
          <a:prstGeom prst="rect">
            <a:avLst/>
          </a:prstGeom>
          <a:effectLst>
            <a:glow rad="127000">
              <a:schemeClr val="accent1">
                <a:alpha val="99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545606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76672"/>
            <a:ext cx="8229600" cy="4456113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листки: </a:t>
            </a:r>
            <a:r>
              <a:rPr lang="ru-RU" sz="2000" dirty="0"/>
              <a:t>объявления о собраниях, событиях, экскурсиях; просьбы о помощи; поздравления с днем рождения и праздниками.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Памятки для родителей</a:t>
            </a:r>
            <a:r>
              <a:rPr lang="ru-RU" sz="2000" dirty="0"/>
              <a:t>, на интересующие их темы и с целью просвещения.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Анкеты.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2420888"/>
            <a:ext cx="6038927" cy="4025951"/>
          </a:xfrm>
          <a:prstGeom prst="rect">
            <a:avLst/>
          </a:prstGeom>
          <a:effectLst>
            <a:glow rad="127000">
              <a:schemeClr val="accent1">
                <a:alpha val="99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966639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44824"/>
            <a:ext cx="8640960" cy="4456113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Папки–передвижки: </a:t>
            </a:r>
            <a:r>
              <a:rPr lang="ru-RU" sz="2400" dirty="0"/>
              <a:t>«Чтобы наши дети не болели», «Безопасность», «Это важно для ребенка», «Готовимся к школе» и  многие другие. Когда родители ознакомятся с содержанием папки-передвижки выясняю о пользе прочитанного материала, отвечаю на возникшие вопросы, выслушиваю предложения.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630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76672"/>
            <a:ext cx="8229600" cy="445611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выставки совместного творчества детей и родителей</a:t>
            </a:r>
          </a:p>
          <a:p>
            <a:pPr marL="0" indent="363538" algn="just">
              <a:buNone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Разнообразная совместная деятельность развивает творческие способности и творческую индивидуальность детей, помогает им освоить мир красоты и добра.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068960"/>
            <a:ext cx="4967536" cy="3308539"/>
          </a:xfrm>
          <a:prstGeom prst="rect">
            <a:avLst/>
          </a:prstGeom>
          <a:effectLst>
            <a:glow rad="127000">
              <a:schemeClr val="accent1">
                <a:alpha val="99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58766" y="3337162"/>
            <a:ext cx="3920362" cy="2613574"/>
          </a:xfrm>
          <a:prstGeom prst="rect">
            <a:avLst/>
          </a:prstGeom>
          <a:effectLst>
            <a:glow rad="127000">
              <a:schemeClr val="accent1">
                <a:alpha val="99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8588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44824"/>
            <a:ext cx="7648860" cy="2038326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>
                <a:effectLst/>
              </a:rPr>
              <a:t>«От того, как прошло детство,</a:t>
            </a:r>
            <a:br>
              <a:rPr lang="ru-RU" sz="2800" dirty="0">
                <a:effectLst/>
              </a:rPr>
            </a:br>
            <a:r>
              <a:rPr lang="ru-RU" sz="2800" dirty="0">
                <a:effectLst/>
              </a:rPr>
              <a:t> кто вёл ребенка за руку в детские годы, что вошло в его разум и сердце из окружающего мира – от этого в решающей степени зависит, каким человеком станет сегодняшний малыш». </a:t>
            </a:r>
            <a:br>
              <a:rPr lang="ru-RU" sz="2800" dirty="0">
                <a:effectLst/>
              </a:rPr>
            </a:br>
            <a:r>
              <a:rPr lang="ru-RU" sz="2800" dirty="0">
                <a:effectLst/>
              </a:rPr>
              <a:t>                              </a:t>
            </a:r>
            <a:r>
              <a:rPr lang="ru-RU" sz="2800" dirty="0" err="1">
                <a:effectLst/>
              </a:rPr>
              <a:t>В.А.Сухомлинский</a:t>
            </a:r>
            <a:r>
              <a:rPr lang="ru-RU" sz="2800" dirty="0">
                <a:effectLst/>
              </a:rPr>
              <a:t> </a:t>
            </a:r>
            <a:r>
              <a:rPr lang="ru-RU" sz="2800" dirty="0">
                <a:solidFill>
                  <a:srgbClr val="FF33CC"/>
                </a:solidFill>
                <a:latin typeface="Bookman Old Style" pitchFamily="18" charset="0"/>
              </a:rPr>
              <a:t/>
            </a:r>
            <a:br>
              <a:rPr lang="ru-RU" sz="2800" dirty="0">
                <a:solidFill>
                  <a:srgbClr val="FF33CC"/>
                </a:solidFill>
                <a:latin typeface="Bookman Old Style" pitchFamily="18" charset="0"/>
              </a:rPr>
            </a:br>
            <a:r>
              <a:rPr lang="ru-RU" sz="2800" dirty="0">
                <a:solidFill>
                  <a:srgbClr val="FF33CC"/>
                </a:solidFill>
                <a:latin typeface="Bookman Old Style" pitchFamily="18" charset="0"/>
              </a:rPr>
              <a:t>                                                       </a:t>
            </a:r>
            <a:endParaRPr lang="ru-RU" sz="3200" dirty="0">
              <a:solidFill>
                <a:srgbClr val="FF33CC"/>
              </a:solidFill>
              <a:latin typeface="Monotype Corsiva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3573016"/>
            <a:ext cx="4464496" cy="29763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>
              <a:schemeClr val="accent1">
                <a:alpha val="0"/>
              </a:schemeClr>
            </a:glow>
            <a:outerShdw blurRad="254000" algn="tl" rotWithShape="0">
              <a:srgbClr val="000000">
                <a:alpha val="43000"/>
              </a:srgbClr>
            </a:outerShdw>
            <a:softEdge rad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332656"/>
            <a:ext cx="8229600" cy="4456113"/>
          </a:xfrm>
        </p:spPr>
        <p:txBody>
          <a:bodyPr/>
          <a:lstStyle/>
          <a:p>
            <a:pPr marL="0" indent="363538" algn="just">
              <a:buNone/>
            </a:pPr>
            <a:r>
              <a:rPr lang="ru-RU" sz="2400" dirty="0"/>
              <a:t>Были организованы выставки на темы: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400" dirty="0"/>
              <a:t>“</a:t>
            </a:r>
            <a:r>
              <a:rPr lang="ru-RU" sz="2400" dirty="0"/>
              <a:t>Земля – не контейнер для мусора</a:t>
            </a:r>
            <a:r>
              <a:rPr lang="en-US" sz="2400" dirty="0"/>
              <a:t>”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400" dirty="0"/>
              <a:t>“</a:t>
            </a:r>
            <a:r>
              <a:rPr lang="ru-RU" sz="2400" dirty="0"/>
              <a:t>Пасхальный сувенир</a:t>
            </a:r>
            <a:r>
              <a:rPr lang="en-US" sz="2400" dirty="0"/>
              <a:t>”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400" dirty="0"/>
              <a:t>“</a:t>
            </a:r>
            <a:r>
              <a:rPr lang="ru-RU" sz="2400" dirty="0"/>
              <a:t>Лучок – золой бочок</a:t>
            </a:r>
            <a:r>
              <a:rPr lang="en-US" sz="2400" dirty="0"/>
              <a:t>”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852936"/>
            <a:ext cx="3815916" cy="2543944"/>
          </a:xfrm>
          <a:prstGeom prst="rect">
            <a:avLst/>
          </a:prstGeom>
          <a:effectLst>
            <a:glow rad="127000">
              <a:schemeClr val="accent1">
                <a:alpha val="99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19" y="2348880"/>
            <a:ext cx="3888176" cy="2592117"/>
          </a:xfrm>
          <a:prstGeom prst="rect">
            <a:avLst/>
          </a:prstGeom>
          <a:effectLst>
            <a:glow rad="127000">
              <a:schemeClr val="accent1">
                <a:alpha val="99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8726" y="4365104"/>
            <a:ext cx="3347864" cy="2231909"/>
          </a:xfrm>
          <a:prstGeom prst="rect">
            <a:avLst/>
          </a:prstGeom>
          <a:effectLst>
            <a:glow rad="127000">
              <a:schemeClr val="accent1">
                <a:alpha val="99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16657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445611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 эффективности, проводимой</a:t>
            </a:r>
            <a:r>
              <a:rPr lang="en-US" sz="2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мною в группе работы с родителями, свидетельствуют:</a:t>
            </a:r>
          </a:p>
          <a:p>
            <a:pPr marL="0" indent="0" algn="just">
              <a:buNone/>
            </a:pPr>
            <a:endParaRPr lang="ru-RU" sz="22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09625" lvl="0" indent="-269875" algn="just">
              <a:buFont typeface="Wingdings" panose="05000000000000000000" pitchFamily="2" charset="2"/>
              <a:buChar char="ü"/>
            </a:pPr>
            <a:r>
              <a:rPr lang="ru-RU" sz="2200" dirty="0"/>
              <a:t>проявление у родителей интереса к содержанию образовательного процесса с детьми;</a:t>
            </a:r>
          </a:p>
          <a:p>
            <a:pPr marL="809625" lvl="0" indent="-269875" algn="just">
              <a:buFont typeface="Wingdings" panose="05000000000000000000" pitchFamily="2" charset="2"/>
              <a:buChar char="ü"/>
            </a:pPr>
            <a:r>
              <a:rPr lang="ru-RU" sz="2200" dirty="0"/>
              <a:t>увеличение количества вопросов к педагогу, касающихся личности ребенка, его интересах, способностях и потребностях;</a:t>
            </a:r>
          </a:p>
          <a:p>
            <a:pPr marL="809625" lvl="0" indent="-269875" algn="just">
              <a:buFont typeface="Wingdings" panose="05000000000000000000" pitchFamily="2" charset="2"/>
              <a:buChar char="ü"/>
            </a:pPr>
            <a:r>
              <a:rPr lang="ru-RU" sz="2200" dirty="0"/>
              <a:t>стремление взрослых к индивидуальным контактам с воспитателем и специалистами;  </a:t>
            </a:r>
          </a:p>
          <a:p>
            <a:pPr marL="809625" lvl="0" indent="-269875" algn="just">
              <a:buFont typeface="Wingdings" panose="05000000000000000000" pitchFamily="2" charset="2"/>
              <a:buChar char="ü"/>
            </a:pPr>
            <a:r>
              <a:rPr lang="ru-RU" sz="2200" dirty="0"/>
              <a:t>совместная деятельность родителей, педагогов и детей положительно влияет на воспитанников.</a:t>
            </a:r>
          </a:p>
          <a:p>
            <a:pPr marL="809625" lvl="0" indent="-269875" algn="just">
              <a:buFont typeface="Wingdings" panose="05000000000000000000" pitchFamily="2" charset="2"/>
              <a:buChar char="ü"/>
            </a:pPr>
            <a:r>
              <a:rPr lang="ru-RU" sz="2200" dirty="0"/>
              <a:t>размышление родителей о тех или иных методах воспитания;</a:t>
            </a:r>
          </a:p>
          <a:p>
            <a:pPr marL="809625" lvl="0" indent="-269875" algn="just">
              <a:buFont typeface="Wingdings" panose="05000000000000000000" pitchFamily="2" charset="2"/>
              <a:buChar char="ü"/>
            </a:pPr>
            <a:r>
              <a:rPr lang="ru-RU" sz="2200" dirty="0"/>
              <a:t>повышение их активности в совместных мероприятиях.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96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4456113"/>
          </a:xfrm>
        </p:spPr>
        <p:txBody>
          <a:bodyPr/>
          <a:lstStyle/>
          <a:p>
            <a:pPr marL="0" indent="363538" algn="just">
              <a:buNone/>
            </a:pPr>
            <a:r>
              <a:rPr lang="ru-RU" sz="2400" dirty="0"/>
              <a:t>Немаловажную роль в процессе становления открытости ДОУ играют родители, которые являются основными социальными заказчиками. И взаимодействие педагогов с ними просто невозможно без учета интересов и запросов семьи.</a:t>
            </a:r>
          </a:p>
          <a:p>
            <a:pPr marL="0" indent="363538" algn="just">
              <a:buNone/>
            </a:pPr>
            <a:r>
              <a:rPr lang="ru-RU" sz="2400" dirty="0"/>
              <a:t>Проблема вовлечения родителей в единое пространство детского развития в ДОУ я  решаю в трех направлениях: </a:t>
            </a:r>
          </a:p>
          <a:p>
            <a:pPr marL="620713" lvl="0" indent="363538" algn="just">
              <a:buFont typeface="Wingdings" panose="05000000000000000000" pitchFamily="2" charset="2"/>
              <a:buChar char="ü"/>
            </a:pPr>
            <a:r>
              <a:rPr lang="ru-RU" sz="2400" dirty="0"/>
              <a:t>повышение педагогической культуры родителей. </a:t>
            </a:r>
          </a:p>
          <a:p>
            <a:pPr marL="620713" lvl="0" indent="363538" algn="just">
              <a:buFont typeface="Wingdings" panose="05000000000000000000" pitchFamily="2" charset="2"/>
              <a:buChar char="ü"/>
            </a:pPr>
            <a:r>
              <a:rPr lang="ru-RU" sz="2400" dirty="0"/>
              <a:t>вовлечение родителей в деятельность ДОУ, </a:t>
            </a:r>
          </a:p>
          <a:p>
            <a:pPr marL="620713" lvl="0" indent="363538" algn="just">
              <a:buFont typeface="Wingdings" panose="05000000000000000000" pitchFamily="2" charset="2"/>
              <a:buChar char="ü"/>
            </a:pPr>
            <a:r>
              <a:rPr lang="ru-RU" sz="2400" dirty="0"/>
              <a:t>совместная работа по обмену опытом.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358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620688"/>
            <a:ext cx="7859216" cy="445611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u="sng" dirty="0"/>
              <a:t>Цель моей работы</a:t>
            </a:r>
            <a:r>
              <a:rPr lang="ru-RU" sz="2400" dirty="0"/>
              <a:t>: </a:t>
            </a:r>
          </a:p>
          <a:p>
            <a:pPr marL="0" indent="0" algn="just">
              <a:buNone/>
            </a:pPr>
            <a:r>
              <a:rPr lang="ru-RU" sz="2400" dirty="0"/>
              <a:t>сделать родителей активными участниками педагогического процесса, оказав им помощь в реализации ответственности за воспитание и обучение детей.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2780928"/>
            <a:ext cx="5400600" cy="3600400"/>
          </a:xfrm>
          <a:prstGeom prst="rect">
            <a:avLst/>
          </a:prstGeom>
          <a:effectLst>
            <a:glow rad="127000">
              <a:schemeClr val="accent1">
                <a:alpha val="9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60307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496944" cy="5832648"/>
          </a:xfrm>
        </p:spPr>
        <p:txBody>
          <a:bodyPr/>
          <a:lstStyle/>
          <a:p>
            <a:pPr marL="0" indent="0" algn="just">
              <a:buNone/>
            </a:pPr>
            <a:r>
              <a:rPr lang="ru-RU" sz="2200" dirty="0"/>
              <a:t>Для достижения данной цели, для координации деятельности детского сада и родителей я работаю над решением следующих задач:</a:t>
            </a:r>
          </a:p>
          <a:p>
            <a:pPr marL="539750" indent="-269875" algn="just">
              <a:buFont typeface="Wingdings" panose="05000000000000000000" pitchFamily="2" charset="2"/>
              <a:buChar char="ü"/>
            </a:pPr>
            <a:r>
              <a:rPr lang="ru-RU" sz="2200" dirty="0"/>
              <a:t>установить партнерские отношения с семьей каждого воспитанника;</a:t>
            </a:r>
          </a:p>
          <a:p>
            <a:pPr marL="539750" indent="-269875" algn="just">
              <a:buFont typeface="Wingdings" panose="05000000000000000000" pitchFamily="2" charset="2"/>
              <a:buChar char="ü"/>
            </a:pPr>
            <a:r>
              <a:rPr lang="ru-RU" sz="2200" dirty="0"/>
              <a:t>объединить усилия семьи и детского сада для развития и воспитания детей;</a:t>
            </a:r>
          </a:p>
          <a:p>
            <a:pPr marL="539750" indent="-269875" algn="just">
              <a:buFont typeface="Wingdings" panose="05000000000000000000" pitchFamily="2" charset="2"/>
              <a:buChar char="ü"/>
            </a:pPr>
            <a:r>
              <a:rPr lang="ru-RU" sz="2200" dirty="0"/>
              <a:t>создать атмосферу взаимопонимания, общности интересов, позитивный настрой на общение и доброжелательную </a:t>
            </a:r>
            <a:r>
              <a:rPr lang="ru-RU" sz="2200" dirty="0" err="1"/>
              <a:t>взаимоподдержку</a:t>
            </a:r>
            <a:r>
              <a:rPr lang="ru-RU" sz="2200" dirty="0"/>
              <a:t> родителей, воспитанников и педагогов детского сада;</a:t>
            </a:r>
          </a:p>
          <a:p>
            <a:pPr marL="539750" indent="-269875" algn="just">
              <a:buFont typeface="Wingdings" panose="05000000000000000000" pitchFamily="2" charset="2"/>
              <a:buChar char="ü"/>
            </a:pPr>
            <a:r>
              <a:rPr lang="ru-RU" sz="2200" dirty="0"/>
              <a:t>активизировать и обогащать умения родителей по воспитанию и развитию детей;</a:t>
            </a:r>
          </a:p>
          <a:p>
            <a:pPr marL="539750" indent="-269875" algn="just">
              <a:buFont typeface="Wingdings" panose="05000000000000000000" pitchFamily="2" charset="2"/>
              <a:buChar char="ü"/>
            </a:pPr>
            <a:r>
              <a:rPr lang="ru-RU" sz="2200" dirty="0"/>
              <a:t>поддерживать уверенность родителей (законных представителей) в собственных педагогических возможностях.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56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301608" cy="5435625"/>
          </a:xfrm>
        </p:spPr>
        <p:txBody>
          <a:bodyPr/>
          <a:lstStyle/>
          <a:p>
            <a:pPr marL="0" indent="363538" algn="just">
              <a:buNone/>
            </a:pPr>
            <a:r>
              <a:rPr lang="ru-RU" sz="2400" dirty="0"/>
              <a:t>Взаимодействие ДОУ с родителями по созданию </a:t>
            </a:r>
            <a:r>
              <a:rPr lang="ru-RU" sz="2400" i="1" dirty="0"/>
              <a:t>благоприятных условий, комфортной, разнообразной, содержательно – насыщенной, доступной и безопасной развивающей предметно – пространственной среды </a:t>
            </a:r>
            <a:r>
              <a:rPr lang="ru-RU" sz="2400" dirty="0"/>
              <a:t>(ФГОС ДО ч. III п. 3.3 п. п. 1, 6) помогает мне спланировать и провести многогранную работу с родителями.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3356992"/>
            <a:ext cx="4896544" cy="3264362"/>
          </a:xfrm>
          <a:prstGeom prst="rect">
            <a:avLst/>
          </a:prstGeom>
          <a:effectLst>
            <a:glow rad="127000">
              <a:schemeClr val="accent1">
                <a:alpha val="9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581118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3480"/>
            <a:ext cx="8243887" cy="1314450"/>
          </a:xfrm>
        </p:spPr>
        <p:txBody>
          <a:bodyPr/>
          <a:lstStyle/>
          <a:p>
            <a:pPr marL="3317875" indent="-3317875"/>
            <a:r>
              <a:rPr lang="ru-RU" dirty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Формы работы с родителями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060848"/>
            <a:ext cx="8229600" cy="445611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Родительские собрания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Открытые занятия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Мастер-классы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Дни открытых дверей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Праздники и развлечения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Совместные проекты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Дни здоровья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Индивидуальные беседы и консультации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3443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-243408"/>
            <a:ext cx="8243887" cy="1314450"/>
          </a:xfrm>
          <a:noFill/>
        </p:spPr>
        <p:txBody>
          <a:bodyPr/>
          <a:lstStyle/>
          <a:p>
            <a:r>
              <a:rPr lang="ru-RU" sz="36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Родительские собрания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27026"/>
            <a:ext cx="8229600" cy="4456113"/>
          </a:xfrm>
        </p:spPr>
        <p:txBody>
          <a:bodyPr/>
          <a:lstStyle/>
          <a:p>
            <a:pPr marL="0" indent="363538" algn="just">
              <a:buNone/>
            </a:pPr>
            <a:endParaRPr lang="en-US" sz="2000" dirty="0"/>
          </a:p>
          <a:p>
            <a:pPr marL="0" indent="363538" algn="just">
              <a:buNone/>
            </a:pPr>
            <a:r>
              <a:rPr lang="ru-RU" sz="2000" dirty="0"/>
              <a:t>Одной из главных задач родительских собраний является координация действий родительской общественности и педагогического коллектива ДОУ по вопросам образования, воспитания, оздоровления и развития воспитанников.</a:t>
            </a:r>
            <a:endParaRPr lang="en-US" sz="2000" dirty="0"/>
          </a:p>
          <a:p>
            <a:pPr marL="0" indent="363538" algn="just">
              <a:buNone/>
            </a:pPr>
            <a:endParaRPr lang="ru-RU" sz="2000" dirty="0"/>
          </a:p>
          <a:p>
            <a:pPr marL="0" indent="363538" algn="just">
              <a:buNone/>
            </a:pPr>
            <a:r>
              <a:rPr lang="ru-RU" sz="2000" dirty="0"/>
              <a:t>Мною были проведены собрания на темы:</a:t>
            </a:r>
            <a:endParaRPr lang="en-US" sz="2000" dirty="0"/>
          </a:p>
          <a:p>
            <a:pPr marL="0" indent="363538" algn="just">
              <a:buNone/>
            </a:pPr>
            <a:endParaRPr lang="ru-RU" sz="2000" dirty="0"/>
          </a:p>
          <a:p>
            <a:pPr marL="4032250" indent="-269875" algn="just">
              <a:buFont typeface="Wingdings" panose="05000000000000000000" pitchFamily="2" charset="2"/>
              <a:buChar char="ü"/>
              <a:tabLst>
                <a:tab pos="1347788" algn="l"/>
              </a:tabLst>
            </a:pPr>
            <a:r>
              <a:rPr lang="en-US" sz="2000" dirty="0"/>
              <a:t>“</a:t>
            </a:r>
            <a:r>
              <a:rPr lang="ru-RU" sz="2000" dirty="0"/>
              <a:t>На пороге школы</a:t>
            </a:r>
            <a:r>
              <a:rPr lang="en-US" sz="2000" dirty="0"/>
              <a:t>”</a:t>
            </a:r>
          </a:p>
          <a:p>
            <a:pPr marL="4032250" indent="-269875" algn="just">
              <a:buFont typeface="Wingdings" panose="05000000000000000000" pitchFamily="2" charset="2"/>
              <a:buChar char="ü"/>
              <a:tabLst>
                <a:tab pos="1347788" algn="l"/>
              </a:tabLst>
            </a:pPr>
            <a:r>
              <a:rPr lang="en-US" sz="2000" dirty="0"/>
              <a:t>“</a:t>
            </a:r>
            <a:r>
              <a:rPr lang="ru-RU" sz="2000" dirty="0"/>
              <a:t>И в 10 лет и в 7 и в 5 – все дети любят рисовать</a:t>
            </a:r>
            <a:r>
              <a:rPr lang="en-US" sz="2000" dirty="0"/>
              <a:t>”</a:t>
            </a:r>
          </a:p>
          <a:p>
            <a:pPr marL="4032250" indent="-269875" algn="just">
              <a:buFont typeface="Wingdings" panose="05000000000000000000" pitchFamily="2" charset="2"/>
              <a:buChar char="ü"/>
              <a:tabLst>
                <a:tab pos="1347788" algn="l"/>
              </a:tabLst>
            </a:pPr>
            <a:r>
              <a:rPr lang="en-US" sz="2000" dirty="0"/>
              <a:t>“</a:t>
            </a:r>
            <a:r>
              <a:rPr lang="ru-RU" sz="2000" dirty="0"/>
              <a:t>Роль игры в жизни детей</a:t>
            </a:r>
            <a:r>
              <a:rPr lang="en-US" sz="2000" dirty="0"/>
              <a:t>”</a:t>
            </a:r>
          </a:p>
          <a:p>
            <a:pPr marL="4032250" indent="-269875" algn="just">
              <a:buFont typeface="Wingdings" panose="05000000000000000000" pitchFamily="2" charset="2"/>
              <a:buChar char="ü"/>
              <a:tabLst>
                <a:tab pos="1347788" algn="l"/>
              </a:tabLst>
            </a:pPr>
            <a:r>
              <a:rPr lang="en-US" sz="2000" dirty="0"/>
              <a:t>“</a:t>
            </a:r>
            <a:r>
              <a:rPr lang="ru-RU" sz="2000" dirty="0"/>
              <a:t>Особенности организации занятий детей 4-5 лет</a:t>
            </a:r>
            <a:r>
              <a:rPr lang="en-US" sz="2000" dirty="0"/>
              <a:t>”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933056"/>
            <a:ext cx="3635896" cy="2423931"/>
          </a:xfrm>
          <a:prstGeom prst="rect">
            <a:avLst/>
          </a:prstGeom>
          <a:effectLst>
            <a:glow rad="381000">
              <a:schemeClr val="accent1">
                <a:alpha val="67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7229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5192" y="260648"/>
            <a:ext cx="8243887" cy="810394"/>
          </a:xfrm>
        </p:spPr>
        <p:txBody>
          <a:bodyPr/>
          <a:lstStyle/>
          <a:p>
            <a:r>
              <a:rPr lang="ru-RU" sz="36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Открытые занятия</a:t>
            </a:r>
            <a:endParaRPr lang="ru-RU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456113"/>
          </a:xfrm>
        </p:spPr>
        <p:txBody>
          <a:bodyPr/>
          <a:lstStyle/>
          <a:p>
            <a:pPr marL="0" indent="363538" algn="just">
              <a:buNone/>
            </a:pPr>
            <a:r>
              <a:rPr lang="ru-RU" sz="2400" dirty="0"/>
              <a:t>Открытые занятия с участием родителей, как носителей новой интересной информации о своей работе, или как сказочного персонажа для повышения интереса к изучаемому материалу, или как мастера для передачи своего опыта и умений.</a:t>
            </a:r>
          </a:p>
          <a:p>
            <a:endParaRPr lang="ru-RU" dirty="0"/>
          </a:p>
        </p:txBody>
      </p:sp>
      <p:pic>
        <p:nvPicPr>
          <p:cNvPr id="1026" name="Picture 2" descr="https://www.zelenograd.ru/img/news/2009-11/2009-11-14_01_new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424808"/>
            <a:ext cx="4014788" cy="2992255"/>
          </a:xfrm>
          <a:prstGeom prst="rect">
            <a:avLst/>
          </a:prstGeom>
          <a:noFill/>
          <a:effectLst>
            <a:glow rad="317500">
              <a:schemeClr val="accent1">
                <a:alpha val="88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30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Шары">
  <a:themeElements>
    <a:clrScheme name="Шары 11">
      <a:dk1>
        <a:srgbClr val="000066"/>
      </a:dk1>
      <a:lt1>
        <a:srgbClr val="E1F4FF"/>
      </a:lt1>
      <a:dk2>
        <a:srgbClr val="000066"/>
      </a:dk2>
      <a:lt2>
        <a:srgbClr val="CCCCFF"/>
      </a:lt2>
      <a:accent1>
        <a:srgbClr val="9999FF"/>
      </a:accent1>
      <a:accent2>
        <a:srgbClr val="33CCCC"/>
      </a:accent2>
      <a:accent3>
        <a:srgbClr val="EEF8FF"/>
      </a:accent3>
      <a:accent4>
        <a:srgbClr val="000056"/>
      </a:accent4>
      <a:accent5>
        <a:srgbClr val="CACAFF"/>
      </a:accent5>
      <a:accent6>
        <a:srgbClr val="2DB9B9"/>
      </a:accent6>
      <a:hlink>
        <a:srgbClr val="9900FF"/>
      </a:hlink>
      <a:folHlink>
        <a:srgbClr val="660066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10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9900CC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11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9900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978</TotalTime>
  <Words>790</Words>
  <Application>Microsoft Office PowerPoint</Application>
  <PresentationFormat>Экран (4:3)</PresentationFormat>
  <Paragraphs>76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Шары</vt:lpstr>
      <vt:lpstr>«Работа с родителями»</vt:lpstr>
      <vt:lpstr>«От того, как прошло детство,  кто вёл ребенка за руку в детские годы, что вошло в его разум и сердце из окружающего мира – от этого в решающей степени зависит, каким человеком станет сегодняшний малыш».                                В.А.Сухомлинский                   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Формы работы с родителями</vt:lpstr>
      <vt:lpstr>Родительские собрания</vt:lpstr>
      <vt:lpstr>Открытые занятия</vt:lpstr>
      <vt:lpstr>Мастер - классы</vt:lpstr>
      <vt:lpstr>Дни открытых дверей</vt:lpstr>
      <vt:lpstr>Праздники и развлечения</vt:lpstr>
      <vt:lpstr>Совместные проекты</vt:lpstr>
      <vt:lpstr>Дни здоровья</vt:lpstr>
      <vt:lpstr>Индивидуальные беседы и консультации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«Я и моя семья»</dc:title>
  <dc:creator>user</dc:creator>
  <cp:lastModifiedBy>Детсад №31</cp:lastModifiedBy>
  <cp:revision>100</cp:revision>
  <dcterms:created xsi:type="dcterms:W3CDTF">2006-04-05T14:55:57Z</dcterms:created>
  <dcterms:modified xsi:type="dcterms:W3CDTF">2016-10-07T09:27:58Z</dcterms:modified>
</cp:coreProperties>
</file>