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6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81" autoAdjust="0"/>
  </p:normalViewPr>
  <p:slideViewPr>
    <p:cSldViewPr>
      <p:cViewPr varScale="1">
        <p:scale>
          <a:sx n="71" d="100"/>
          <a:sy n="71" d="100"/>
        </p:scale>
        <p:origin x="-7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F14F2-C286-4B7E-B292-6166278A3CEB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3330-C4CE-4C84-B647-C5F4B1298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892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F14F2-C286-4B7E-B292-6166278A3CEB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3330-C4CE-4C84-B647-C5F4B1298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16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F14F2-C286-4B7E-B292-6166278A3CEB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3330-C4CE-4C84-B647-C5F4B1298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969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F14F2-C286-4B7E-B292-6166278A3CEB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3330-C4CE-4C84-B647-C5F4B1298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983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F14F2-C286-4B7E-B292-6166278A3CEB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3330-C4CE-4C84-B647-C5F4B1298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019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F14F2-C286-4B7E-B292-6166278A3CEB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3330-C4CE-4C84-B647-C5F4B1298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064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F14F2-C286-4B7E-B292-6166278A3CEB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3330-C4CE-4C84-B647-C5F4B1298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883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F14F2-C286-4B7E-B292-6166278A3CEB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3330-C4CE-4C84-B647-C5F4B1298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711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F14F2-C286-4B7E-B292-6166278A3CEB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3330-C4CE-4C84-B647-C5F4B1298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711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F14F2-C286-4B7E-B292-6166278A3CEB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3330-C4CE-4C84-B647-C5F4B1298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879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F14F2-C286-4B7E-B292-6166278A3CEB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3330-C4CE-4C84-B647-C5F4B1298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013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F14F2-C286-4B7E-B292-6166278A3CEB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33330-C4CE-4C84-B647-C5F4B1298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1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maam.ru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431155"/>
            <a:ext cx="8511048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cs typeface="Angsana New" pitchFamily="18" charset="-34"/>
              </a:rPr>
              <a:t>МБДОУ  Детский сад  № 173 «Ромашка</a:t>
            </a:r>
            <a:r>
              <a:rPr lang="ru-RU" sz="2800" b="1" i="1" dirty="0" smtClean="0">
                <a:solidFill>
                  <a:srgbClr val="FF0000"/>
                </a:solidFill>
                <a:cs typeface="Angsana New" pitchFamily="18" charset="-34"/>
              </a:rPr>
              <a:t>» </a:t>
            </a:r>
            <a:r>
              <a:rPr lang="ru-RU" sz="2800" b="1" i="1" dirty="0" smtClean="0">
                <a:solidFill>
                  <a:srgbClr val="FF0000"/>
                </a:solidFill>
                <a:cs typeface="Angsana New" pitchFamily="18" charset="-34"/>
              </a:rPr>
              <a:t>г. Иваново.</a:t>
            </a:r>
            <a:endParaRPr lang="ru-RU" sz="2800" b="1" i="1" dirty="0" smtClean="0">
              <a:solidFill>
                <a:srgbClr val="FF0000"/>
              </a:solidFill>
              <a:cs typeface="Angsana New" pitchFamily="18" charset="-34"/>
            </a:endParaRPr>
          </a:p>
          <a:p>
            <a:endParaRPr lang="ru-RU" sz="2800" b="1" i="1" dirty="0">
              <a:solidFill>
                <a:srgbClr val="FF0000"/>
              </a:solidFill>
              <a:cs typeface="Angsana New" pitchFamily="18" charset="-34"/>
            </a:endParaRPr>
          </a:p>
          <a:p>
            <a:endParaRPr lang="ru-RU" sz="2800" b="1" i="1" dirty="0" smtClean="0">
              <a:solidFill>
                <a:srgbClr val="FF0000"/>
              </a:solidFill>
              <a:cs typeface="Angsana New" pitchFamily="18" charset="-34"/>
            </a:endParaRPr>
          </a:p>
          <a:p>
            <a:r>
              <a:rPr lang="ru-RU" sz="4000" b="1" i="1" dirty="0" smtClean="0">
                <a:solidFill>
                  <a:srgbClr val="FF0000"/>
                </a:solidFill>
                <a:cs typeface="Angsana New" pitchFamily="18" charset="-34"/>
              </a:rPr>
              <a:t>              Знакомство</a:t>
            </a:r>
          </a:p>
          <a:p>
            <a:r>
              <a:rPr lang="ru-RU" sz="4000" b="1" i="1" dirty="0">
                <a:solidFill>
                  <a:srgbClr val="FF0000"/>
                </a:solidFill>
                <a:cs typeface="Angsana New" pitchFamily="18" charset="-34"/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  <a:cs typeface="Angsana New" pitchFamily="18" charset="-34"/>
              </a:rPr>
              <a:t>                      с </a:t>
            </a:r>
          </a:p>
          <a:p>
            <a:r>
              <a:rPr lang="ru-RU" sz="4000" b="1" i="1" dirty="0" smtClean="0">
                <a:solidFill>
                  <a:srgbClr val="FF0000"/>
                </a:solidFill>
                <a:cs typeface="Angsana New" pitchFamily="18" charset="-34"/>
              </a:rPr>
              <a:t>             профессиями</a:t>
            </a:r>
            <a:endParaRPr lang="ru-RU" sz="4000" b="1" i="1" dirty="0">
              <a:solidFill>
                <a:srgbClr val="FF0000"/>
              </a:solidFill>
              <a:cs typeface="Angsana New" pitchFamily="18" charset="-34"/>
            </a:endParaRPr>
          </a:p>
          <a:p>
            <a:endParaRPr lang="ru-RU" sz="2800" b="1" i="1" dirty="0" smtClean="0">
              <a:solidFill>
                <a:srgbClr val="FF0000"/>
              </a:solidFill>
              <a:cs typeface="Angsana New" pitchFamily="18" charset="-34"/>
            </a:endParaRPr>
          </a:p>
          <a:p>
            <a:endParaRPr lang="ru-RU" sz="2800" b="1" i="1" dirty="0">
              <a:solidFill>
                <a:srgbClr val="FF0000"/>
              </a:solidFill>
              <a:cs typeface="Angsana New" pitchFamily="18" charset="-34"/>
            </a:endParaRPr>
          </a:p>
          <a:p>
            <a:endParaRPr lang="ru-RU" sz="2800" b="1" i="1" dirty="0" smtClean="0">
              <a:solidFill>
                <a:srgbClr val="FF0000"/>
              </a:solidFill>
              <a:cs typeface="Angsana New" pitchFamily="18" charset="-34"/>
            </a:endParaRPr>
          </a:p>
          <a:p>
            <a:endParaRPr lang="ru-RU" sz="2800" b="1" i="1" dirty="0">
              <a:solidFill>
                <a:srgbClr val="FF0000"/>
              </a:solidFill>
              <a:cs typeface="Angsana New" pitchFamily="18" charset="-34"/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  <a:cs typeface="Angsana New" pitchFamily="18" charset="-34"/>
              </a:rPr>
              <a:t>Воспитатель: Смирнова Елена Сергеевна</a:t>
            </a:r>
            <a:endParaRPr lang="ru-RU" sz="2800" b="1" i="1" dirty="0">
              <a:solidFill>
                <a:srgbClr val="FF0000"/>
              </a:solidFill>
              <a:cs typeface="Angsana New" pitchFamily="18" charset="-34"/>
            </a:endParaRPr>
          </a:p>
        </p:txBody>
      </p:sp>
      <p:pic>
        <p:nvPicPr>
          <p:cNvPr id="4" name="Professii-Vstuplenie-o-professiyah(muzofon.co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824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250" advTm="8000">
        <p14:vortex dir="r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408"/>
            <a:ext cx="9144000" cy="71014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-75946"/>
            <a:ext cx="4111510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Используемый материал для детей: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Д</a:t>
            </a:r>
            <a:r>
              <a:rPr lang="en-US" dirty="0" smtClean="0">
                <a:solidFill>
                  <a:srgbClr val="002060"/>
                </a:solidFill>
              </a:rPr>
              <a:t>/</a:t>
            </a:r>
            <a:r>
              <a:rPr lang="ru-RU" dirty="0" smtClean="0">
                <a:solidFill>
                  <a:srgbClr val="002060"/>
                </a:solidFill>
              </a:rPr>
              <a:t>И:</a:t>
            </a:r>
          </a:p>
          <a:p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 «Кем хочешь быть?»</a:t>
            </a:r>
          </a:p>
          <a:p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 «Кто что делает?»</a:t>
            </a:r>
          </a:p>
          <a:p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  «Кому что нужно для работы?»</a:t>
            </a:r>
          </a:p>
          <a:p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  «Профессии»</a:t>
            </a:r>
          </a:p>
          <a:p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  «Что лишнее?»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Литература: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К. Чуковский «Айболит»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Дж. </a:t>
            </a:r>
            <a:r>
              <a:rPr lang="ru-RU" dirty="0" err="1" smtClean="0">
                <a:solidFill>
                  <a:srgbClr val="002060"/>
                </a:solidFill>
              </a:rPr>
              <a:t>Родари</a:t>
            </a:r>
            <a:r>
              <a:rPr lang="ru-RU" dirty="0" smtClean="0">
                <a:solidFill>
                  <a:srgbClr val="002060"/>
                </a:solidFill>
              </a:rPr>
              <a:t>   «Какого цвета ремесла?»</a:t>
            </a:r>
          </a:p>
          <a:p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                 «Чем пахнут ремесла?»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Я. Аким           «Неумейка»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С. </a:t>
            </a:r>
            <a:r>
              <a:rPr lang="ru-RU" dirty="0" err="1" smtClean="0">
                <a:solidFill>
                  <a:srgbClr val="002060"/>
                </a:solidFill>
              </a:rPr>
              <a:t>Баруздин</a:t>
            </a:r>
            <a:r>
              <a:rPr lang="ru-RU" dirty="0" smtClean="0">
                <a:solidFill>
                  <a:srgbClr val="002060"/>
                </a:solidFill>
              </a:rPr>
              <a:t>    «Кто построил этот дом?»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В. Маяковский «Кем быть?»</a:t>
            </a:r>
          </a:p>
          <a:p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                     «Стройка»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Г. </a:t>
            </a:r>
            <a:r>
              <a:rPr lang="ru-RU" dirty="0" err="1" smtClean="0">
                <a:solidFill>
                  <a:srgbClr val="002060"/>
                </a:solidFill>
              </a:rPr>
              <a:t>Люшнин</a:t>
            </a:r>
            <a:r>
              <a:rPr lang="ru-RU" dirty="0" smtClean="0">
                <a:solidFill>
                  <a:srgbClr val="002060"/>
                </a:solidFill>
              </a:rPr>
              <a:t>       «Строители»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Е. Пермяк         «Мамина работа»</a:t>
            </a:r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4166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170056"/>
            <a:ext cx="8173071" cy="6401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Используемая литература: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Беседы с ребёнком. Профессии. </a:t>
            </a:r>
            <a:endParaRPr lang="en-US" sz="2800" dirty="0" smtClean="0"/>
          </a:p>
          <a:p>
            <a:r>
              <a:rPr lang="en-US" sz="2800" dirty="0"/>
              <a:t> </a:t>
            </a:r>
            <a:r>
              <a:rPr lang="en-US" sz="2800" dirty="0" smtClean="0"/>
              <a:t>   </a:t>
            </a:r>
            <a:r>
              <a:rPr lang="ru-RU" sz="2800" dirty="0" smtClean="0"/>
              <a:t>Картинки с заданиями. М. 2013г.</a:t>
            </a:r>
          </a:p>
          <a:p>
            <a:r>
              <a:rPr lang="ru-RU" sz="2800" dirty="0" smtClean="0"/>
              <a:t>2. Захаров </a:t>
            </a:r>
            <a:r>
              <a:rPr lang="ru-RU" sz="2800" dirty="0"/>
              <a:t>Н.Н. Профессиональная </a:t>
            </a:r>
            <a:r>
              <a:rPr lang="ru-RU" sz="2800" dirty="0" smtClean="0"/>
              <a:t>ориентация</a:t>
            </a:r>
            <a:endParaRPr lang="en-US" sz="2800" dirty="0" smtClean="0"/>
          </a:p>
          <a:p>
            <a:r>
              <a:rPr lang="en-US" sz="2800" dirty="0"/>
              <a:t> </a:t>
            </a:r>
            <a:r>
              <a:rPr lang="en-US" sz="2800" dirty="0" smtClean="0"/>
              <a:t>   </a:t>
            </a:r>
            <a:r>
              <a:rPr lang="ru-RU" sz="2800" dirty="0" smtClean="0"/>
              <a:t> </a:t>
            </a:r>
            <a:r>
              <a:rPr lang="ru-RU" sz="2800" dirty="0"/>
              <a:t>дошкольников. — М., 1988. </a:t>
            </a:r>
          </a:p>
          <a:p>
            <a:pPr marL="342900" indent="-342900">
              <a:buAutoNum type="arabicPeriod" startAt="3"/>
            </a:pPr>
            <a:r>
              <a:rPr lang="ru-RU" sz="2800" dirty="0" smtClean="0"/>
              <a:t>Климов </a:t>
            </a:r>
            <a:r>
              <a:rPr lang="ru-RU" sz="2800" dirty="0"/>
              <a:t>Е.А. Психология профессионального </a:t>
            </a:r>
            <a:endParaRPr lang="en-US" sz="2800" dirty="0" smtClean="0"/>
          </a:p>
          <a:p>
            <a:r>
              <a:rPr lang="en-US" sz="2800" dirty="0"/>
              <a:t> </a:t>
            </a:r>
            <a:r>
              <a:rPr lang="en-US" sz="2800" dirty="0" smtClean="0"/>
              <a:t>    </a:t>
            </a:r>
            <a:r>
              <a:rPr lang="ru-RU" sz="2800" dirty="0" smtClean="0"/>
              <a:t>самоопределения </a:t>
            </a:r>
            <a:r>
              <a:rPr lang="ru-RU" sz="2800" dirty="0"/>
              <a:t>— Р н/Д, 1996</a:t>
            </a:r>
            <a:r>
              <a:rPr lang="ru-RU" sz="2800" dirty="0" smtClean="0"/>
              <a:t>.</a:t>
            </a:r>
          </a:p>
          <a:p>
            <a:r>
              <a:rPr lang="en-US" sz="2800" dirty="0" smtClean="0"/>
              <a:t>4</a:t>
            </a:r>
            <a:r>
              <a:rPr lang="ru-RU" sz="2800" dirty="0" smtClean="0"/>
              <a:t>. </a:t>
            </a:r>
            <a:r>
              <a:rPr lang="ru-RU" sz="2800" dirty="0"/>
              <a:t>Кондрашов В.П. Введение дошкольников в мир </a:t>
            </a:r>
            <a:endParaRPr lang="ru-RU" sz="2800" dirty="0" smtClean="0"/>
          </a:p>
          <a:p>
            <a:r>
              <a:rPr lang="ru-RU" sz="2800" dirty="0"/>
              <a:t> </a:t>
            </a:r>
            <a:r>
              <a:rPr lang="ru-RU" sz="2800" dirty="0" smtClean="0"/>
              <a:t>   профессий:  Учебно-методическое </a:t>
            </a:r>
            <a:r>
              <a:rPr lang="ru-RU" sz="2800" dirty="0"/>
              <a:t>пособие. </a:t>
            </a:r>
            <a:endParaRPr lang="ru-RU" sz="2800" dirty="0" smtClean="0"/>
          </a:p>
          <a:p>
            <a:r>
              <a:rPr lang="ru-RU" sz="2800" dirty="0"/>
              <a:t> </a:t>
            </a:r>
            <a:r>
              <a:rPr lang="ru-RU" sz="2800" dirty="0" smtClean="0"/>
              <a:t>   — </a:t>
            </a:r>
            <a:r>
              <a:rPr lang="ru-RU" sz="2800" dirty="0"/>
              <a:t>Балашов: Изд-во "Николаев", 2004. </a:t>
            </a:r>
            <a:endParaRPr lang="ru-RU" sz="2800" dirty="0" smtClean="0"/>
          </a:p>
          <a:p>
            <a:pPr marL="342900" indent="-342900">
              <a:buAutoNum type="arabicPeriod" startAt="5"/>
            </a:pPr>
            <a:r>
              <a:rPr lang="ru-RU" sz="2800" dirty="0" smtClean="0"/>
              <a:t>Н.Н. </a:t>
            </a:r>
            <a:r>
              <a:rPr lang="ru-RU" sz="2800" dirty="0" err="1" smtClean="0"/>
              <a:t>Бурмистрова</a:t>
            </a:r>
            <a:r>
              <a:rPr lang="ru-RU" sz="2800" dirty="0" smtClean="0"/>
              <a:t>. Путешествие в мир профессий.</a:t>
            </a:r>
          </a:p>
          <a:p>
            <a:pPr marL="342900" indent="-342900">
              <a:buAutoNum type="arabicPeriod" startAt="5"/>
            </a:pPr>
            <a:r>
              <a:rPr lang="en-US" sz="2800" dirty="0" smtClean="0"/>
              <a:t>//</a:t>
            </a:r>
            <a:r>
              <a:rPr lang="ru-RU" sz="2800" dirty="0" smtClean="0"/>
              <a:t>Воспитатель ДОУ 2013г. № 9</a:t>
            </a:r>
          </a:p>
          <a:p>
            <a:pPr marL="342900" indent="-342900">
              <a:buAutoNum type="arabicPeriod" startAt="5"/>
            </a:pPr>
            <a:r>
              <a:rPr lang="en-US" sz="2800" dirty="0" smtClean="0">
                <a:hlinkClick r:id="rId3"/>
                <a:hlinkMouseOver r:id="" action="ppaction://hlinkshowjump?jump=nextslide"/>
              </a:rPr>
              <a:t>maam.ru</a:t>
            </a:r>
          </a:p>
          <a:p>
            <a:pPr marL="342900" indent="-342900">
              <a:buAutoNum type="arabicPeriod" startAt="5"/>
            </a:pPr>
            <a:r>
              <a:rPr lang="en-US" sz="2800" dirty="0" smtClean="0">
                <a:hlinkClick r:id="rId3"/>
                <a:hlinkMouseOver r:id="" action="ppaction://hlinkshowjump?jump=nextslide"/>
              </a:rPr>
              <a:t>dohcolonoc.ru</a:t>
            </a:r>
            <a:endParaRPr lang="ru-RU" sz="2800" dirty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7685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704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188641"/>
            <a:ext cx="7128792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Актуальность: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 В </a:t>
            </a:r>
            <a:r>
              <a:rPr lang="ru-RU" b="1" i="1" dirty="0">
                <a:solidFill>
                  <a:srgbClr val="002060"/>
                </a:solidFill>
              </a:rPr>
              <a:t>настоящее время наблюдается глубочайшее противоречие между возрастанием значимости профессий по принципу «престижности» и потребностью в высококвалифицированных </a:t>
            </a:r>
            <a:r>
              <a:rPr lang="ru-RU" b="1" i="1" dirty="0" smtClean="0">
                <a:solidFill>
                  <a:srgbClr val="002060"/>
                </a:solidFill>
              </a:rPr>
              <a:t>специалистах. Проблема </a:t>
            </a:r>
            <a:r>
              <a:rPr lang="ru-RU" b="1" i="1" dirty="0">
                <a:solidFill>
                  <a:srgbClr val="002060"/>
                </a:solidFill>
              </a:rPr>
              <a:t>усугубляется недостаточной информированностью детей о профессиях. Существует проблема игнорирования вопросов раннего </a:t>
            </a:r>
            <a:r>
              <a:rPr lang="ru-RU" b="1" i="1" dirty="0" err="1">
                <a:solidFill>
                  <a:srgbClr val="002060"/>
                </a:solidFill>
              </a:rPr>
              <a:t>профориентационного</a:t>
            </a:r>
            <a:r>
              <a:rPr lang="ru-RU" b="1" i="1" dirty="0">
                <a:solidFill>
                  <a:srgbClr val="002060"/>
                </a:solidFill>
              </a:rPr>
              <a:t> воспитания дошкольников. Очевидна потребность в совершенствовании и обновлении практики «взращивания» с дошкольного возраста личности способной стать в будущем профессионалом своего дела на основе формирования представлений о том, что труд — это почетная обязанность каждого человека, живущего в нашем обществе</a:t>
            </a:r>
            <a:r>
              <a:rPr lang="ru-RU" b="1" i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Именно поэтому актуальной стала проблема развития нравственно — патриотических качеств детей дошкольного возраста посредством трудового воспитания, где одной из главных задач является формирование у детей понятия о профессиональной деятельности взрослых. Большинство детей имеют недостаточно знаний и представлений о профессиях взрослых, низкий словарный запас по этой теме.</a:t>
            </a:r>
          </a:p>
          <a:p>
            <a:endParaRPr lang="ru-RU" sz="1400" b="1" i="1" dirty="0" smtClean="0">
              <a:solidFill>
                <a:srgbClr val="FF0000"/>
              </a:solidFill>
            </a:endParaRPr>
          </a:p>
          <a:p>
            <a:endParaRPr lang="ru-RU" sz="4400" b="1" i="1" dirty="0">
              <a:solidFill>
                <a:srgbClr val="FF0000"/>
              </a:solidFill>
            </a:endParaRPr>
          </a:p>
          <a:p>
            <a:endParaRPr lang="ru-RU" sz="4400" b="1" i="1" dirty="0" smtClean="0">
              <a:solidFill>
                <a:srgbClr val="FF0000"/>
              </a:solidFill>
            </a:endParaRPr>
          </a:p>
          <a:p>
            <a:endParaRPr lang="ru-RU" sz="4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835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69104"/>
            <a:ext cx="14416001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Представления о профессиях </a:t>
            </a:r>
            <a:r>
              <a:rPr lang="ru-RU" sz="2400" dirty="0">
                <a:solidFill>
                  <a:srgbClr val="002060"/>
                </a:solidFill>
              </a:rPr>
              <a:t>у ребенка ограничены его </a:t>
            </a:r>
            <a:r>
              <a:rPr lang="ru-RU" sz="2400" dirty="0" smtClean="0">
                <a:solidFill>
                  <a:srgbClr val="002060"/>
                </a:solidFill>
              </a:rPr>
              <a:t>пока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небогатым жизненным опытом – работа </a:t>
            </a:r>
            <a:r>
              <a:rPr lang="ru-RU" sz="2400" dirty="0" smtClean="0">
                <a:solidFill>
                  <a:srgbClr val="002060"/>
                </a:solidFill>
              </a:rPr>
              <a:t>мамы </a:t>
            </a:r>
            <a:r>
              <a:rPr lang="ru-RU" sz="2400" dirty="0">
                <a:solidFill>
                  <a:srgbClr val="002060"/>
                </a:solidFill>
              </a:rPr>
              <a:t>и папы, 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воспитателя </a:t>
            </a:r>
            <a:r>
              <a:rPr lang="ru-RU" sz="2400" dirty="0">
                <a:solidFill>
                  <a:srgbClr val="002060"/>
                </a:solidFill>
              </a:rPr>
              <a:t>в детском саду, профессии летчика, милиционера</a:t>
            </a:r>
            <a:r>
              <a:rPr lang="ru-RU" sz="2400" dirty="0" smtClean="0">
                <a:solidFill>
                  <a:srgbClr val="002060"/>
                </a:solidFill>
              </a:rPr>
              <a:t>,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продавца, но </a:t>
            </a:r>
            <a:r>
              <a:rPr lang="ru-RU" sz="2400" dirty="0">
                <a:solidFill>
                  <a:srgbClr val="002060"/>
                </a:solidFill>
              </a:rPr>
              <a:t>и об этих так или иначе знакомых профессиях </a:t>
            </a:r>
            <a:r>
              <a:rPr lang="ru-RU" sz="2400" dirty="0" smtClean="0">
                <a:solidFill>
                  <a:srgbClr val="002060"/>
                </a:solidFill>
              </a:rPr>
              <a:t>дети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знают, как правило, мало и весьма </a:t>
            </a:r>
            <a:r>
              <a:rPr lang="ru-RU" sz="2400" dirty="0" smtClean="0">
                <a:solidFill>
                  <a:srgbClr val="002060"/>
                </a:solidFill>
              </a:rPr>
              <a:t>поверхностно</a:t>
            </a:r>
            <a:r>
              <a:rPr lang="ru-RU" sz="2400" dirty="0">
                <a:solidFill>
                  <a:srgbClr val="002060"/>
                </a:solidFill>
              </a:rPr>
              <a:t>. Между тем, </a:t>
            </a:r>
            <a:r>
              <a:rPr lang="ru-RU" sz="2400" dirty="0" smtClean="0">
                <a:solidFill>
                  <a:srgbClr val="002060"/>
                </a:solidFill>
              </a:rPr>
              <a:t>в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современном мире существует огромное количество видов 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труда</a:t>
            </a:r>
            <a:r>
              <a:rPr lang="ru-RU" sz="2400" dirty="0">
                <a:solidFill>
                  <a:srgbClr val="002060"/>
                </a:solidFill>
              </a:rPr>
              <a:t>. Ориентация в этом океане человеческих занятий </a:t>
            </a:r>
            <a:r>
              <a:rPr lang="ru-RU" sz="2400" dirty="0" smtClean="0">
                <a:solidFill>
                  <a:srgbClr val="002060"/>
                </a:solidFill>
              </a:rPr>
              <a:t>является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важнейшим звеном </a:t>
            </a:r>
            <a:r>
              <a:rPr lang="ru-RU" sz="2400" dirty="0" smtClean="0">
                <a:solidFill>
                  <a:srgbClr val="002060"/>
                </a:solidFill>
              </a:rPr>
              <a:t>социальной </a:t>
            </a:r>
            <a:r>
              <a:rPr lang="ru-RU" sz="2400" dirty="0">
                <a:solidFill>
                  <a:srgbClr val="002060"/>
                </a:solidFill>
              </a:rPr>
              <a:t>адаптации ребенка. </a:t>
            </a:r>
            <a:r>
              <a:rPr lang="ru-RU" sz="2400" dirty="0" smtClean="0">
                <a:solidFill>
                  <a:srgbClr val="002060"/>
                </a:solidFill>
              </a:rPr>
              <a:t>Таким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образом, формирование представлений </a:t>
            </a:r>
            <a:r>
              <a:rPr lang="ru-RU" sz="2400" dirty="0" smtClean="0">
                <a:solidFill>
                  <a:srgbClr val="002060"/>
                </a:solidFill>
              </a:rPr>
              <a:t>дошкольников </a:t>
            </a:r>
            <a:r>
              <a:rPr lang="ru-RU" sz="2400" dirty="0">
                <a:solidFill>
                  <a:srgbClr val="002060"/>
                </a:solidFill>
              </a:rPr>
              <a:t>о мире 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труда </a:t>
            </a:r>
            <a:r>
              <a:rPr lang="ru-RU" sz="2400" dirty="0">
                <a:solidFill>
                  <a:srgbClr val="002060"/>
                </a:solidFill>
              </a:rPr>
              <a:t>и профессий – это необходимый процесс, актуальный в 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современном </a:t>
            </a:r>
            <a:r>
              <a:rPr lang="ru-RU" sz="2400" dirty="0">
                <a:solidFill>
                  <a:srgbClr val="002060"/>
                </a:solidFill>
              </a:rPr>
              <a:t>мире.</a:t>
            </a:r>
          </a:p>
        </p:txBody>
      </p:sp>
    </p:spTree>
    <p:extLst>
      <p:ext uri="{BB962C8B-B14F-4D97-AF65-F5344CB8AC3E}">
        <p14:creationId xmlns:p14="http://schemas.microsoft.com/office/powerpoint/2010/main" val="3879894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3649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772" y="0"/>
            <a:ext cx="8568952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</a:rPr>
              <a:t>Цель:</a:t>
            </a:r>
          </a:p>
          <a:p>
            <a:r>
              <a:rPr lang="ru-RU" sz="2000" b="1" i="1" dirty="0">
                <a:solidFill>
                  <a:srgbClr val="00B050"/>
                </a:solidFill>
              </a:rPr>
              <a:t>Д</a:t>
            </a:r>
            <a:r>
              <a:rPr lang="ru-RU" sz="2000" b="1" i="1" dirty="0" smtClean="0">
                <a:solidFill>
                  <a:srgbClr val="00B050"/>
                </a:solidFill>
              </a:rPr>
              <a:t>ать представление детям о профессиях: </a:t>
            </a:r>
          </a:p>
          <a:p>
            <a:r>
              <a:rPr lang="ru-RU" sz="2000" b="1" i="1" dirty="0">
                <a:solidFill>
                  <a:srgbClr val="00B050"/>
                </a:solidFill>
              </a:rPr>
              <a:t>п</a:t>
            </a:r>
            <a:r>
              <a:rPr lang="ru-RU" sz="2000" b="1" i="1" dirty="0" smtClean="0">
                <a:solidFill>
                  <a:srgbClr val="00B050"/>
                </a:solidFill>
              </a:rPr>
              <a:t>овара, парикмахера, водителя, строителя</a:t>
            </a:r>
            <a:r>
              <a:rPr lang="ru-RU" sz="2000" b="1" i="1" dirty="0" smtClean="0">
                <a:solidFill>
                  <a:srgbClr val="00B050"/>
                </a:solidFill>
              </a:rPr>
              <a:t>, прачки,</a:t>
            </a:r>
            <a:endParaRPr lang="ru-RU" sz="2000" b="1" i="1" dirty="0" smtClean="0">
              <a:solidFill>
                <a:srgbClr val="00B050"/>
              </a:solidFill>
            </a:endParaRPr>
          </a:p>
          <a:p>
            <a:r>
              <a:rPr lang="ru-RU" sz="2000" b="1" i="1" dirty="0" smtClean="0">
                <a:solidFill>
                  <a:srgbClr val="00B050"/>
                </a:solidFill>
              </a:rPr>
              <a:t> врача, учителя, дворника</a:t>
            </a:r>
            <a:r>
              <a:rPr lang="ru-RU" sz="2000" b="1" i="1" dirty="0">
                <a:solidFill>
                  <a:srgbClr val="00B050"/>
                </a:solidFill>
              </a:rPr>
              <a:t>. Целью ранней профориентации является формирование у дошкольников эмоционального отношения к профессиональному миру, предоставление ему возможности использовать свои силы в доступных видах деятельности.</a:t>
            </a:r>
          </a:p>
          <a:p>
            <a:endParaRPr lang="ru-RU" sz="2000" b="1" i="1" dirty="0">
              <a:solidFill>
                <a:srgbClr val="00B050"/>
              </a:solidFill>
            </a:endParaRPr>
          </a:p>
          <a:p>
            <a:r>
              <a:rPr lang="ru-RU" sz="2000" b="1" i="1" dirty="0" smtClean="0">
                <a:solidFill>
                  <a:srgbClr val="00B050"/>
                </a:solidFill>
              </a:rPr>
              <a:t>Задачи:</a:t>
            </a:r>
          </a:p>
          <a:p>
            <a:r>
              <a:rPr lang="ru-RU" sz="2000" b="1" i="1" dirty="0" smtClean="0">
                <a:solidFill>
                  <a:srgbClr val="00B050"/>
                </a:solidFill>
              </a:rPr>
              <a:t>1. Познакомить детей </a:t>
            </a:r>
            <a:r>
              <a:rPr lang="ru-RU" sz="2000" b="1" i="1" dirty="0">
                <a:solidFill>
                  <a:srgbClr val="00B050"/>
                </a:solidFill>
              </a:rPr>
              <a:t>с трудом </a:t>
            </a:r>
            <a:r>
              <a:rPr lang="ru-RU" sz="2000" b="1" i="1" dirty="0" smtClean="0">
                <a:solidFill>
                  <a:srgbClr val="00B050"/>
                </a:solidFill>
              </a:rPr>
              <a:t>взрослых.</a:t>
            </a:r>
          </a:p>
          <a:p>
            <a:r>
              <a:rPr lang="ru-RU" sz="2000" b="1" i="1" dirty="0" smtClean="0">
                <a:solidFill>
                  <a:srgbClr val="00B050"/>
                </a:solidFill>
              </a:rPr>
              <a:t>2. Расширять </a:t>
            </a:r>
            <a:r>
              <a:rPr lang="ru-RU" sz="2000" b="1" i="1" dirty="0">
                <a:solidFill>
                  <a:srgbClr val="00B050"/>
                </a:solidFill>
              </a:rPr>
              <a:t>знания детей о родных людях, их профессиях, значимостью их труда для семьи и </a:t>
            </a:r>
            <a:r>
              <a:rPr lang="ru-RU" sz="2000" b="1" i="1" dirty="0" smtClean="0">
                <a:solidFill>
                  <a:srgbClr val="00B050"/>
                </a:solidFill>
              </a:rPr>
              <a:t>общества.</a:t>
            </a:r>
          </a:p>
          <a:p>
            <a:r>
              <a:rPr lang="ru-RU" sz="2000" b="1" i="1" dirty="0" smtClean="0">
                <a:solidFill>
                  <a:srgbClr val="00B050"/>
                </a:solidFill>
              </a:rPr>
              <a:t>3. Учить </a:t>
            </a:r>
            <a:r>
              <a:rPr lang="ru-RU" sz="2000" b="1" i="1" dirty="0">
                <a:solidFill>
                  <a:srgbClr val="00B050"/>
                </a:solidFill>
              </a:rPr>
              <a:t>отображать представления о профессиях родителей в игровой </a:t>
            </a:r>
            <a:r>
              <a:rPr lang="ru-RU" sz="2000" b="1" i="1" dirty="0" smtClean="0">
                <a:solidFill>
                  <a:srgbClr val="00B050"/>
                </a:solidFill>
              </a:rPr>
              <a:t>деятельности.</a:t>
            </a:r>
          </a:p>
          <a:p>
            <a:r>
              <a:rPr lang="ru-RU" sz="2000" b="1" i="1" dirty="0" smtClean="0">
                <a:solidFill>
                  <a:srgbClr val="00B050"/>
                </a:solidFill>
              </a:rPr>
              <a:t> 4. Активизировать </a:t>
            </a:r>
            <a:r>
              <a:rPr lang="ru-RU" sz="2000" b="1" i="1" dirty="0">
                <a:solidFill>
                  <a:srgbClr val="00B050"/>
                </a:solidFill>
              </a:rPr>
              <a:t>в речи слова, родовые понятия и видовые обобщения, связанные с темой, учить выражать свое отношение к той или иной профессии.</a:t>
            </a:r>
          </a:p>
          <a:p>
            <a:r>
              <a:rPr lang="ru-RU" sz="2000" b="1" i="1" dirty="0" smtClean="0">
                <a:solidFill>
                  <a:srgbClr val="00B050"/>
                </a:solidFill>
              </a:rPr>
              <a:t>5.  Познакомить детей с продуктами трудового процесса, с предметами-помощниками изучаемых профессий.</a:t>
            </a:r>
          </a:p>
          <a:p>
            <a:r>
              <a:rPr lang="ru-RU" sz="2000" b="1" i="1" dirty="0" smtClean="0">
                <a:solidFill>
                  <a:srgbClr val="00B050"/>
                </a:solidFill>
              </a:rPr>
              <a:t>6. закрепить знания о профессиях.</a:t>
            </a:r>
          </a:p>
          <a:p>
            <a:r>
              <a:rPr lang="ru-RU" sz="2000" b="1" i="1" dirty="0" smtClean="0">
                <a:solidFill>
                  <a:srgbClr val="00B050"/>
                </a:solidFill>
              </a:rPr>
              <a:t>7.воспитание уважения к труду.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5018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5878" y="404664"/>
            <a:ext cx="7044301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Вид проекта:</a:t>
            </a:r>
          </a:p>
          <a:p>
            <a:r>
              <a:rPr lang="ru-RU" sz="3200" b="1" i="1" dirty="0">
                <a:solidFill>
                  <a:srgbClr val="7030A0"/>
                </a:solidFill>
              </a:rPr>
              <a:t>г</a:t>
            </a:r>
            <a:r>
              <a:rPr lang="ru-RU" sz="3200" b="1" i="1" dirty="0" smtClean="0">
                <a:solidFill>
                  <a:srgbClr val="7030A0"/>
                </a:solidFill>
              </a:rPr>
              <a:t>рупповой, информационный,</a:t>
            </a:r>
          </a:p>
          <a:p>
            <a:r>
              <a:rPr lang="ru-RU" sz="3200" b="1" i="1" dirty="0">
                <a:solidFill>
                  <a:srgbClr val="7030A0"/>
                </a:solidFill>
              </a:rPr>
              <a:t>т</a:t>
            </a:r>
            <a:r>
              <a:rPr lang="ru-RU" sz="3200" b="1" i="1" dirty="0" smtClean="0">
                <a:solidFill>
                  <a:srgbClr val="7030A0"/>
                </a:solidFill>
              </a:rPr>
              <a:t>ворческий, игровой,</a:t>
            </a:r>
          </a:p>
          <a:p>
            <a:r>
              <a:rPr lang="ru-RU" sz="3200" b="1" i="1" dirty="0">
                <a:solidFill>
                  <a:srgbClr val="7030A0"/>
                </a:solidFill>
              </a:rPr>
              <a:t>к</a:t>
            </a:r>
            <a:r>
              <a:rPr lang="ru-RU" sz="3200" b="1" i="1" dirty="0" smtClean="0">
                <a:solidFill>
                  <a:srgbClr val="7030A0"/>
                </a:solidFill>
              </a:rPr>
              <a:t>раткосрочный - 2 месяца.</a:t>
            </a:r>
            <a:endParaRPr lang="ru-RU" sz="3200" b="1" i="1" dirty="0" smtClean="0">
              <a:solidFill>
                <a:srgbClr val="7030A0"/>
              </a:solidFill>
            </a:endParaRPr>
          </a:p>
          <a:p>
            <a:r>
              <a:rPr lang="ru-RU" sz="3200" b="1" i="1" dirty="0" smtClean="0">
                <a:solidFill>
                  <a:srgbClr val="7030A0"/>
                </a:solidFill>
              </a:rPr>
              <a:t>Возраст детей: 3-4 года</a:t>
            </a:r>
          </a:p>
          <a:p>
            <a:r>
              <a:rPr lang="ru-RU" sz="3200" b="1" i="1" dirty="0" smtClean="0">
                <a:solidFill>
                  <a:srgbClr val="7030A0"/>
                </a:solidFill>
              </a:rPr>
              <a:t>Участники: воспитатели, родители,</a:t>
            </a:r>
          </a:p>
          <a:p>
            <a:r>
              <a:rPr lang="ru-RU" sz="3200" b="1" i="1" dirty="0">
                <a:solidFill>
                  <a:srgbClr val="7030A0"/>
                </a:solidFill>
              </a:rPr>
              <a:t>д</a:t>
            </a:r>
            <a:r>
              <a:rPr lang="ru-RU" sz="3200" b="1" i="1" dirty="0" smtClean="0">
                <a:solidFill>
                  <a:srgbClr val="7030A0"/>
                </a:solidFill>
              </a:rPr>
              <a:t>ети.</a:t>
            </a:r>
          </a:p>
          <a:p>
            <a:endParaRPr lang="ru-RU" sz="3200" b="1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149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8224" y="188640"/>
            <a:ext cx="8749407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Планирование.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1.Подготовительный этап.</a:t>
            </a:r>
          </a:p>
          <a:p>
            <a:pPr marL="285750" indent="-285750">
              <a:buFontTx/>
              <a:buChar char="-"/>
            </a:pPr>
            <a:r>
              <a:rPr lang="ru-RU" sz="2800" b="1" i="1" dirty="0">
                <a:solidFill>
                  <a:srgbClr val="002060"/>
                </a:solidFill>
              </a:rPr>
              <a:t>П</a:t>
            </a:r>
            <a:r>
              <a:rPr lang="ru-RU" sz="2800" b="1" i="1" dirty="0" smtClean="0">
                <a:solidFill>
                  <a:srgbClr val="002060"/>
                </a:solidFill>
              </a:rPr>
              <a:t>одбор </a:t>
            </a:r>
            <a:r>
              <a:rPr lang="ru-RU" sz="2800" b="1" i="1" dirty="0">
                <a:solidFill>
                  <a:srgbClr val="002060"/>
                </a:solidFill>
              </a:rPr>
              <a:t>материала и оборудования для занятий, бесед, сюжетно-ролевых игр с детьми (иллюстративных, художественных и дидактических</a:t>
            </a:r>
            <a:r>
              <a:rPr lang="ru-RU" sz="2800" b="1" i="1" dirty="0" smtClean="0">
                <a:solidFill>
                  <a:srgbClr val="002060"/>
                </a:solidFill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ru-RU" sz="2800" b="1" i="1" dirty="0" smtClean="0">
                <a:solidFill>
                  <a:srgbClr val="002060"/>
                </a:solidFill>
              </a:rPr>
              <a:t>Создание </a:t>
            </a:r>
            <a:r>
              <a:rPr lang="ru-RU" sz="2800" b="1" i="1" dirty="0">
                <a:solidFill>
                  <a:srgbClr val="002060"/>
                </a:solidFill>
              </a:rPr>
              <a:t>развивающей среды, внесение игр по теме, дидактических, сюжетно-ролевых, настольно-печатных</a:t>
            </a:r>
            <a:r>
              <a:rPr lang="ru-RU" sz="2800" b="1" i="1" dirty="0" smtClean="0">
                <a:solidFill>
                  <a:srgbClr val="002060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ru-RU" sz="2800" b="1" i="1" dirty="0" smtClean="0">
                <a:solidFill>
                  <a:srgbClr val="002060"/>
                </a:solidFill>
              </a:rPr>
              <a:t>Подбор </a:t>
            </a:r>
            <a:r>
              <a:rPr lang="ru-RU" sz="2800" b="1" i="1" dirty="0" smtClean="0">
                <a:solidFill>
                  <a:srgbClr val="002060"/>
                </a:solidFill>
              </a:rPr>
              <a:t>песен, стихов,  </a:t>
            </a:r>
            <a:r>
              <a:rPr lang="ru-RU" sz="2800" b="1" i="1" dirty="0">
                <a:solidFill>
                  <a:srgbClr val="002060"/>
                </a:solidFill>
              </a:rPr>
              <a:t>музыкальных композиций, связанных с темой проекта</a:t>
            </a:r>
            <a:r>
              <a:rPr lang="ru-RU" sz="2800" b="1" i="1" dirty="0" smtClean="0">
                <a:solidFill>
                  <a:srgbClr val="002060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ru-RU" sz="2800" b="1" i="1" dirty="0" smtClean="0">
                <a:solidFill>
                  <a:srgbClr val="002060"/>
                </a:solidFill>
              </a:rPr>
              <a:t> Сотрудничество </a:t>
            </a:r>
            <a:r>
              <a:rPr lang="ru-RU" sz="2800" b="1" i="1" dirty="0">
                <a:solidFill>
                  <a:srgbClr val="002060"/>
                </a:solidFill>
              </a:rPr>
              <a:t>с родителями .</a:t>
            </a:r>
            <a:r>
              <a:rPr lang="ru-RU" sz="2800" b="1" i="1" dirty="0" smtClean="0">
                <a:solidFill>
                  <a:srgbClr val="002060"/>
                </a:solidFill>
              </a:rPr>
              <a:t> </a:t>
            </a:r>
            <a:r>
              <a:rPr lang="ru-RU" sz="2800" b="1" i="1" dirty="0">
                <a:solidFill>
                  <a:srgbClr val="002060"/>
                </a:solidFill>
              </a:rPr>
              <a:t>Беседы с родителями о необходимости участия в проекте, о серьезном отношении к </a:t>
            </a:r>
            <a:r>
              <a:rPr lang="ru-RU" sz="2800" b="1" i="1" dirty="0" err="1">
                <a:solidFill>
                  <a:srgbClr val="002060"/>
                </a:solidFill>
              </a:rPr>
              <a:t>воспитательно</a:t>
            </a:r>
            <a:r>
              <a:rPr lang="ru-RU" sz="2800" b="1" i="1" dirty="0">
                <a:solidFill>
                  <a:srgbClr val="002060"/>
                </a:solidFill>
              </a:rPr>
              <a:t>-образовательному процессу в ДОУ.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276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2164"/>
            <a:ext cx="8356477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2. </a:t>
            </a:r>
            <a:r>
              <a:rPr lang="ru-RU" sz="2400" b="1" i="1" dirty="0" smtClean="0">
                <a:solidFill>
                  <a:srgbClr val="7030A0"/>
                </a:solidFill>
              </a:rPr>
              <a:t>Основной этап.</a:t>
            </a:r>
          </a:p>
          <a:p>
            <a:r>
              <a:rPr lang="ru-RU" sz="2400" b="1" i="1" dirty="0">
                <a:solidFill>
                  <a:srgbClr val="7030A0"/>
                </a:solidFill>
              </a:rPr>
              <a:t>Мероприятия по работе с детьми: </a:t>
            </a:r>
            <a:endParaRPr lang="ru-RU" sz="2400" b="1" i="1" dirty="0" smtClean="0">
              <a:solidFill>
                <a:srgbClr val="7030A0"/>
              </a:solidFill>
            </a:endParaRPr>
          </a:p>
          <a:p>
            <a:r>
              <a:rPr lang="ru-RU" b="1" i="1" dirty="0" smtClean="0">
                <a:solidFill>
                  <a:srgbClr val="7030A0"/>
                </a:solidFill>
              </a:rPr>
              <a:t>- чтение </a:t>
            </a:r>
            <a:r>
              <a:rPr lang="ru-RU" b="1" i="1" dirty="0">
                <a:solidFill>
                  <a:srgbClr val="7030A0"/>
                </a:solidFill>
              </a:rPr>
              <a:t>художественной литературы, просмотр </a:t>
            </a:r>
            <a:r>
              <a:rPr lang="ru-RU" b="1" i="1" dirty="0" smtClean="0">
                <a:solidFill>
                  <a:srgbClr val="7030A0"/>
                </a:solidFill>
              </a:rPr>
              <a:t>презентаций, беседы, экскурсии в  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   мед. кабинет, на кухню, в прачечную.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- наблюдения, рисование, аппликации, изготовление поделок</a:t>
            </a:r>
            <a:r>
              <a:rPr lang="ru-RU" b="1" i="1" dirty="0">
                <a:solidFill>
                  <a:srgbClr val="7030A0"/>
                </a:solidFill>
              </a:rPr>
              <a:t>, дидактические </a:t>
            </a:r>
            <a:r>
              <a:rPr lang="ru-RU" b="1" i="1" dirty="0" smtClean="0">
                <a:solidFill>
                  <a:srgbClr val="7030A0"/>
                </a:solidFill>
              </a:rPr>
              <a:t>игры, 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  пальчиковые игры.</a:t>
            </a: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Мероприятия </a:t>
            </a:r>
            <a:r>
              <a:rPr lang="ru-RU" sz="2400" b="1" i="1" dirty="0">
                <a:solidFill>
                  <a:srgbClr val="7030A0"/>
                </a:solidFill>
              </a:rPr>
              <a:t>по работе с педагогами: </a:t>
            </a:r>
            <a:endParaRPr lang="ru-RU" sz="2400" b="1" i="1" dirty="0" smtClean="0">
              <a:solidFill>
                <a:srgbClr val="7030A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b="1" i="1" dirty="0" smtClean="0">
                <a:solidFill>
                  <a:srgbClr val="7030A0"/>
                </a:solidFill>
              </a:rPr>
              <a:t>широкое </a:t>
            </a:r>
            <a:r>
              <a:rPr lang="ru-RU" b="1" i="1" dirty="0">
                <a:solidFill>
                  <a:srgbClr val="7030A0"/>
                </a:solidFill>
              </a:rPr>
              <a:t>использование игрушек, кукол, одетых в профессиональные костюмы </a:t>
            </a:r>
            <a:endParaRPr lang="ru-RU" b="1" i="1" dirty="0" smtClean="0">
              <a:solidFill>
                <a:srgbClr val="7030A0"/>
              </a:solidFill>
            </a:endParaRPr>
          </a:p>
          <a:p>
            <a:r>
              <a:rPr lang="ru-RU" b="1" i="1" dirty="0" smtClean="0">
                <a:solidFill>
                  <a:srgbClr val="7030A0"/>
                </a:solidFill>
              </a:rPr>
              <a:t>     (</a:t>
            </a:r>
            <a:r>
              <a:rPr lang="ru-RU" b="1" i="1" dirty="0">
                <a:solidFill>
                  <a:srgbClr val="7030A0"/>
                </a:solidFill>
              </a:rPr>
              <a:t>врач, повар и др.) </a:t>
            </a:r>
            <a:endParaRPr lang="ru-RU" b="1" i="1" dirty="0" smtClean="0">
              <a:solidFill>
                <a:srgbClr val="7030A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b="1" i="1" dirty="0" smtClean="0">
                <a:solidFill>
                  <a:srgbClr val="7030A0"/>
                </a:solidFill>
              </a:rPr>
              <a:t>использование </a:t>
            </a:r>
            <a:r>
              <a:rPr lang="ru-RU" b="1" i="1" dirty="0">
                <a:solidFill>
                  <a:srgbClr val="7030A0"/>
                </a:solidFill>
              </a:rPr>
              <a:t>раздаточного материала, в соответствии с темой проекта</a:t>
            </a:r>
            <a:r>
              <a:rPr lang="ru-RU" b="1" i="1" dirty="0" smtClean="0">
                <a:solidFill>
                  <a:srgbClr val="7030A0"/>
                </a:solidFill>
              </a:rPr>
              <a:t>,</a:t>
            </a:r>
          </a:p>
          <a:p>
            <a:pPr marL="285750" indent="-285750">
              <a:buFontTx/>
              <a:buChar char="-"/>
            </a:pPr>
            <a:r>
              <a:rPr lang="ru-RU" b="1" i="1" dirty="0" smtClean="0">
                <a:solidFill>
                  <a:srgbClr val="7030A0"/>
                </a:solidFill>
              </a:rPr>
              <a:t>использование </a:t>
            </a:r>
            <a:r>
              <a:rPr lang="ru-RU" b="1" i="1" dirty="0">
                <a:solidFill>
                  <a:srgbClr val="7030A0"/>
                </a:solidFill>
              </a:rPr>
              <a:t>мультимедийной презентации, </a:t>
            </a:r>
            <a:endParaRPr lang="ru-RU" b="1" i="1" dirty="0" smtClean="0">
              <a:solidFill>
                <a:srgbClr val="7030A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b="1" i="1" dirty="0" smtClean="0">
                <a:solidFill>
                  <a:srgbClr val="7030A0"/>
                </a:solidFill>
              </a:rPr>
              <a:t>изготовление </a:t>
            </a:r>
            <a:r>
              <a:rPr lang="ru-RU" b="1" i="1" dirty="0">
                <a:solidFill>
                  <a:srgbClr val="7030A0"/>
                </a:solidFill>
              </a:rPr>
              <a:t>пособий для занятий и декораций для </a:t>
            </a:r>
            <a:r>
              <a:rPr lang="ru-RU" b="1" i="1" dirty="0" smtClean="0">
                <a:solidFill>
                  <a:srgbClr val="7030A0"/>
                </a:solidFill>
              </a:rPr>
              <a:t>развлечений.</a:t>
            </a: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Мероприятия </a:t>
            </a:r>
            <a:r>
              <a:rPr lang="ru-RU" sz="2400" b="1" i="1" dirty="0">
                <a:solidFill>
                  <a:srgbClr val="7030A0"/>
                </a:solidFill>
              </a:rPr>
              <a:t>по работе с родителями</a:t>
            </a:r>
            <a:r>
              <a:rPr lang="ru-RU" sz="2400" b="1" i="1" dirty="0" smtClean="0">
                <a:solidFill>
                  <a:srgbClr val="7030A0"/>
                </a:solidFill>
              </a:rPr>
              <a:t>: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>
                <a:solidFill>
                  <a:srgbClr val="7030A0"/>
                </a:solidFill>
              </a:rPr>
              <a:t>-  </a:t>
            </a:r>
            <a:r>
              <a:rPr lang="ru-RU" b="1" i="1" dirty="0" smtClean="0">
                <a:solidFill>
                  <a:srgbClr val="7030A0"/>
                </a:solidFill>
              </a:rPr>
              <a:t>подборка </a:t>
            </a:r>
            <a:r>
              <a:rPr lang="ru-RU" b="1" i="1" dirty="0">
                <a:solidFill>
                  <a:srgbClr val="7030A0"/>
                </a:solidFill>
              </a:rPr>
              <a:t>консультаций на тему «Профессии</a:t>
            </a:r>
            <a:r>
              <a:rPr lang="ru-RU" b="1" i="1" dirty="0" smtClean="0">
                <a:solidFill>
                  <a:srgbClr val="7030A0"/>
                </a:solidFill>
              </a:rPr>
              <a:t>».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>
                <a:solidFill>
                  <a:srgbClr val="7030A0"/>
                </a:solidFill>
              </a:rPr>
              <a:t>-   </a:t>
            </a:r>
            <a:r>
              <a:rPr lang="ru-RU" b="1" i="1" dirty="0" smtClean="0">
                <a:solidFill>
                  <a:srgbClr val="7030A0"/>
                </a:solidFill>
              </a:rPr>
              <a:t>оформление </a:t>
            </a:r>
            <a:r>
              <a:rPr lang="ru-RU" b="1" i="1" dirty="0">
                <a:solidFill>
                  <a:srgbClr val="7030A0"/>
                </a:solidFill>
              </a:rPr>
              <a:t>мини-практикумов по </a:t>
            </a:r>
            <a:r>
              <a:rPr lang="ru-RU" b="1" i="1" dirty="0" smtClean="0">
                <a:solidFill>
                  <a:srgbClr val="7030A0"/>
                </a:solidFill>
              </a:rPr>
              <a:t>изготовлению книжек-малышек о профессиях,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     создание  фотоальбома «Профессия наших родителей».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>
                <a:solidFill>
                  <a:srgbClr val="7030A0"/>
                </a:solidFill>
              </a:rPr>
              <a:t>-   </a:t>
            </a:r>
            <a:r>
              <a:rPr lang="ru-RU" b="1" i="1" dirty="0" smtClean="0">
                <a:solidFill>
                  <a:srgbClr val="7030A0"/>
                </a:solidFill>
              </a:rPr>
              <a:t>организация </a:t>
            </a:r>
            <a:r>
              <a:rPr lang="ru-RU" b="1" i="1" dirty="0">
                <a:solidFill>
                  <a:srgbClr val="7030A0"/>
                </a:solidFill>
              </a:rPr>
              <a:t>выставок детских работ и </a:t>
            </a:r>
            <a:r>
              <a:rPr lang="ru-RU" b="1" i="1" dirty="0" smtClean="0">
                <a:solidFill>
                  <a:srgbClr val="7030A0"/>
                </a:solidFill>
              </a:rPr>
              <a:t>поделок «Вернисаж профессий». </a:t>
            </a:r>
            <a:endParaRPr lang="ru-RU" b="1" i="1" dirty="0" smtClean="0">
              <a:solidFill>
                <a:srgbClr val="7030A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b="1" i="1" dirty="0" smtClean="0">
                <a:solidFill>
                  <a:srgbClr val="7030A0"/>
                </a:solidFill>
              </a:rPr>
              <a:t>проведение </a:t>
            </a:r>
            <a:r>
              <a:rPr lang="ru-RU" b="1" i="1" dirty="0">
                <a:solidFill>
                  <a:srgbClr val="7030A0"/>
                </a:solidFill>
              </a:rPr>
              <a:t>индивидуальных бесед с целью создания интереса и привлечения 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     родителей </a:t>
            </a:r>
            <a:r>
              <a:rPr lang="ru-RU" b="1" i="1" dirty="0">
                <a:solidFill>
                  <a:srgbClr val="7030A0"/>
                </a:solidFill>
              </a:rPr>
              <a:t>к изготовлению поделок, кукол, детских костюмов, декораций, </a:t>
            </a:r>
            <a:endParaRPr lang="ru-RU" b="1" i="1" dirty="0" smtClean="0">
              <a:solidFill>
                <a:srgbClr val="7030A0"/>
              </a:solidFill>
            </a:endParaRPr>
          </a:p>
          <a:p>
            <a:r>
              <a:rPr lang="ru-RU" b="1" i="1" dirty="0" smtClean="0">
                <a:solidFill>
                  <a:srgbClr val="7030A0"/>
                </a:solidFill>
              </a:rPr>
              <a:t>     книжек-малышек</a:t>
            </a:r>
            <a:r>
              <a:rPr lang="ru-RU" b="1" i="1" dirty="0">
                <a:solidFill>
                  <a:srgbClr val="7030A0"/>
                </a:solidFill>
              </a:rPr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9789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620688"/>
            <a:ext cx="871296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B050"/>
                </a:solidFill>
              </a:rPr>
              <a:t>3. Заключительный этап.</a:t>
            </a:r>
          </a:p>
          <a:p>
            <a:r>
              <a:rPr lang="ru-RU" sz="3200" b="1" i="1" dirty="0" smtClean="0">
                <a:solidFill>
                  <a:srgbClr val="00B050"/>
                </a:solidFill>
              </a:rPr>
              <a:t>- </a:t>
            </a:r>
            <a:r>
              <a:rPr lang="ru-RU" sz="2800" b="1" i="1" dirty="0" smtClean="0">
                <a:solidFill>
                  <a:srgbClr val="00B050"/>
                </a:solidFill>
              </a:rPr>
              <a:t>изготовление </a:t>
            </a:r>
            <a:r>
              <a:rPr lang="ru-RU" sz="2800" b="1" i="1" dirty="0" smtClean="0">
                <a:solidFill>
                  <a:srgbClr val="00B050"/>
                </a:solidFill>
              </a:rPr>
              <a:t> фотоальбома </a:t>
            </a:r>
            <a:r>
              <a:rPr lang="ru-RU" sz="2800" b="1" i="1" dirty="0" smtClean="0">
                <a:solidFill>
                  <a:srgbClr val="00B050"/>
                </a:solidFill>
              </a:rPr>
              <a:t>«</a:t>
            </a:r>
            <a:r>
              <a:rPr lang="ru-RU" sz="2800" b="1" i="1" dirty="0">
                <a:solidFill>
                  <a:srgbClr val="00B050"/>
                </a:solidFill>
              </a:rPr>
              <a:t>Профессии наших </a:t>
            </a:r>
            <a:r>
              <a:rPr lang="ru-RU" sz="2800" b="1" i="1" dirty="0" smtClean="0">
                <a:solidFill>
                  <a:srgbClr val="00B050"/>
                </a:solidFill>
              </a:rPr>
              <a:t>    родителей</a:t>
            </a:r>
            <a:r>
              <a:rPr lang="ru-RU" sz="2800" b="1" i="1" dirty="0" smtClean="0">
                <a:solidFill>
                  <a:srgbClr val="00B050"/>
                </a:solidFill>
              </a:rPr>
              <a:t>».</a:t>
            </a:r>
          </a:p>
          <a:p>
            <a:pPr marL="285750" indent="-285750">
              <a:buFontTx/>
              <a:buChar char="-"/>
            </a:pPr>
            <a:r>
              <a:rPr lang="ru-RU" sz="2800" b="1" i="1" dirty="0" smtClean="0">
                <a:solidFill>
                  <a:srgbClr val="00B050"/>
                </a:solidFill>
              </a:rPr>
              <a:t>подведение </a:t>
            </a:r>
            <a:r>
              <a:rPr lang="ru-RU" sz="2800" b="1" i="1" dirty="0">
                <a:solidFill>
                  <a:srgbClr val="00B050"/>
                </a:solidFill>
              </a:rPr>
              <a:t>итогов конкурса среди семей книжки-малышки «Профессии</a:t>
            </a:r>
            <a:r>
              <a:rPr lang="ru-RU" sz="2800" b="1" i="1" dirty="0" smtClean="0">
                <a:solidFill>
                  <a:srgbClr val="00B050"/>
                </a:solidFill>
              </a:rPr>
              <a:t>»,</a:t>
            </a:r>
          </a:p>
          <a:p>
            <a:pPr marL="285750" indent="-285750">
              <a:buFontTx/>
              <a:buChar char="-"/>
            </a:pPr>
            <a:r>
              <a:rPr lang="ru-RU" sz="2800" b="1" i="1" dirty="0" smtClean="0">
                <a:solidFill>
                  <a:srgbClr val="00B050"/>
                </a:solidFill>
              </a:rPr>
              <a:t>вечер </a:t>
            </a:r>
            <a:r>
              <a:rPr lang="ru-RU" sz="2800" b="1" i="1" dirty="0">
                <a:solidFill>
                  <a:srgbClr val="00B050"/>
                </a:solidFill>
              </a:rPr>
              <a:t>досуга </a:t>
            </a:r>
            <a:r>
              <a:rPr lang="ru-RU" sz="2800" b="1" i="1" dirty="0" smtClean="0">
                <a:solidFill>
                  <a:srgbClr val="00B050"/>
                </a:solidFill>
              </a:rPr>
              <a:t>« Путешествие в мир профессий». </a:t>
            </a:r>
          </a:p>
          <a:p>
            <a:pPr marL="285750" indent="-285750">
              <a:buFontTx/>
              <a:buChar char="-"/>
            </a:pPr>
            <a:r>
              <a:rPr lang="ru-RU" sz="2800" b="1" i="1" dirty="0" smtClean="0">
                <a:solidFill>
                  <a:srgbClr val="00B050"/>
                </a:solidFill>
              </a:rPr>
              <a:t>оформление </a:t>
            </a:r>
            <a:r>
              <a:rPr lang="ru-RU" sz="2800" b="1" i="1" dirty="0">
                <a:solidFill>
                  <a:srgbClr val="00B050"/>
                </a:solidFill>
              </a:rPr>
              <a:t>выставки коллективных </a:t>
            </a:r>
            <a:r>
              <a:rPr lang="ru-RU" sz="2800" b="1" i="1" dirty="0" smtClean="0">
                <a:solidFill>
                  <a:srgbClr val="00B050"/>
                </a:solidFill>
              </a:rPr>
              <a:t>работ.</a:t>
            </a:r>
            <a:endParaRPr lang="ru-RU" sz="2800" b="1" i="1" dirty="0">
              <a:solidFill>
                <a:srgbClr val="00B050"/>
              </a:solidFill>
            </a:endParaRPr>
          </a:p>
          <a:p>
            <a:r>
              <a:rPr lang="ru-RU" sz="2400" b="1" i="1" dirty="0" smtClean="0">
                <a:solidFill>
                  <a:srgbClr val="00B050"/>
                </a:solidFill>
              </a:rPr>
              <a:t>-  </a:t>
            </a:r>
            <a:r>
              <a:rPr lang="ru-RU" sz="2800" b="1" i="1" dirty="0" smtClean="0">
                <a:solidFill>
                  <a:srgbClr val="00B050"/>
                </a:solidFill>
              </a:rPr>
              <a:t>оформление картотеки « Стихи о    профессиях»</a:t>
            </a:r>
            <a:endParaRPr lang="ru-RU" sz="2800" b="1" i="1" dirty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6975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7640" y="25987"/>
            <a:ext cx="8726848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Ожидаемые результаты:</a:t>
            </a:r>
          </a:p>
          <a:p>
            <a:pPr marL="285750" indent="-285750">
              <a:buFontTx/>
              <a:buChar char="-"/>
            </a:pPr>
            <a:r>
              <a:rPr lang="ru-RU" sz="2800" b="1" i="1" dirty="0" smtClean="0">
                <a:solidFill>
                  <a:srgbClr val="002060"/>
                </a:solidFill>
              </a:rPr>
              <a:t>Собран </a:t>
            </a:r>
            <a:r>
              <a:rPr lang="ru-RU" sz="2800" b="1" i="1" dirty="0">
                <a:solidFill>
                  <a:srgbClr val="002060"/>
                </a:solidFill>
              </a:rPr>
              <a:t>и систематизирован весь материал по теме проекта</a:t>
            </a:r>
            <a:r>
              <a:rPr lang="ru-RU" sz="2800" b="1" i="1" dirty="0" smtClean="0">
                <a:solidFill>
                  <a:srgbClr val="002060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ru-RU" sz="2800" b="1" i="1" dirty="0" smtClean="0">
                <a:solidFill>
                  <a:srgbClr val="002060"/>
                </a:solidFill>
              </a:rPr>
              <a:t> </a:t>
            </a:r>
            <a:r>
              <a:rPr lang="ru-RU" sz="2800" b="1" i="1" dirty="0">
                <a:solidFill>
                  <a:srgbClr val="002060"/>
                </a:solidFill>
              </a:rPr>
              <a:t>Дети знают и называют </a:t>
            </a:r>
            <a:r>
              <a:rPr lang="ru-RU" sz="2800" b="1" i="1" dirty="0" smtClean="0">
                <a:solidFill>
                  <a:srgbClr val="002060"/>
                </a:solidFill>
              </a:rPr>
              <a:t> профессии, с которыми ознакомлены, </a:t>
            </a:r>
            <a:r>
              <a:rPr lang="ru-RU" sz="2800" b="1" i="1" dirty="0" smtClean="0">
                <a:solidFill>
                  <a:srgbClr val="002060"/>
                </a:solidFill>
              </a:rPr>
              <a:t>орудия </a:t>
            </a:r>
            <a:r>
              <a:rPr lang="ru-RU" sz="2800" b="1" i="1" dirty="0">
                <a:solidFill>
                  <a:srgbClr val="002060"/>
                </a:solidFill>
              </a:rPr>
              <a:t>труда, могут составить описательный рассказ о профессии</a:t>
            </a:r>
            <a:r>
              <a:rPr lang="ru-RU" sz="2800" b="1" i="1" dirty="0" smtClean="0">
                <a:solidFill>
                  <a:srgbClr val="002060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ru-RU" sz="2800" b="1" i="1" dirty="0" smtClean="0">
                <a:solidFill>
                  <a:srgbClr val="002060"/>
                </a:solidFill>
              </a:rPr>
              <a:t> </a:t>
            </a:r>
            <a:r>
              <a:rPr lang="ru-RU" sz="2800" b="1" i="1" dirty="0">
                <a:solidFill>
                  <a:srgbClr val="002060"/>
                </a:solidFill>
              </a:rPr>
              <a:t>Дети стали более раскрепощены и самостоятельны. В свободной деятельности широко </a:t>
            </a:r>
            <a:r>
              <a:rPr lang="ru-RU" sz="2800" b="1" i="1" dirty="0" smtClean="0">
                <a:solidFill>
                  <a:srgbClr val="002060"/>
                </a:solidFill>
              </a:rPr>
              <a:t> используют  </a:t>
            </a:r>
            <a:r>
              <a:rPr lang="ru-RU" sz="2800" b="1" i="1" dirty="0">
                <a:solidFill>
                  <a:srgbClr val="002060"/>
                </a:solidFill>
              </a:rPr>
              <a:t>атрибуты и наряды. </a:t>
            </a:r>
            <a:endParaRPr lang="ru-RU" sz="2800" b="1" i="1" dirty="0" smtClean="0"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2800" b="1" i="1" dirty="0" smtClean="0">
                <a:solidFill>
                  <a:srgbClr val="002060"/>
                </a:solidFill>
              </a:rPr>
              <a:t>У </a:t>
            </a:r>
            <a:r>
              <a:rPr lang="ru-RU" sz="2800" b="1" i="1" dirty="0">
                <a:solidFill>
                  <a:srgbClr val="002060"/>
                </a:solidFill>
              </a:rPr>
              <a:t>родителей появился интерес к образовательному процессу, развитию творчества, знаний и умений у детей, желание общаться с педагогом, участвовать в жизни группы.</a:t>
            </a:r>
          </a:p>
          <a:p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935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</TotalTime>
  <Words>984</Words>
  <Application>Microsoft Office PowerPoint</Application>
  <PresentationFormat>Экран (4:3)</PresentationFormat>
  <Paragraphs>117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Лена</cp:lastModifiedBy>
  <cp:revision>30</cp:revision>
  <dcterms:created xsi:type="dcterms:W3CDTF">2016-03-26T07:47:17Z</dcterms:created>
  <dcterms:modified xsi:type="dcterms:W3CDTF">2016-03-29T17:28:35Z</dcterms:modified>
</cp:coreProperties>
</file>