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D51C63-6213-432A-9DEB-D0C9DE0EE58D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F7FF4-55D5-4A75-AD28-897F2E7E81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0141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Метод альтернативной (дополнительной) коммуникации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17032"/>
            <a:ext cx="7854696" cy="22322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Лазарева Е.В.,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учитель ТОГБОУ «Центр лечебной педагогики и дифференцированного обучения»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Рекомендации по речевому сопровождению альтернативной коммуникации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924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Говорите как можно меньше и как можно медленнее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Ограничивайте количество слов при подаче информации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Выделяйте ключевые слова и делайте на них акцент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Повторяйте ключевые слова и акцентируйте их с помощью сопровождающих жестов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Если ребенок только недавно начал пользоваться речью, то используйте одиночные слова для коммуникации</a:t>
            </a:r>
          </a:p>
          <a:p>
            <a:pPr>
              <a:lnSpc>
                <a:spcPct val="100000"/>
              </a:lnSpc>
            </a:pPr>
            <a:r>
              <a:rPr lang="ru-RU" sz="2000" dirty="0" smtClean="0"/>
              <a:t>Д</a:t>
            </a:r>
            <a:r>
              <a:rPr lang="ru-RU" sz="2000" dirty="0" smtClean="0">
                <a:latin typeface="+mn-lt"/>
              </a:rPr>
              <a:t>елайте паузы между произнесенными словами и предложениями</a:t>
            </a:r>
          </a:p>
          <a:p>
            <a:pPr>
              <a:lnSpc>
                <a:spcPct val="100000"/>
              </a:lnSpc>
            </a:pPr>
            <a:r>
              <a:rPr lang="ru-RU" sz="2000" dirty="0" smtClean="0">
                <a:latin typeface="+mn-lt"/>
              </a:rPr>
              <a:t>Используйте другие визуальные методы, сопровождая речь (расписание в картинках, рисунки, карточки-подсказки и последовательность действий в картинках)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Информационные источники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ru-RU" dirty="0" smtClean="0"/>
              <a:t>     1. </a:t>
            </a:r>
            <a:r>
              <a:rPr lang="ru-RU" dirty="0" err="1" smtClean="0"/>
              <a:t>Бгажнокова</a:t>
            </a:r>
            <a:r>
              <a:rPr lang="ru-RU" dirty="0" smtClean="0"/>
              <a:t>, И.М. Воспитание и обучение детей и подростков с тяжелыми и множественными нарушениями развития: Программно-методические материалы / И.Б. </a:t>
            </a:r>
            <a:r>
              <a:rPr lang="ru-RU" dirty="0" err="1" smtClean="0"/>
              <a:t>Бгажнокова</a:t>
            </a:r>
            <a:r>
              <a:rPr lang="ru-RU" dirty="0" smtClean="0"/>
              <a:t>, М.Б. </a:t>
            </a:r>
            <a:r>
              <a:rPr lang="ru-RU" dirty="0" err="1" smtClean="0"/>
              <a:t>Ульянцева</a:t>
            </a:r>
            <a:r>
              <a:rPr lang="ru-RU" dirty="0" smtClean="0"/>
              <a:t>, С.В. Комарова и др.; Под ред. И.М. </a:t>
            </a:r>
            <a:r>
              <a:rPr lang="ru-RU" dirty="0" err="1" smtClean="0"/>
              <a:t>Бгажноковой</a:t>
            </a:r>
            <a:r>
              <a:rPr lang="ru-RU" dirty="0" smtClean="0"/>
              <a:t>. – М.:ВЛАДОС, 2007. – 239с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    </a:t>
            </a:r>
            <a:r>
              <a:rPr lang="ru-RU" dirty="0" smtClean="0"/>
              <a:t>2. Громова, О.Е. Идеографическая письменная система «</a:t>
            </a:r>
            <a:r>
              <a:rPr lang="ru-RU" dirty="0" err="1" smtClean="0"/>
              <a:t>Блиссимволика</a:t>
            </a:r>
            <a:r>
              <a:rPr lang="ru-RU" dirty="0" smtClean="0"/>
              <a:t>» как компенсирующая стратегия общения при </a:t>
            </a:r>
            <a:r>
              <a:rPr lang="ru-RU" dirty="0" err="1" smtClean="0"/>
              <a:t>отсуствии</a:t>
            </a:r>
            <a:r>
              <a:rPr lang="ru-RU" dirty="0" smtClean="0"/>
              <a:t> речи / О.Е. Громова // Дефектология. – 2000. - №5.- С.72-77.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3</a:t>
            </a:r>
            <a:r>
              <a:rPr lang="ru-RU" dirty="0" smtClean="0"/>
              <a:t>. Землянова, Е.Т. Коммуникация (поддерживающая коммуникация): первые шаги / Е.Т. Землянова, Т.В. Лисовская // </a:t>
            </a:r>
            <a:r>
              <a:rPr lang="ru-RU" dirty="0" err="1" smtClean="0"/>
              <a:t>Дэфекталогiя</a:t>
            </a:r>
            <a:r>
              <a:rPr lang="ru-RU" dirty="0" smtClean="0"/>
              <a:t>. – 2005. - №4. – С. 18-26.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4</a:t>
            </a:r>
            <a:r>
              <a:rPr lang="ru-RU" dirty="0" smtClean="0"/>
              <a:t>. </a:t>
            </a:r>
            <a:r>
              <a:rPr lang="ru-RU" dirty="0" err="1" smtClean="0"/>
              <a:t>Зюммала</a:t>
            </a:r>
            <a:r>
              <a:rPr lang="ru-RU" dirty="0" smtClean="0"/>
              <a:t>, Р. Обучение и сопровождение детей с аутизмом по программе ТЕФССН / Р. </a:t>
            </a:r>
            <a:r>
              <a:rPr lang="ru-RU" dirty="0" err="1" smtClean="0"/>
              <a:t>Зюммала</a:t>
            </a:r>
            <a:r>
              <a:rPr lang="ru-RU" dirty="0" smtClean="0"/>
              <a:t>. – Минск: </a:t>
            </a:r>
            <a:r>
              <a:rPr lang="ru-RU" dirty="0" err="1" smtClean="0"/>
              <a:t>БелАПДИиМИ</a:t>
            </a:r>
            <a:r>
              <a:rPr lang="ru-RU" dirty="0" smtClean="0"/>
              <a:t>. – 2005. – 56с.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5</a:t>
            </a:r>
            <a:r>
              <a:rPr lang="ru-RU" dirty="0" smtClean="0"/>
              <a:t>. Петрова, Е.А. Жесты в педагогическом процессе / Е.А. Петрова. – М.: Московское городское педагогическое общество. – 1998. – 222с.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6</a:t>
            </a:r>
            <a:r>
              <a:rPr lang="ru-RU" dirty="0" smtClean="0"/>
              <a:t>. Смирнова, И.А. </a:t>
            </a:r>
            <a:r>
              <a:rPr lang="ru-RU" dirty="0" err="1" smtClean="0"/>
              <a:t>Неартикулируемые</a:t>
            </a:r>
            <a:r>
              <a:rPr lang="ru-RU" dirty="0" smtClean="0"/>
              <a:t> средства общения и методика их использования в работе по формированию </a:t>
            </a:r>
            <a:r>
              <a:rPr lang="ru-RU" dirty="0" err="1" smtClean="0"/>
              <a:t>коммуникативности</a:t>
            </a:r>
            <a:r>
              <a:rPr lang="ru-RU" dirty="0" smtClean="0"/>
              <a:t> у </a:t>
            </a:r>
            <a:r>
              <a:rPr lang="ru-RU" dirty="0" err="1" smtClean="0"/>
              <a:t>неговорящих</a:t>
            </a:r>
            <a:r>
              <a:rPr lang="ru-RU" dirty="0" smtClean="0"/>
              <a:t> детей / И.А. Смирнова // Логопедическая диагностика, коррекция и профилактика нарушения речи у детей с ДЦП. Алалия, дизартрия, ОНР. – СПб.: Речь. – 2004. – с. 206-226.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305800" cy="165618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Спасибо </a:t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за внимание!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Альтернативная коммуникация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latin typeface="+mn-lt"/>
              </a:rPr>
              <a:t>    — это все способы коммуникации, дополняющие или заменяющие обычную речь людям, если они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не способны при помощи неё удовлетворительно объясняться. </a:t>
            </a:r>
          </a:p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latin typeface="+mn-lt"/>
              </a:rPr>
              <a:t>Альтернативная коммуникация может: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•  быть необходима постоянно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•  применяться как временная помощь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•  рассматриваться как помощь в приобретении  </a:t>
            </a:r>
          </a:p>
          <a:p>
            <a:pPr>
              <a:lnSpc>
                <a:spcPct val="120000"/>
              </a:lnSpc>
              <a:buNone/>
            </a:pPr>
            <a:r>
              <a:rPr lang="ru-RU" sz="2400" dirty="0" smtClean="0"/>
              <a:t>        </a:t>
            </a:r>
            <a:r>
              <a:rPr lang="ru-RU" sz="2400" dirty="0" smtClean="0">
                <a:latin typeface="+mn-lt"/>
              </a:rPr>
              <a:t>лучшего владения речью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Средства коммуникации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dirty="0" smtClean="0">
                <a:latin typeface="+mn-lt"/>
              </a:rPr>
              <a:t>1. Общие, не требующие никаких дополнительных устройств или приспособлений</a:t>
            </a:r>
          </a:p>
          <a:p>
            <a:pPr>
              <a:lnSpc>
                <a:spcPct val="100000"/>
              </a:lnSpc>
              <a:buNone/>
            </a:pPr>
            <a:r>
              <a:rPr lang="ru-RU" sz="3200" dirty="0" smtClean="0">
                <a:latin typeface="+mn-lt"/>
              </a:rPr>
              <a:t>2. Общие, основанные на использовании специальных приспособлений, с помощью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которых работает та или иная система </a:t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65290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Средства коммуникации, не требующие специальных приспособлений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dirty="0" smtClean="0">
                <a:latin typeface="+mn-lt"/>
              </a:rPr>
              <a:t>Дактилология</a:t>
            </a: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+mn-lt"/>
              </a:rPr>
              <a:t>Жестовая речь</a:t>
            </a: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+mn-lt"/>
              </a:rPr>
              <a:t>Тотальная коммуникация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Средства коммуникации, требующие специальных приспособлений.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764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>
                <a:latin typeface="+mn-lt"/>
              </a:rPr>
              <a:t>Система Брайля</a:t>
            </a:r>
          </a:p>
          <a:p>
            <a:pPr>
              <a:lnSpc>
                <a:spcPct val="100000"/>
              </a:lnSpc>
            </a:pPr>
            <a:r>
              <a:rPr lang="ru-RU" sz="2800" dirty="0" err="1" smtClean="0">
                <a:latin typeface="+mn-lt"/>
              </a:rPr>
              <a:t>Блиссимволика</a:t>
            </a:r>
            <a:endParaRPr lang="ru-RU" sz="2800" dirty="0" smtClean="0"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ru-RU" sz="2800" dirty="0" err="1" smtClean="0">
                <a:latin typeface="+mn-lt"/>
              </a:rPr>
              <a:t>ЛЁБ-система</a:t>
            </a:r>
            <a:endParaRPr lang="ru-RU" sz="2800" dirty="0" smtClean="0"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ru-RU" sz="2800" dirty="0" smtClean="0"/>
              <a:t>З</a:t>
            </a:r>
            <a:r>
              <a:rPr lang="ru-RU" sz="2800" dirty="0" smtClean="0">
                <a:latin typeface="+mn-lt"/>
              </a:rPr>
              <a:t>наковая система </a:t>
            </a:r>
            <a:r>
              <a:rPr lang="ru-RU" sz="2800" dirty="0" err="1" smtClean="0">
                <a:latin typeface="+mn-lt"/>
              </a:rPr>
              <a:t>Макатон</a:t>
            </a:r>
            <a:endParaRPr lang="ru-RU" sz="2800" dirty="0" smtClean="0"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ru-RU" sz="2800" dirty="0" smtClean="0">
                <a:latin typeface="+mn-lt"/>
              </a:rPr>
              <a:t>Фонетическая система речевой коммуникации </a:t>
            </a:r>
            <a:r>
              <a:rPr lang="ru-RU" sz="2800" dirty="0" err="1" smtClean="0">
                <a:latin typeface="+mn-lt"/>
              </a:rPr>
              <a:t>Къюд</a:t>
            </a:r>
            <a:r>
              <a:rPr lang="ru-RU" sz="2800" dirty="0" smtClean="0">
                <a:latin typeface="+mn-lt"/>
              </a:rPr>
              <a:t> Спич </a:t>
            </a:r>
          </a:p>
          <a:p>
            <a:pPr>
              <a:lnSpc>
                <a:spcPct val="100000"/>
              </a:lnSpc>
            </a:pPr>
            <a:r>
              <a:rPr lang="ru-RU" sz="2800" dirty="0" smtClean="0">
                <a:latin typeface="+mn-lt"/>
              </a:rPr>
              <a:t>Общение с использованием электронных технических средств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Планирование работы по обучению альтернативной коммуникации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Требования к организации обучения:</a:t>
            </a:r>
          </a:p>
          <a:p>
            <a:pPr>
              <a:lnSpc>
                <a:spcPct val="100000"/>
              </a:lnSpc>
              <a:buNone/>
            </a:pPr>
            <a:r>
              <a:rPr lang="ru-RU" sz="2800" dirty="0" smtClean="0">
                <a:latin typeface="+mn-lt"/>
              </a:rPr>
              <a:t>   1. </a:t>
            </a:r>
            <a:r>
              <a:rPr lang="ru-RU" sz="2800" dirty="0" smtClean="0">
                <a:latin typeface="+mn-lt"/>
              </a:rPr>
              <a:t>Переход </a:t>
            </a:r>
            <a:r>
              <a:rPr lang="ru-RU" sz="2800" dirty="0" smtClean="0">
                <a:latin typeface="+mn-lt"/>
              </a:rPr>
              <a:t>от реального предмета к  </a:t>
            </a:r>
          </a:p>
          <a:p>
            <a:pPr>
              <a:lnSpc>
                <a:spcPct val="100000"/>
              </a:lnSpc>
              <a:buNone/>
            </a:pPr>
            <a:r>
              <a:rPr lang="ru-RU" sz="2800" dirty="0" smtClean="0">
                <a:latin typeface="+mn-lt"/>
              </a:rPr>
              <a:t>       абстрактному образу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2. </a:t>
            </a:r>
            <a:r>
              <a:rPr lang="ru-RU" sz="2800" dirty="0" smtClean="0">
                <a:latin typeface="+mn-lt"/>
              </a:rPr>
              <a:t>Использование </a:t>
            </a:r>
            <a:r>
              <a:rPr lang="ru-RU" sz="2800" dirty="0" smtClean="0">
                <a:latin typeface="+mn-lt"/>
              </a:rPr>
              <a:t>более </a:t>
            </a:r>
            <a:r>
              <a:rPr lang="ru-RU" sz="2800" dirty="0" smtClean="0">
                <a:latin typeface="+mn-lt"/>
              </a:rPr>
              <a:t>точных </a:t>
            </a:r>
            <a:r>
              <a:rPr lang="ru-RU" sz="2800" dirty="0" smtClean="0">
                <a:latin typeface="+mn-lt"/>
              </a:rPr>
              <a:t>и </a:t>
            </a:r>
            <a:r>
              <a:rPr lang="ru-RU" sz="2800" dirty="0" smtClean="0">
                <a:latin typeface="+mn-lt"/>
              </a:rPr>
              <a:t>конкретных   </a:t>
            </a:r>
            <a:endParaRPr lang="ru-RU" sz="2800" dirty="0" smtClean="0">
              <a:latin typeface="+mn-lt"/>
            </a:endParaRPr>
          </a:p>
          <a:p>
            <a:pPr>
              <a:lnSpc>
                <a:spcPct val="100000"/>
              </a:lnSpc>
              <a:buNone/>
            </a:pPr>
            <a:r>
              <a:rPr lang="ru-RU" sz="2800" dirty="0" smtClean="0"/>
              <a:t>       </a:t>
            </a:r>
            <a:r>
              <a:rPr lang="ru-RU" sz="2800" dirty="0" smtClean="0">
                <a:latin typeface="+mn-lt"/>
              </a:rPr>
              <a:t>жестов,  изображений, символов из   </a:t>
            </a:r>
          </a:p>
          <a:p>
            <a:pPr>
              <a:lnSpc>
                <a:spcPct val="100000"/>
              </a:lnSpc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 </a:t>
            </a:r>
            <a:r>
              <a:rPr lang="ru-RU" sz="2800" dirty="0" smtClean="0">
                <a:latin typeface="+mn-lt"/>
              </a:rPr>
              <a:t>множества существующих </a:t>
            </a:r>
            <a:r>
              <a:rPr lang="ru-RU" sz="2800" dirty="0" smtClean="0">
                <a:latin typeface="+mn-lt"/>
              </a:rPr>
              <a:t>и доступных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3. </a:t>
            </a:r>
            <a:r>
              <a:rPr lang="ru-RU" sz="2800" dirty="0" smtClean="0">
                <a:latin typeface="+mn-lt"/>
              </a:rPr>
              <a:t>Постоянное поддержание мотивации </a:t>
            </a:r>
            <a:r>
              <a:rPr lang="ru-RU" sz="2800" dirty="0" smtClean="0">
                <a:latin typeface="+mn-lt"/>
              </a:rPr>
              <a:t>работы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4. </a:t>
            </a:r>
            <a:r>
              <a:rPr lang="ru-RU" sz="2800" dirty="0" smtClean="0">
                <a:latin typeface="+mn-lt"/>
              </a:rPr>
              <a:t>Функциональное применение системы </a:t>
            </a:r>
            <a:r>
              <a:rPr lang="ru-RU" sz="2800" dirty="0" smtClean="0">
                <a:latin typeface="+mn-lt"/>
              </a:rPr>
              <a:t>в </a:t>
            </a:r>
          </a:p>
          <a:p>
            <a:pPr>
              <a:lnSpc>
                <a:spcPct val="100000"/>
              </a:lnSpc>
              <a:buNone/>
            </a:pPr>
            <a:r>
              <a:rPr lang="ru-RU" sz="2800" dirty="0" smtClean="0">
                <a:latin typeface="+mn-lt"/>
              </a:rPr>
              <a:t>        ежедневном общении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Этапы организации общения с ребенком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dirty="0" smtClean="0">
                <a:latin typeface="+mn-lt"/>
              </a:rPr>
              <a:t>    1. Установление эмоционального  </a:t>
            </a:r>
          </a:p>
          <a:p>
            <a:pPr>
              <a:lnSpc>
                <a:spcPct val="100000"/>
              </a:lnSpc>
              <a:buNone/>
            </a:pPr>
            <a:r>
              <a:rPr lang="ru-RU" sz="3200" dirty="0" smtClean="0"/>
              <a:t>        </a:t>
            </a:r>
            <a:r>
              <a:rPr lang="ru-RU" sz="3200" dirty="0" smtClean="0">
                <a:latin typeface="+mn-lt"/>
              </a:rPr>
              <a:t>контакта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 2. Повышение психической активности    </a:t>
            </a:r>
          </a:p>
          <a:p>
            <a:pPr>
              <a:lnSpc>
                <a:spcPct val="100000"/>
              </a:lnSpc>
              <a:buNone/>
            </a:pPr>
            <a:r>
              <a:rPr lang="ru-RU" sz="3200" dirty="0" smtClean="0">
                <a:latin typeface="+mn-lt"/>
              </a:rPr>
              <a:t>         ребенка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 3. Создание продуктивного </a:t>
            </a:r>
          </a:p>
          <a:p>
            <a:pPr>
              <a:lnSpc>
                <a:spcPct val="100000"/>
              </a:lnSpc>
              <a:buNone/>
            </a:pPr>
            <a:r>
              <a:rPr lang="ru-RU" sz="3200" dirty="0" smtClean="0"/>
              <a:t>        </a:t>
            </a:r>
            <a:r>
              <a:rPr lang="ru-RU" sz="3200" dirty="0" smtClean="0">
                <a:latin typeface="+mn-lt"/>
              </a:rPr>
              <a:t>педагогического  общения</a:t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Обучение альтернативной коммуникации детей с РАС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b="1" dirty="0" smtClean="0">
                <a:latin typeface="+mn-lt"/>
              </a:rPr>
              <a:t>Виды коммуникации: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1. Непреднамеренная коммуникация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2. Преднамеренная коммуникация</a:t>
            </a:r>
          </a:p>
          <a:p>
            <a:pPr>
              <a:lnSpc>
                <a:spcPct val="100000"/>
              </a:lnSpc>
              <a:buNone/>
            </a:pPr>
            <a:r>
              <a:rPr lang="ru-RU" sz="3200" b="1" dirty="0" smtClean="0">
                <a:latin typeface="+mn-lt"/>
              </a:rPr>
              <a:t>Стадии коммуникации:</a:t>
            </a:r>
          </a:p>
          <a:p>
            <a:pPr>
              <a:lnSpc>
                <a:spcPct val="100000"/>
              </a:lnSpc>
              <a:buNone/>
            </a:pPr>
            <a:r>
              <a:rPr lang="ru-RU" sz="3200" dirty="0" smtClean="0">
                <a:latin typeface="+mn-lt"/>
              </a:rPr>
              <a:t>   1. </a:t>
            </a:r>
            <a:r>
              <a:rPr lang="ru-RU" sz="3200" dirty="0" smtClean="0">
                <a:latin typeface="+mn-lt"/>
              </a:rPr>
              <a:t>Стадия </a:t>
            </a:r>
            <a:r>
              <a:rPr lang="ru-RU" sz="3200" dirty="0" smtClean="0">
                <a:latin typeface="+mn-lt"/>
              </a:rPr>
              <a:t>самодостаточности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2. </a:t>
            </a:r>
            <a:r>
              <a:rPr lang="ru-RU" sz="3200" dirty="0" smtClean="0">
                <a:latin typeface="+mn-lt"/>
              </a:rPr>
              <a:t>Стадия </a:t>
            </a:r>
            <a:r>
              <a:rPr lang="ru-RU" sz="3200" dirty="0" smtClean="0">
                <a:latin typeface="+mn-lt"/>
              </a:rPr>
              <a:t>просьб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3. </a:t>
            </a:r>
            <a:r>
              <a:rPr lang="ru-RU" sz="3200" dirty="0" smtClean="0">
                <a:latin typeface="+mn-lt"/>
              </a:rPr>
              <a:t>Стадия </a:t>
            </a:r>
            <a:r>
              <a:rPr lang="ru-RU" sz="3200" dirty="0" smtClean="0">
                <a:latin typeface="+mn-lt"/>
              </a:rPr>
              <a:t>ранней коммуникации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4. </a:t>
            </a:r>
            <a:r>
              <a:rPr lang="ru-RU" sz="3200" dirty="0" smtClean="0">
                <a:latin typeface="+mn-lt"/>
              </a:rPr>
              <a:t>Партнерская </a:t>
            </a:r>
            <a:r>
              <a:rPr lang="ru-RU" sz="3200" dirty="0" smtClean="0">
                <a:latin typeface="+mn-lt"/>
              </a:rPr>
              <a:t>стадия</a:t>
            </a:r>
            <a:br>
              <a:rPr lang="ru-RU" sz="3200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 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72819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Рекомендации по обучению альтернативной коммуникации детей с РАС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Примите на себя роль не только помощника, но и учителя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Вместо того, чтобы позволять ребенку заниматься чем-то одному, поощряйте его делать это вместе с другими людьми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Не торопитесь, делайте паузы, давайте ребенку возможность вступить в коммуникацию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Во время игр с ребенком принимайте на себя роль партнера, а не лидера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Предоставляйте ребенку положительную обратную связь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Предоставьте ребенку с РАС причину для коммуникации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Поощряйте  просьбы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Дайте ребенку игрушку, с которой трудно играть самостоятельно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Играйте с ребенком в игрушки «повышенного интереса»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Пусть ребенок сам решает, когда прекращать то или иное занятие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Увеличивайте объем общения, следуя за ребенком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+mn-lt"/>
              </a:rPr>
              <a:t>наилучшая позиция – это взрослый лицом к лицу с ребенком</a:t>
            </a:r>
          </a:p>
          <a:p>
            <a:pPr>
              <a:lnSpc>
                <a:spcPct val="100000"/>
              </a:lnSpc>
              <a:buNone/>
            </a:pP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</a:t>
            </a:r>
            <a:br>
              <a:rPr lang="ru-RU" sz="1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598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Метод альтернативной (дополнительной) коммуникации</vt:lpstr>
      <vt:lpstr>Альтернативная коммуникация</vt:lpstr>
      <vt:lpstr>Средства коммуникации</vt:lpstr>
      <vt:lpstr>Средства коммуникации, не требующие специальных приспособлений </vt:lpstr>
      <vt:lpstr>Средства коммуникации, требующие специальных приспособлений. </vt:lpstr>
      <vt:lpstr>Планирование работы по обучению альтернативной коммуникации</vt:lpstr>
      <vt:lpstr>Этапы организации общения с ребенком</vt:lpstr>
      <vt:lpstr>Обучение альтернативной коммуникации детей с РАС</vt:lpstr>
      <vt:lpstr>Рекомендации по обучению альтернативной коммуникации детей с РАС</vt:lpstr>
      <vt:lpstr>Рекомендации по речевому сопровождению альтернативной коммуникации</vt:lpstr>
      <vt:lpstr> Информационные источники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альтернативной (дополнительной) коммуникации</dc:title>
  <dc:creator>Александр</dc:creator>
  <cp:lastModifiedBy>Александр</cp:lastModifiedBy>
  <cp:revision>32</cp:revision>
  <dcterms:created xsi:type="dcterms:W3CDTF">2016-05-15T19:42:51Z</dcterms:created>
  <dcterms:modified xsi:type="dcterms:W3CDTF">2016-05-15T21:39:46Z</dcterms:modified>
</cp:coreProperties>
</file>