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5" r:id="rId2"/>
    <p:sldId id="274" r:id="rId3"/>
    <p:sldId id="270" r:id="rId4"/>
    <p:sldId id="256" r:id="rId5"/>
    <p:sldId id="257" r:id="rId6"/>
    <p:sldId id="258" r:id="rId7"/>
    <p:sldId id="271" r:id="rId8"/>
    <p:sldId id="260" r:id="rId9"/>
    <p:sldId id="261" r:id="rId10"/>
    <p:sldId id="262" r:id="rId11"/>
    <p:sldId id="273" r:id="rId12"/>
    <p:sldId id="272" r:id="rId13"/>
    <p:sldId id="27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211D9F-5790-47FF-B84A-243F01956F89}" type="datetimeFigureOut">
              <a:rPr lang="ru-RU" smtClean="0"/>
              <a:pPr/>
              <a:t>01.06.2016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C631FF-E9FD-4078-A7AD-1AE7BE77B6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158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BE3D-2E0D-4069-B395-4A368F817948}" type="datetimeFigureOut">
              <a:rPr lang="ru-RU" smtClean="0"/>
              <a:pPr/>
              <a:t>01.06.2016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33BC7-87CD-433B-89E0-DE823388E9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075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BE3D-2E0D-4069-B395-4A368F817948}" type="datetimeFigureOut">
              <a:rPr lang="ru-RU" smtClean="0"/>
              <a:pPr/>
              <a:t>01.06.2016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33BC7-87CD-433B-89E0-DE823388E9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741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BE3D-2E0D-4069-B395-4A368F817948}" type="datetimeFigureOut">
              <a:rPr lang="ru-RU" smtClean="0"/>
              <a:pPr/>
              <a:t>01.06.2016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33BC7-87CD-433B-89E0-DE823388E9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898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BE3D-2E0D-4069-B395-4A368F817948}" type="datetimeFigureOut">
              <a:rPr lang="ru-RU" smtClean="0"/>
              <a:pPr/>
              <a:t>01.06.2016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33BC7-87CD-433B-89E0-DE823388E9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14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BE3D-2E0D-4069-B395-4A368F817948}" type="datetimeFigureOut">
              <a:rPr lang="ru-RU" smtClean="0"/>
              <a:pPr/>
              <a:t>01.06.2016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33BC7-87CD-433B-89E0-DE823388E9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318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BE3D-2E0D-4069-B395-4A368F817948}" type="datetimeFigureOut">
              <a:rPr lang="ru-RU" smtClean="0"/>
              <a:pPr/>
              <a:t>01.06.2016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33BC7-87CD-433B-89E0-DE823388E9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876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BE3D-2E0D-4069-B395-4A368F817948}" type="datetimeFigureOut">
              <a:rPr lang="ru-RU" smtClean="0"/>
              <a:pPr/>
              <a:t>01.06.2016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33BC7-87CD-433B-89E0-DE823388E9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127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BE3D-2E0D-4069-B395-4A368F817948}" type="datetimeFigureOut">
              <a:rPr lang="ru-RU" smtClean="0"/>
              <a:pPr/>
              <a:t>01.06.2016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33BC7-87CD-433B-89E0-DE823388E9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087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BE3D-2E0D-4069-B395-4A368F817948}" type="datetimeFigureOut">
              <a:rPr lang="ru-RU" smtClean="0"/>
              <a:pPr/>
              <a:t>01.06.2016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33BC7-87CD-433B-89E0-DE823388E9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158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BE3D-2E0D-4069-B395-4A368F817948}" type="datetimeFigureOut">
              <a:rPr lang="ru-RU" smtClean="0"/>
              <a:pPr/>
              <a:t>01.06.2016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33BC7-87CD-433B-89E0-DE823388E9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351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BE3D-2E0D-4069-B395-4A368F817948}" type="datetimeFigureOut">
              <a:rPr lang="ru-RU" smtClean="0"/>
              <a:pPr/>
              <a:t>01.06.2016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33BC7-87CD-433B-89E0-DE823388E9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570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8CBE3D-2E0D-4069-B395-4A368F817948}" type="datetimeFigureOut">
              <a:rPr lang="ru-RU" smtClean="0"/>
              <a:pPr/>
              <a:t>01.06.2016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33BC7-87CD-433B-89E0-DE823388E9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394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656183"/>
          </a:xfrm>
        </p:spPr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13 апреля.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Классная работа.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708920"/>
            <a:ext cx="6400800" cy="292988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письменное деление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на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двузначное число</a:t>
            </a:r>
          </a:p>
        </p:txBody>
      </p:sp>
    </p:spTree>
    <p:extLst>
      <p:ext uri="{BB962C8B-B14F-4D97-AF65-F5344CB8AC3E}">
        <p14:creationId xmlns:p14="http://schemas.microsoft.com/office/powerpoint/2010/main" val="184807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7266139"/>
              </p:ext>
            </p:extLst>
          </p:nvPr>
        </p:nvGraphicFramePr>
        <p:xfrm>
          <a:off x="215516" y="3101483"/>
          <a:ext cx="8568952" cy="335185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0060"/>
                <a:gridCol w="1368152"/>
                <a:gridCol w="591215"/>
                <a:gridCol w="1641033"/>
                <a:gridCol w="501205"/>
                <a:gridCol w="1785049"/>
                <a:gridCol w="522058"/>
                <a:gridCol w="1620180"/>
              </a:tblGrid>
              <a:tr h="33518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1)</a:t>
                      </a:r>
                      <a:endParaRPr lang="ru-RU" sz="3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effectLst/>
                        </a:rPr>
                        <a:t>45 см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2)</a:t>
                      </a:r>
                      <a:endParaRPr lang="ru-RU" sz="3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effectLst/>
                        </a:rPr>
                        <a:t>4 см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3)</a:t>
                      </a:r>
                      <a:endParaRPr lang="ru-RU" sz="3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effectLst/>
                        </a:rPr>
                        <a:t>8 см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4)</a:t>
                      </a:r>
                      <a:endParaRPr lang="ru-RU" sz="3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effectLst/>
                        </a:rPr>
                        <a:t>27 см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59024" y="548680"/>
            <a:ext cx="8784976" cy="2339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7</a:t>
            </a:r>
            <a:r>
              <a:rPr lang="ru-RU" sz="3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 Периметр </a:t>
            </a:r>
            <a:r>
              <a:rPr lang="ru-RU" sz="3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прямоугольника равен 72 см. Одна из сторон равна 9 см. Чему равна другая сторона?</a:t>
            </a:r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C:\Users\Эльвира\AppData\Local\Microsoft\Windows\Temporary Internet Files\Content.IE5\QJM8AQ20\MC90044202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645024"/>
            <a:ext cx="1857339" cy="1149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8420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022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10700" dirty="0">
                <a:solidFill>
                  <a:schemeClr val="accent2">
                    <a:lumMod val="75000"/>
                  </a:schemeClr>
                </a:solidFill>
              </a:rPr>
              <a:t>488 :61</a:t>
            </a:r>
            <a:br>
              <a:rPr lang="ru-RU" sz="107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0700" dirty="0">
                <a:solidFill>
                  <a:schemeClr val="accent2">
                    <a:lumMod val="75000"/>
                  </a:schemeClr>
                </a:solidFill>
              </a:rPr>
              <a:t>366:61</a:t>
            </a:r>
            <a:br>
              <a:rPr lang="ru-RU" sz="107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0700" dirty="0">
                <a:solidFill>
                  <a:schemeClr val="accent2">
                    <a:lumMod val="75000"/>
                  </a:schemeClr>
                </a:solidFill>
              </a:rPr>
              <a:t>376:61</a:t>
            </a:r>
            <a:br>
              <a:rPr lang="ru-RU" sz="10700" dirty="0">
                <a:solidFill>
                  <a:schemeClr val="accent2">
                    <a:lumMod val="75000"/>
                  </a:schemeClr>
                </a:solidFill>
              </a:rPr>
            </a:br>
            <a:endParaRPr lang="ru-RU" sz="107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94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работу!</a:t>
            </a:r>
            <a:endParaRPr lang="ru-RU" dirty="0"/>
          </a:p>
        </p:txBody>
      </p:sp>
      <p:pic>
        <p:nvPicPr>
          <p:cNvPr id="1026" name="Picture 2" descr="D:\курсы\Для создания  презентации\анимашки\319323725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25" y="1276350"/>
            <a:ext cx="3333750" cy="430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705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600" dirty="0">
                <a:solidFill>
                  <a:srgbClr val="FF0000"/>
                </a:solidFill>
              </a:rPr>
              <a:t>Придумано кем- то просто и мудро</a:t>
            </a:r>
            <a:br>
              <a:rPr lang="ru-RU" sz="3600" dirty="0">
                <a:solidFill>
                  <a:srgbClr val="FF0000"/>
                </a:solidFill>
              </a:rPr>
            </a:br>
            <a:r>
              <a:rPr lang="ru-RU" sz="3600" dirty="0">
                <a:solidFill>
                  <a:srgbClr val="FF0000"/>
                </a:solidFill>
              </a:rPr>
              <a:t>При встрече здороваться: доброе утро!</a:t>
            </a:r>
            <a:br>
              <a:rPr lang="ru-RU" sz="3600" dirty="0">
                <a:solidFill>
                  <a:srgbClr val="FF0000"/>
                </a:solidFill>
              </a:rPr>
            </a:br>
            <a:r>
              <a:rPr lang="ru-RU" sz="3600" dirty="0">
                <a:solidFill>
                  <a:srgbClr val="FF0000"/>
                </a:solidFill>
              </a:rPr>
              <a:t>Доброе утро-солнцу и птицам.</a:t>
            </a:r>
            <a:br>
              <a:rPr lang="ru-RU" sz="3600" dirty="0">
                <a:solidFill>
                  <a:srgbClr val="FF0000"/>
                </a:solidFill>
              </a:rPr>
            </a:br>
            <a:r>
              <a:rPr lang="ru-RU" sz="3600" dirty="0">
                <a:solidFill>
                  <a:srgbClr val="FF0000"/>
                </a:solidFill>
              </a:rPr>
              <a:t>Доброе утро- улыбчивым лицам!</a:t>
            </a:r>
            <a:br>
              <a:rPr lang="ru-RU" sz="3600" dirty="0">
                <a:solidFill>
                  <a:srgbClr val="FF0000"/>
                </a:solidFill>
              </a:rPr>
            </a:br>
            <a:r>
              <a:rPr lang="ru-RU" sz="3600" dirty="0">
                <a:solidFill>
                  <a:srgbClr val="FF0000"/>
                </a:solidFill>
              </a:rPr>
              <a:t>И каждый становится добрым, доверчивым.</a:t>
            </a:r>
            <a:br>
              <a:rPr lang="ru-RU" sz="3600" dirty="0">
                <a:solidFill>
                  <a:srgbClr val="FF0000"/>
                </a:solidFill>
              </a:rPr>
            </a:br>
            <a:r>
              <a:rPr lang="ru-RU" sz="3600" dirty="0">
                <a:solidFill>
                  <a:srgbClr val="FF0000"/>
                </a:solidFill>
              </a:rPr>
              <a:t>Пусть доброе утро длится до вечера!</a:t>
            </a:r>
            <a:br>
              <a:rPr lang="ru-RU" sz="3600" dirty="0">
                <a:solidFill>
                  <a:srgbClr val="FF0000"/>
                </a:solidFill>
              </a:rPr>
            </a:b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1141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47664" y="6093295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556792"/>
            <a:ext cx="837618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Устный  счет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8400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1888136"/>
              </p:ext>
            </p:extLst>
          </p:nvPr>
        </p:nvGraphicFramePr>
        <p:xfrm>
          <a:off x="251520" y="1124744"/>
          <a:ext cx="8568952" cy="43640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59148"/>
                <a:gridCol w="1171823"/>
                <a:gridCol w="668456"/>
                <a:gridCol w="1455472"/>
                <a:gridCol w="686766"/>
                <a:gridCol w="1437162"/>
                <a:gridCol w="705076"/>
                <a:gridCol w="1785049"/>
              </a:tblGrid>
              <a:tr h="436400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1)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364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2)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3604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3)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3640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4)</a:t>
                      </a:r>
                      <a:endParaRPr lang="ru-RU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3064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-126303"/>
            <a:ext cx="8784975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1.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Укажите число, содержащее 36 сотен и 4 единицы.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4" descr="C:\Users\Эльвира\AppData\Local\Microsoft\Windows\Temporary Internet Files\Content.IE5\XCRRMF1U\MC90043755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364" y="1700808"/>
            <a:ext cx="1532403" cy="1199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5871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9416685"/>
              </p:ext>
            </p:extLst>
          </p:nvPr>
        </p:nvGraphicFramePr>
        <p:xfrm>
          <a:off x="179512" y="1484784"/>
          <a:ext cx="8352928" cy="48965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79278"/>
                <a:gridCol w="7073650"/>
              </a:tblGrid>
              <a:tr h="122413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1)</a:t>
                      </a:r>
                      <a:endParaRPr lang="ru-RU" sz="3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effectLst/>
                        </a:rPr>
                        <a:t>35 см      </a:t>
                      </a:r>
                      <a:endParaRPr lang="ru-RU" sz="3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</a:tr>
              <a:tr h="122413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2)</a:t>
                      </a:r>
                      <a:endParaRPr lang="ru-RU" sz="3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effectLst/>
                        </a:rPr>
                        <a:t>350 см</a:t>
                      </a:r>
                      <a:endParaRPr lang="ru-RU" sz="3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</a:tr>
              <a:tr h="122413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3)</a:t>
                      </a:r>
                      <a:endParaRPr lang="ru-RU" sz="3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effectLst/>
                        </a:rPr>
                        <a:t>305 см</a:t>
                      </a:r>
                      <a:endParaRPr lang="ru-RU" sz="3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</a:tr>
              <a:tr h="122413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4)</a:t>
                      </a:r>
                      <a:endParaRPr lang="ru-RU" sz="3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effectLst/>
                        </a:rPr>
                        <a:t>3005 см</a:t>
                      </a:r>
                      <a:endParaRPr lang="ru-RU" sz="3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043608" y="352407"/>
            <a:ext cx="748883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2. 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 м 5 см– это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5" name="Picture 7" descr="C:\Users\Эльвира\AppData\Local\Microsoft\Windows\Temporary Internet Files\Content.IE5\V2TSZ29W\MC90044202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9677" y="3501008"/>
            <a:ext cx="1488896" cy="1233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9999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1343888"/>
              </p:ext>
            </p:extLst>
          </p:nvPr>
        </p:nvGraphicFramePr>
        <p:xfrm>
          <a:off x="122904" y="2924944"/>
          <a:ext cx="8712964" cy="26642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0078"/>
                <a:gridCol w="1656184"/>
                <a:gridCol w="720080"/>
                <a:gridCol w="1152128"/>
                <a:gridCol w="720080"/>
                <a:gridCol w="1080120"/>
                <a:gridCol w="849245"/>
                <a:gridCol w="1815049"/>
              </a:tblGrid>
              <a:tr h="266429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</a:rPr>
                        <a:t>1)</a:t>
                      </a:r>
                      <a:endParaRPr lang="ru-RU" sz="5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 smtClean="0">
                          <a:effectLst/>
                        </a:rPr>
                        <a:t>58</a:t>
                      </a:r>
                      <a:endParaRPr lang="ru-RU" sz="5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</a:rPr>
                        <a:t>2)</a:t>
                      </a:r>
                      <a:endParaRPr lang="ru-RU" sz="5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 smtClean="0">
                          <a:effectLst/>
                        </a:rPr>
                        <a:t>60</a:t>
                      </a:r>
                      <a:endParaRPr lang="ru-RU" sz="5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>
                          <a:effectLst/>
                        </a:rPr>
                        <a:t>3)</a:t>
                      </a:r>
                      <a:endParaRPr lang="ru-RU" sz="5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 smtClean="0">
                          <a:effectLst/>
                        </a:rPr>
                        <a:t>34</a:t>
                      </a:r>
                      <a:endParaRPr lang="ru-RU" sz="5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>
                          <a:effectLst/>
                        </a:rPr>
                        <a:t>4)</a:t>
                      </a:r>
                      <a:endParaRPr lang="ru-RU" sz="5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 smtClean="0">
                          <a:effectLst/>
                        </a:rPr>
                        <a:t>70</a:t>
                      </a:r>
                      <a:endParaRPr lang="ru-RU" sz="5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769640"/>
            <a:ext cx="8964488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3. Значение  </a:t>
            </a:r>
            <a:r>
              <a:rPr lang="ru-RU" sz="4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числового выражения     48 + (24 – 4 </a:t>
            </a:r>
            <a:r>
              <a:rPr lang="ru-RU" sz="4000" dirty="0"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</a:t>
            </a:r>
            <a:r>
              <a:rPr lang="ru-RU" sz="4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2)</a:t>
            </a:r>
            <a:r>
              <a:rPr lang="ru-RU" sz="4000" dirty="0"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     </a:t>
            </a:r>
            <a:r>
              <a:rPr lang="ru-RU" sz="4400" dirty="0"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равно</a:t>
            </a:r>
            <a:endParaRPr lang="ru-RU" sz="4400" dirty="0">
              <a:latin typeface="Times New Roman" pitchFamily="18" charset="0"/>
              <a:cs typeface="Arial" pitchFamily="34" charset="0"/>
              <a:sym typeface="Symbol" pitchFamily="18" charset="2"/>
            </a:endParaRPr>
          </a:p>
        </p:txBody>
      </p:sp>
      <p:pic>
        <p:nvPicPr>
          <p:cNvPr id="3074" name="Picture 2" descr="C:\Users\Эльвира\AppData\Local\Microsoft\Windows\Temporary Internet Files\Content.IE5\85UAML87\MC90044043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441" y="4078265"/>
            <a:ext cx="1228617" cy="1126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492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3528828"/>
              </p:ext>
            </p:extLst>
          </p:nvPr>
        </p:nvGraphicFramePr>
        <p:xfrm>
          <a:off x="323528" y="1700808"/>
          <a:ext cx="8136904" cy="37444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4083"/>
                <a:gridCol w="1187320"/>
                <a:gridCol w="632003"/>
                <a:gridCol w="1346864"/>
                <a:gridCol w="687362"/>
                <a:gridCol w="1212350"/>
                <a:gridCol w="821876"/>
                <a:gridCol w="1695046"/>
              </a:tblGrid>
              <a:tr h="374441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1)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54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2)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48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3)</a:t>
                      </a:r>
                      <a:endParaRPr lang="ru-RU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6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4)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9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611559" y="-29152"/>
            <a:ext cx="8057147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Произведение чисел  18  и  3  уменьшите на их частное.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1" descr="C:\Users\Эльвира\AppData\Local\Microsoft\Windows\Temporary Internet Files\Content.IE5\85UAML87\MC90044157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164421"/>
            <a:ext cx="1333279" cy="964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7718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3643551"/>
              </p:ext>
            </p:extLst>
          </p:nvPr>
        </p:nvGraphicFramePr>
        <p:xfrm>
          <a:off x="251520" y="2533351"/>
          <a:ext cx="8568952" cy="37759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56184"/>
                <a:gridCol w="6912768"/>
              </a:tblGrid>
              <a:tr h="9439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1)</a:t>
                      </a:r>
                      <a:endParaRPr lang="ru-RU" sz="3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effectLst/>
                        </a:rPr>
                        <a:t>16 ч 14 мин</a:t>
                      </a:r>
                      <a:endParaRPr lang="ru-RU" sz="28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</a:tr>
              <a:tr h="9439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2)</a:t>
                      </a:r>
                      <a:endParaRPr lang="ru-RU" sz="3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effectLst/>
                        </a:rPr>
                        <a:t>22 ч 8 мин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</a:tr>
              <a:tr h="9439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3)</a:t>
                      </a:r>
                      <a:endParaRPr lang="ru-RU" sz="3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effectLst/>
                        </a:rPr>
                        <a:t>21 ч 46 мин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</a:tr>
              <a:tr h="9439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4)</a:t>
                      </a:r>
                      <a:endParaRPr lang="ru-RU" sz="3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effectLst/>
                        </a:rPr>
                        <a:t>21 ч 68 мин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23528" y="152697"/>
            <a:ext cx="8136904" cy="289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5. Сейчас </a:t>
            </a:r>
            <a:r>
              <a:rPr lang="ru-RU" sz="4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часы показывают 19 ч 11 мин. Какое время они будут показывать через 2 ч 57 мин?</a:t>
            </a:r>
            <a:endParaRPr lang="ru-RU" sz="40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400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5" name="Picture 5" descr="C:\Users\Эльвира\AppData\Local\Microsoft\Windows\Temporary Internet Files\Content.IE5\QJM8AQ20\MC90044202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6025" y="3045797"/>
            <a:ext cx="1186714" cy="1382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1284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747357"/>
              </p:ext>
            </p:extLst>
          </p:nvPr>
        </p:nvGraphicFramePr>
        <p:xfrm>
          <a:off x="158682" y="2852936"/>
          <a:ext cx="8805808" cy="33123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12918"/>
                <a:gridCol w="1008112"/>
                <a:gridCol w="576064"/>
                <a:gridCol w="1584176"/>
                <a:gridCol w="788697"/>
                <a:gridCol w="1443551"/>
                <a:gridCol w="757901"/>
                <a:gridCol w="1834389"/>
              </a:tblGrid>
              <a:tr h="33123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</a:rPr>
                        <a:t>1)</a:t>
                      </a:r>
                      <a:endParaRPr lang="ru-RU" sz="4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4000" dirty="0" smtClean="0">
                          <a:effectLst/>
                        </a:rPr>
                        <a:t>22 см</a:t>
                      </a:r>
                      <a:endParaRPr lang="ru-RU" sz="3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2)</a:t>
                      </a:r>
                      <a:endParaRPr lang="ru-RU" sz="4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4000" dirty="0" smtClean="0">
                          <a:effectLst/>
                        </a:rPr>
                        <a:t>24 см</a:t>
                      </a:r>
                      <a:r>
                        <a:rPr lang="ru-RU" sz="4000" baseline="30000" dirty="0" smtClean="0">
                          <a:effectLst/>
                        </a:rPr>
                        <a:t>2</a:t>
                      </a:r>
                      <a:endParaRPr lang="ru-RU" sz="3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</a:rPr>
                        <a:t>3)</a:t>
                      </a:r>
                      <a:endParaRPr lang="ru-RU" sz="4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4000" dirty="0" smtClean="0">
                          <a:effectLst/>
                        </a:rPr>
                        <a:t>24 см</a:t>
                      </a:r>
                      <a:endParaRPr lang="ru-RU" sz="3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</a:rPr>
                        <a:t>4)</a:t>
                      </a:r>
                      <a:endParaRPr lang="ru-RU" sz="4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4000" dirty="0" smtClean="0">
                          <a:effectLst/>
                        </a:rPr>
                        <a:t>22 см</a:t>
                      </a:r>
                      <a:r>
                        <a:rPr lang="ru-RU" sz="4000" baseline="30000" dirty="0" smtClean="0">
                          <a:effectLst/>
                        </a:rPr>
                        <a:t>2</a:t>
                      </a:r>
                      <a:endParaRPr lang="ru-RU" sz="3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945" marR="67945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58682" y="-25643"/>
            <a:ext cx="8640960" cy="3139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8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6</a:t>
            </a:r>
            <a:r>
              <a:rPr lang="ru-RU" sz="4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 Площадь </a:t>
            </a:r>
            <a:r>
              <a:rPr lang="ru-RU" sz="48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прямоугольника со сторонами 3 см и 8 см равна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5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8" name="Picture 4" descr="C:\Users\Эльвира\AppData\Local\Microsoft\Windows\Temporary Internet Files\Content.IE5\QJM8AQ20\MC90043780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501008"/>
            <a:ext cx="1657346" cy="1247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1202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215</Words>
  <Application>Microsoft Office PowerPoint</Application>
  <PresentationFormat>Экран (4:3)</PresentationFormat>
  <Paragraphs>70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13 апреля. Классная работа.</vt:lpstr>
      <vt:lpstr>Придумано кем- то просто и мудро При встрече здороваться: доброе утро! Доброе утро-солнцу и птицам. Доброе утро- улыбчивым лицам! И каждый становится добрым, доверчивым. Пусть доброе утро длится до вечера!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488 :61 366:61 376:61 </vt:lpstr>
      <vt:lpstr>Спасибо за работу!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Эльвира</dc:creator>
  <cp:lastModifiedBy>Лариса</cp:lastModifiedBy>
  <cp:revision>34</cp:revision>
  <dcterms:created xsi:type="dcterms:W3CDTF">2014-03-23T14:51:46Z</dcterms:created>
  <dcterms:modified xsi:type="dcterms:W3CDTF">2016-06-01T15:50:15Z</dcterms:modified>
</cp:coreProperties>
</file>