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1" r:id="rId4"/>
    <p:sldId id="270" r:id="rId5"/>
    <p:sldId id="26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2D0"/>
    <a:srgbClr val="000099"/>
    <a:srgbClr val="094479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67" autoAdjust="0"/>
    <p:restoredTop sz="94640" autoAdjust="0"/>
  </p:normalViewPr>
  <p:slideViewPr>
    <p:cSldViewPr>
      <p:cViewPr>
        <p:scale>
          <a:sx n="100" d="100"/>
          <a:sy n="100" d="100"/>
        </p:scale>
        <p:origin x="-219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TO   PRO _</a:t>
            </a:r>
            <a:r>
              <a:rPr lang="ru-RU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</a:t>
            </a:r>
            <a:r>
              <a:rPr lang="en-US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_CT   </a:t>
            </a:r>
            <a:endParaRPr lang="ru-RU" sz="80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  <a:p>
            <a:pPr algn="ctr"/>
            <a:r>
              <a:rPr lang="en-US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N _T _RE</a:t>
            </a:r>
            <a:endParaRPr lang="ru-RU" sz="80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285992"/>
            <a:ext cx="6854665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00232" y="357166"/>
          <a:ext cx="2286016" cy="135732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17608"/>
                <a:gridCol w="1168408"/>
              </a:tblGrid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Environ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ment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People who kill animals for their meat.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928670"/>
            <a:ext cx="357190" cy="21431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43438" y="285728"/>
          <a:ext cx="2357454" cy="140208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0132"/>
                <a:gridCol w="1357322"/>
              </a:tblGrid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Hunters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The material which pollutes rivers, lakes and forests.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286644" y="285728"/>
          <a:ext cx="1714480" cy="135732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25369"/>
                <a:gridCol w="989111"/>
              </a:tblGrid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Litter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A planet where we live.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7000892" y="928670"/>
            <a:ext cx="357190" cy="21431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72396" y="2285992"/>
          <a:ext cx="1500198" cy="278608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500198"/>
              </a:tblGrid>
              <a:tr h="631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The </a:t>
                      </a:r>
                      <a:r>
                        <a:rPr kumimoji="0" lang="ru-RU" sz="1800" kern="1200" dirty="0"/>
                        <a:t>Е</a:t>
                      </a:r>
                      <a:r>
                        <a:rPr kumimoji="0" lang="en-US" sz="1800" kern="1200" dirty="0"/>
                        <a:t>arth  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21547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kern="1200" dirty="0" smtClean="0"/>
                        <a:t>It’s the place where animals, birds and  plants are protected.</a:t>
                      </a:r>
                      <a:endParaRPr kumimoji="0" lang="ru-RU" sz="1600" kern="1200" dirty="0" smtClean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Стрелка вправо 7"/>
          <p:cNvSpPr/>
          <p:nvPr/>
        </p:nvSpPr>
        <p:spPr>
          <a:xfrm rot="5400000">
            <a:off x="7965305" y="1821645"/>
            <a:ext cx="500066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929322" y="5429264"/>
          <a:ext cx="3071802" cy="121444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30732"/>
                <a:gridCol w="1341070"/>
              </a:tblGrid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 Plants which </a:t>
                      </a: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give us fruits.</a:t>
                      </a:r>
                      <a:endParaRPr lang="ru-RU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 nature reserve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Стрелка вправо 9"/>
          <p:cNvSpPr/>
          <p:nvPr/>
        </p:nvSpPr>
        <p:spPr>
          <a:xfrm rot="10800000">
            <a:off x="5715008" y="5929330"/>
            <a:ext cx="321471" cy="250033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786050" y="5429264"/>
          <a:ext cx="2867970" cy="121444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80263"/>
                <a:gridCol w="787707"/>
              </a:tblGrid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he act of destroying, putting an end to the existence of s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mething.</a:t>
                      </a:r>
                      <a:r>
                        <a:rPr lang="en-US" sz="1800" dirty="0" smtClean="0"/>
                        <a:t>     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Trees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Стрелка вправо 11"/>
          <p:cNvSpPr/>
          <p:nvPr/>
        </p:nvSpPr>
        <p:spPr>
          <a:xfrm rot="5400000">
            <a:off x="7893867" y="5036355"/>
            <a:ext cx="500066" cy="28575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42844" y="5429264"/>
          <a:ext cx="2357422" cy="121444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0132"/>
                <a:gridCol w="1357290"/>
              </a:tblGrid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Too many people in one place.   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Destruction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Стрелка вправо 13"/>
          <p:cNvSpPr/>
          <p:nvPr/>
        </p:nvSpPr>
        <p:spPr>
          <a:xfrm rot="10800000">
            <a:off x="2500298" y="6000768"/>
            <a:ext cx="321471" cy="250033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42844" y="2143116"/>
          <a:ext cx="1571636" cy="302381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571636"/>
              </a:tblGrid>
              <a:tr h="26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The scientific study of the natural relations of plants, animals, people to each other and their surroundings  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359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Overcrowding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Стрелка вправо 15"/>
          <p:cNvSpPr/>
          <p:nvPr/>
        </p:nvSpPr>
        <p:spPr>
          <a:xfrm rot="16200000">
            <a:off x="714348" y="5286388"/>
            <a:ext cx="357190" cy="21431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14282" y="285728"/>
          <a:ext cx="1428760" cy="164307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28760"/>
              </a:tblGrid>
              <a:tr h="88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Everything that is</a:t>
                      </a:r>
                      <a:endParaRPr kumimoji="0" lang="ru-RU" sz="1600" kern="12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 around us. 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58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Ecology 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8" name="Стрелка вправо 17"/>
          <p:cNvSpPr/>
          <p:nvPr/>
        </p:nvSpPr>
        <p:spPr>
          <a:xfrm>
            <a:off x="1714480" y="928670"/>
            <a:ext cx="357190" cy="21431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6200000">
            <a:off x="785786" y="1928802"/>
            <a:ext cx="357190" cy="21431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6"/>
            <a:ext cx="5834070" cy="350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85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385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85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385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385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385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85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385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4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6" dur="38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385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385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1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3" dur="38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We  must  (mustn't) 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en-US" sz="60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endParaRPr lang="ru-RU" sz="6000" b="1" i="1" dirty="0" smtClean="0">
              <a:ln w="10541" cmpd="sng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  </a:t>
            </a:r>
            <a:r>
              <a:rPr lang="en-US" sz="60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r>
              <a:rPr lang="en-US" sz="6000" b="1" i="1" baseline="-30000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ing</a:t>
            </a:r>
            <a:endParaRPr lang="ru-RU" sz="6000" b="1" i="1" baseline="-30000" dirty="0" smtClean="0">
              <a:ln w="10541" cmpd="sng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Don’t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en-US" sz="60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ru-RU" sz="6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should  (not)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60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ru-RU" sz="6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People , </a:t>
            </a:r>
            <a:r>
              <a:rPr lang="en-US" sz="60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en-US" sz="6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714480" y="1357298"/>
            <a:ext cx="771527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394200" marR="0" lvl="0" indent="-4394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duce 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[rɪ'djuːs]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(сокращать, уменьшать, снижать)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CC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35743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373813" marR="0" lvl="0" indent="-63738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use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[ˌ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ri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ː'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ju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ː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z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(использовать многократно)</a:t>
            </a:r>
          </a:p>
          <a:p>
            <a:pPr marL="6454775" marR="0" lvl="0" indent="-645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cycle 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[ˌ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ri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ː'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sa</a:t>
            </a:r>
            <a:r>
              <a:rPr lang="ru-RU" sz="5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ɪ</a:t>
            </a:r>
            <a:r>
              <a:rPr lang="en-US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kl</a:t>
            </a: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CC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(перерабатывать)</a:t>
            </a:r>
          </a:p>
        </p:txBody>
      </p:sp>
      <p:sp>
        <p:nvSpPr>
          <p:cNvPr id="6" name="Стрелка вправо 5"/>
          <p:cNvSpPr/>
          <p:nvPr/>
        </p:nvSpPr>
        <p:spPr>
          <a:xfrm rot="18763599">
            <a:off x="999634" y="2164537"/>
            <a:ext cx="1072503" cy="273617"/>
          </a:xfrm>
          <a:prstGeom prst="rightArrow">
            <a:avLst>
              <a:gd name="adj1" fmla="val 11790"/>
              <a:gd name="adj2" fmla="val 82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453851">
            <a:off x="1077290" y="3576986"/>
            <a:ext cx="991256" cy="275534"/>
          </a:xfrm>
          <a:prstGeom prst="rightArrow">
            <a:avLst>
              <a:gd name="adj1" fmla="val 11790"/>
              <a:gd name="adj2" fmla="val 82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142976" y="2928934"/>
            <a:ext cx="714380" cy="214314"/>
          </a:xfrm>
          <a:prstGeom prst="rightArrow">
            <a:avLst>
              <a:gd name="adj1" fmla="val 11790"/>
              <a:gd name="adj2" fmla="val 82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471488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I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reuse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my old exercise books I can help the forests.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I always turn light off  I can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reduce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using electricity.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I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recycle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glass and plastic bottles I can help to protect nature.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0"/>
            <a:ext cx="20608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71636" cy="173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«To be or not to be </a:t>
            </a:r>
            <a:endParaRPr lang="ru-RU" sz="6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en-US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vegetarian?»</a:t>
            </a:r>
            <a:endParaRPr lang="ru-RU" sz="6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 b="5405"/>
          <a:stretch>
            <a:fillRect/>
          </a:stretch>
        </p:blipFill>
        <p:spPr bwMode="auto">
          <a:xfrm>
            <a:off x="1857356" y="1924894"/>
            <a:ext cx="5214974" cy="493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307905"/>
            <a:ext cx="2000232" cy="255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298" y="4574832"/>
            <a:ext cx="2071702" cy="228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М. Пришвин 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«Рыбе - вода, птице – воздух, зверю – лес, степи, горы. А человеку нужна Родина, И охранять природу - значит охранять Родину"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“W_ _ </a:t>
            </a:r>
            <a:r>
              <a:rPr lang="en-US" sz="36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er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to f _ _ h, air - to b _r _, fore _ _s, steppes and </a:t>
            </a:r>
            <a:r>
              <a:rPr lang="en-US" sz="36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moun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_ _ _ _ s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an _ _ _ _ s. Every person needs the Motherland and to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pr_ _ _ _ 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_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nature means to take c_ _ _ of the  Mot_ _ _la_ d”. 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M.</a:t>
            </a:r>
            <a:r>
              <a:rPr lang="ru-RU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Prishvin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A _R    </a:t>
            </a:r>
            <a:endParaRPr lang="ru-RU" sz="80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  <a:p>
            <a:pPr algn="ctr"/>
            <a:r>
              <a:rPr lang="en-US" sz="80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POL _UT _ON</a:t>
            </a:r>
            <a:endParaRPr lang="ru-RU" sz="80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b="4785"/>
          <a:stretch>
            <a:fillRect/>
          </a:stretch>
        </p:blipFill>
        <p:spPr bwMode="auto">
          <a:xfrm>
            <a:off x="785786" y="2357430"/>
            <a:ext cx="762000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85828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TO   M _KE   A   F _RE</a:t>
            </a:r>
            <a:endParaRPr lang="ru-RU" sz="6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6"/>
            <a:ext cx="6953259" cy="521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87868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TO   T _ROW   R _BBISH   </a:t>
            </a:r>
            <a:endParaRPr lang="ru-RU" sz="6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  <a:p>
            <a:pPr algn="ctr"/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I _</a:t>
            </a:r>
            <a:r>
              <a:rPr lang="ru-RU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_</a:t>
            </a:r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O   THE   R _VE _</a:t>
            </a:r>
            <a:endParaRPr lang="ru-RU" sz="6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262359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500042"/>
          <a:ext cx="8072488" cy="6000780"/>
        </p:xfrm>
        <a:graphic>
          <a:graphicData uri="http://schemas.openxmlformats.org/drawingml/2006/table">
            <a:tbl>
              <a:tblPr/>
              <a:tblGrid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8102"/>
                <a:gridCol w="539060"/>
              </a:tblGrid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p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p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j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k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k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x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j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z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p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p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w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w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j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k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 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s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x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m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p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k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w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m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y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q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m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u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z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g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h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l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i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r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o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cs typeface="Times New Roman"/>
                        </a:rPr>
                        <a:t>m</a:t>
                      </a:r>
                      <a:endParaRPr lang="ru-RU" sz="240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e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6958" marR="669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571480"/>
            <a:ext cx="350046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disturb animals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trash, litter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Environment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throw litter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take care of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143504" y="500042"/>
            <a:ext cx="3714776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nature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protect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frighten birds and animals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rubbish</a:t>
            </a: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to pollute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2367451">
            <a:off x="2658042" y="2045155"/>
            <a:ext cx="3359124" cy="195923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2264065">
            <a:off x="2791287" y="3880290"/>
            <a:ext cx="3694039" cy="345679"/>
          </a:xfrm>
          <a:prstGeom prst="rightArrow">
            <a:avLst>
              <a:gd name="adj1" fmla="val 6753"/>
              <a:gd name="adj2" fmla="val 1120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8971139">
            <a:off x="2758475" y="2316255"/>
            <a:ext cx="3903387" cy="251831"/>
          </a:xfrm>
          <a:prstGeom prst="rightArrow">
            <a:avLst>
              <a:gd name="adj1" fmla="val 6753"/>
              <a:gd name="adj2" fmla="val 14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266668">
            <a:off x="3327247" y="5755632"/>
            <a:ext cx="2666861" cy="328659"/>
          </a:xfrm>
          <a:prstGeom prst="rightArrow">
            <a:avLst>
              <a:gd name="adj1" fmla="val 6753"/>
              <a:gd name="adj2" fmla="val 103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8356512">
            <a:off x="2005919" y="4071807"/>
            <a:ext cx="4904272" cy="274019"/>
          </a:xfrm>
          <a:prstGeom prst="rightArrow">
            <a:avLst>
              <a:gd name="adj1" fmla="val 6753"/>
              <a:gd name="adj2" fmla="val 113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0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C0000"/>
                </a:solidFill>
              </a:rPr>
              <a:t>Find the synonyms</a:t>
            </a:r>
            <a:endParaRPr lang="ru-RU" sz="36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671691"/>
            <a:ext cx="392905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cut down trees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kill birds and animals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destroy wildlife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throw away litter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spoil environment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143504" y="671691"/>
            <a:ext cx="400049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protect fauna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take care of 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nature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to respect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environment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to clean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plant trees</a:t>
            </a:r>
          </a:p>
        </p:txBody>
      </p:sp>
      <p:sp>
        <p:nvSpPr>
          <p:cNvPr id="6" name="Стрелка вправо 5"/>
          <p:cNvSpPr/>
          <p:nvPr/>
        </p:nvSpPr>
        <p:spPr>
          <a:xfrm rot="4033231">
            <a:off x="1867947" y="3696345"/>
            <a:ext cx="5705647" cy="251128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176865">
            <a:off x="3458749" y="1572515"/>
            <a:ext cx="2188635" cy="252368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9492142">
            <a:off x="3520237" y="2908779"/>
            <a:ext cx="2255110" cy="286131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822172">
            <a:off x="3924410" y="5058877"/>
            <a:ext cx="2330052" cy="240712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9531183">
            <a:off x="2452697" y="4878620"/>
            <a:ext cx="3952853" cy="301355"/>
          </a:xfrm>
          <a:prstGeom prst="rightArrow">
            <a:avLst>
              <a:gd name="adj1" fmla="val 10883"/>
              <a:gd name="adj2" fmla="val 1060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0"/>
            <a:ext cx="42497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C0000"/>
                </a:solidFill>
              </a:rPr>
              <a:t>Find the antonyms</a:t>
            </a:r>
            <a:endParaRPr lang="ru-RU" sz="36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Nature, planet, </a:t>
            </a:r>
            <a:r>
              <a:rPr lang="en-US" sz="3600" b="1" i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pollute,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environment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50017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protect,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take care of, to respect, to spoil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42886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Reduce, destroy,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recycle,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reuse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5756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Litter,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disturb,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trash, rubbish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1481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5. To spoil, to disturb,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protect, 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hurt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507207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6.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pollute,</a:t>
            </a:r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to damage, to protect, to hurt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92933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7. To save, to help, to protect, </a:t>
            </a:r>
            <a:r>
              <a:rPr lang="en-US" sz="3600" b="1" i="1" dirty="0" smtClean="0">
                <a:ln w="10541" cmpd="sng">
                  <a:solidFill>
                    <a:srgbClr val="CC0000"/>
                  </a:solidFill>
                  <a:prstDash val="solid"/>
                </a:ln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 kill </a:t>
            </a:r>
            <a:endParaRPr lang="ru-RU" sz="3600" b="1" i="1" dirty="0" smtClean="0">
              <a:ln w="10541" cmpd="sng">
                <a:solidFill>
                  <a:srgbClr val="CC0000"/>
                </a:solidFill>
                <a:prstDash val="solid"/>
              </a:ln>
              <a:solidFill>
                <a:srgbClr val="CC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" grpId="0"/>
      <p:bldP spid="4" grpId="0"/>
      <p:bldP spid="5" grpId="0"/>
      <p:bldP spid="6" grpId="0"/>
      <p:bldP spid="3174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785926"/>
            <a:ext cx="900115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˄_ _˄˄_˄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683</TotalTime>
  <Words>746</Words>
  <PresentationFormat>Экран (4:3)</PresentationFormat>
  <Paragraphs>319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«Environment protection» </dc:title>
  <dc:creator>User</dc:creator>
  <cp:lastModifiedBy>Елена</cp:lastModifiedBy>
  <cp:revision>57</cp:revision>
  <dcterms:created xsi:type="dcterms:W3CDTF">2015-04-28T06:59:24Z</dcterms:created>
  <dcterms:modified xsi:type="dcterms:W3CDTF">2016-10-08T11:58:26Z</dcterms:modified>
</cp:coreProperties>
</file>