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332" r:id="rId2"/>
    <p:sldId id="256" r:id="rId3"/>
    <p:sldId id="319" r:id="rId4"/>
    <p:sldId id="318" r:id="rId5"/>
    <p:sldId id="315" r:id="rId6"/>
    <p:sldId id="316" r:id="rId7"/>
    <p:sldId id="320" r:id="rId8"/>
    <p:sldId id="321" r:id="rId9"/>
    <p:sldId id="343" r:id="rId10"/>
    <p:sldId id="322" r:id="rId11"/>
    <p:sldId id="325" r:id="rId12"/>
    <p:sldId id="326" r:id="rId13"/>
    <p:sldId id="327" r:id="rId14"/>
    <p:sldId id="329" r:id="rId15"/>
    <p:sldId id="328" r:id="rId16"/>
    <p:sldId id="333" r:id="rId17"/>
    <p:sldId id="331" r:id="rId18"/>
    <p:sldId id="285" r:id="rId19"/>
    <p:sldId id="338" r:id="rId20"/>
    <p:sldId id="339" r:id="rId21"/>
    <p:sldId id="340" r:id="rId22"/>
    <p:sldId id="298" r:id="rId23"/>
    <p:sldId id="289" r:id="rId24"/>
    <p:sldId id="306" r:id="rId25"/>
    <p:sldId id="342" r:id="rId26"/>
    <p:sldId id="344" r:id="rId27"/>
    <p:sldId id="34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1E64"/>
    <a:srgbClr val="3E1B5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5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37750-4F61-4A27-8B1B-CC7BF4A2324D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9E0F61-7A46-4B76-9F26-69A52B949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AA4BA1-8812-4836-9F02-A7E31E0F494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AB9E48-9FE5-4182-88DE-99FD3E32319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A735F7-855B-40E5-9B2C-D5A0E4268EC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7C1C11-18E9-4C8C-A839-63EF907C83C6}" type="slidenum">
              <a:rPr lang="ru-RU" smtClean="0">
                <a:ea typeface="ＭＳ ゴシック" pitchFamily="49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>
              <a:ea typeface="ＭＳ ゴシック" pitchFamily="49" charset="-128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6E244F-16BD-4A51-990A-5B82BE955127}" type="slidenum">
              <a:rPr lang="ru-RU" smtClean="0">
                <a:ea typeface="ＭＳ ゴシック" pitchFamily="49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>
              <a:ea typeface="ＭＳ ゴシック" pitchFamily="49" charset="-128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B5C147-D8EA-4061-BDD2-B440714D5DB1}" type="slidenum">
              <a:rPr lang="ru-RU" smtClean="0">
                <a:ea typeface="ＭＳ ゴシック" pitchFamily="49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>
              <a:ea typeface="ＭＳ ゴシック" pitchFamily="49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9E0F61-7A46-4B76-9F26-69A52B9492B0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5CE94-EA4B-4A13-93F6-464141320506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E781A-445E-4C78-A0EC-A61E89EFF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2ABC8-E965-496A-9031-3BD084905E3E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B0C1-0DEC-452A-AF36-6F1FB34CA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C30C4-81F6-4211-A27F-0B1F2BD3A752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7634D-BF09-4D73-A885-8AA395ED4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FE6C-819B-480C-8F7A-06CC9479C581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B0146-44E2-4052-A9CA-9F3BB5F73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FBDED-9FD9-4FFF-B7E8-E8A247756678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87136-544C-457C-9A2B-96C14ADA6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7FBFD-D73B-4B28-9169-8543A8191247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F6505-13CA-4633-AB20-E582896FB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79794-73B1-4AD1-A1E1-35B926E394C6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44355-FD76-4DF7-8D82-ADF2EB17C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4A389-899D-4614-8E4D-9CEE2A53A254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A8574-7704-4989-918A-DA5944795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97C0D-FA17-4332-B52A-C4A906F4CE10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60DF3-12B9-4AFD-B23C-12B8AF4BA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8403-FC7F-4AD3-8399-695665CEA767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4500A-203C-41CC-9D3F-F865F68E2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CEFAD-804E-4644-BA7C-BD55E64A4EF3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C4BA3-3238-4EE8-B41D-5B5E864D7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48B2C9-3F3B-4794-9A85-71D891FF4203}" type="datetimeFigureOut">
              <a:rPr lang="ru-RU"/>
              <a:pPr>
                <a:defRPr/>
              </a:pPr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9E56F0-2FAF-434A-AD4A-04605C097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Relationship Id="rId1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599788" cy="481826"/>
          </a:xfrm>
        </p:spPr>
        <p:txBody>
          <a:bodyPr/>
          <a:lstStyle/>
          <a:p>
            <a:pPr eaLnBrk="1" hangingPunct="1"/>
            <a:r>
              <a:rPr lang="de-DE" sz="6000" b="1" dirty="0" smtClean="0">
                <a:solidFill>
                  <a:srgbClr val="C00000"/>
                </a:solidFill>
              </a:rPr>
              <a:t>Herzlich willkommen,</a:t>
            </a:r>
            <a:br>
              <a:rPr lang="de-DE" sz="6000" b="1" dirty="0" smtClean="0">
                <a:solidFill>
                  <a:srgbClr val="C00000"/>
                </a:solidFill>
              </a:rPr>
            </a:br>
            <a:r>
              <a:rPr lang="de-DE" sz="6000" b="1" dirty="0" smtClean="0">
                <a:solidFill>
                  <a:srgbClr val="C00000"/>
                </a:solidFill>
              </a:rPr>
              <a:t>liebe Gäste! </a:t>
            </a:r>
            <a:endParaRPr lang="ru-RU" sz="6000" b="1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Home\Documents\Для уроков немецкого языка\Картинки ИЯ\2MmykPjC5U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785926"/>
            <a:ext cx="2966417" cy="3173376"/>
          </a:xfrm>
          <a:prstGeom prst="rect">
            <a:avLst/>
          </a:prstGeom>
          <a:noFill/>
        </p:spPr>
      </p:pic>
      <p:pic>
        <p:nvPicPr>
          <p:cNvPr id="1027" name="Picture 3" descr="C:\Users\Home\Documents\Для уроков немецкого языка\Картинки ИЯ\-uQFQ3cWC7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857364"/>
            <a:ext cx="2760307" cy="324036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508104" y="5589240"/>
            <a:ext cx="5223524" cy="48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Зорина С.Ю.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Учитель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немецкого языка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baseline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МКОУ СОШ с. </a:t>
            </a:r>
            <a:r>
              <a:rPr lang="ru-RU" sz="2000" b="1" baseline="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Филиппово</a:t>
            </a:r>
            <a:endParaRPr lang="ru-RU" sz="2000" b="1" baseline="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Кирово-Чепецкого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района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baseline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Кировской области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C:\Users\Home\Documents\Для уроков немецкого языка\Картинки ИЯ\animashki-3d-36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571744"/>
            <a:ext cx="1993135" cy="17833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BS0204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428625"/>
            <a:ext cx="1000125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188913"/>
            <a:ext cx="10382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WordArt 12"/>
          <p:cNvSpPr>
            <a:spLocks noChangeArrowheads="1" noChangeShapeType="1" noTextEdit="1"/>
          </p:cNvSpPr>
          <p:nvPr/>
        </p:nvSpPr>
        <p:spPr bwMode="auto">
          <a:xfrm>
            <a:off x="3571875" y="1643063"/>
            <a:ext cx="7620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die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3300"/>
              </a:solidFill>
              <a:latin typeface="Arial"/>
              <a:cs typeface="Arial"/>
            </a:endParaRPr>
          </a:p>
        </p:txBody>
      </p:sp>
      <p:sp>
        <p:nvSpPr>
          <p:cNvPr id="13317" name="WordArt 11"/>
          <p:cNvSpPr>
            <a:spLocks noChangeArrowheads="1" noChangeShapeType="1" noTextEdit="1"/>
          </p:cNvSpPr>
          <p:nvPr/>
        </p:nvSpPr>
        <p:spPr bwMode="auto">
          <a:xfrm>
            <a:off x="2124075" y="1628775"/>
            <a:ext cx="81915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das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"/>
              <a:cs typeface="Arial"/>
            </a:endParaRPr>
          </a:p>
        </p:txBody>
      </p:sp>
      <p:sp>
        <p:nvSpPr>
          <p:cNvPr id="13318" name="WordArt 10"/>
          <p:cNvSpPr>
            <a:spLocks noChangeArrowheads="1" noChangeShapeType="1" noTextEdit="1"/>
          </p:cNvSpPr>
          <p:nvPr/>
        </p:nvSpPr>
        <p:spPr bwMode="auto">
          <a:xfrm>
            <a:off x="755576" y="1628800"/>
            <a:ext cx="7620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Arial"/>
                <a:cs typeface="Arial"/>
              </a:rPr>
              <a:t>der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FF"/>
              </a:solidFill>
              <a:latin typeface="Arial"/>
              <a:cs typeface="Arial"/>
            </a:endParaRPr>
          </a:p>
        </p:txBody>
      </p:sp>
      <p:sp>
        <p:nvSpPr>
          <p:cNvPr id="13319" name="WordArt 38"/>
          <p:cNvSpPr>
            <a:spLocks noChangeArrowheads="1" noChangeShapeType="1" noTextEdit="1"/>
          </p:cNvSpPr>
          <p:nvPr/>
        </p:nvSpPr>
        <p:spPr bwMode="auto">
          <a:xfrm>
            <a:off x="3500438" y="3714750"/>
            <a:ext cx="914400" cy="604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der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3320" name="WordArt 39"/>
          <p:cNvSpPr>
            <a:spLocks noChangeArrowheads="1" noChangeShapeType="1" noTextEdit="1"/>
          </p:cNvSpPr>
          <p:nvPr/>
        </p:nvSpPr>
        <p:spPr bwMode="auto">
          <a:xfrm>
            <a:off x="2051050" y="3716338"/>
            <a:ext cx="9906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dem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"/>
              <a:cs typeface="Arial"/>
            </a:endParaRPr>
          </a:p>
        </p:txBody>
      </p:sp>
      <p:sp>
        <p:nvSpPr>
          <p:cNvPr id="13321" name="WordArt 41"/>
          <p:cNvSpPr>
            <a:spLocks noChangeArrowheads="1" noChangeShapeType="1" noTextEdit="1"/>
          </p:cNvSpPr>
          <p:nvPr/>
        </p:nvSpPr>
        <p:spPr bwMode="auto">
          <a:xfrm>
            <a:off x="642938" y="3786188"/>
            <a:ext cx="9906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Arial"/>
                <a:cs typeface="Arial"/>
              </a:rPr>
              <a:t>dem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FF"/>
              </a:solidFill>
              <a:latin typeface="Arial"/>
              <a:cs typeface="Arial"/>
            </a:endParaRPr>
          </a:p>
        </p:txBody>
      </p:sp>
      <p:pic>
        <p:nvPicPr>
          <p:cNvPr id="13" name="Рисунок 12" descr="J0336908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428604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6" name="AutoShape 16"/>
          <p:cNvSpPr>
            <a:spLocks noChangeArrowheads="1"/>
          </p:cNvSpPr>
          <p:nvPr/>
        </p:nvSpPr>
        <p:spPr bwMode="auto">
          <a:xfrm>
            <a:off x="6929438" y="1214438"/>
            <a:ext cx="1643062" cy="1276350"/>
          </a:xfrm>
          <a:prstGeom prst="pentagon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7" name="Text Box 17"/>
          <p:cNvSpPr txBox="1">
            <a:spLocks noChangeArrowheads="1"/>
          </p:cNvSpPr>
          <p:nvPr/>
        </p:nvSpPr>
        <p:spPr bwMode="auto">
          <a:xfrm>
            <a:off x="7143750" y="1714500"/>
            <a:ext cx="129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>
                <a:solidFill>
                  <a:srgbClr val="002060"/>
                </a:solidFill>
                <a:latin typeface="Calibri" pitchFamily="34" charset="0"/>
              </a:rPr>
              <a:t>Nominativ</a:t>
            </a:r>
            <a:endParaRPr lang="ru-RU" sz="20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3328" name="AutoShape 20"/>
          <p:cNvSpPr>
            <a:spLocks noChangeArrowheads="1"/>
          </p:cNvSpPr>
          <p:nvPr/>
        </p:nvSpPr>
        <p:spPr bwMode="auto">
          <a:xfrm>
            <a:off x="7072313" y="3143250"/>
            <a:ext cx="1643062" cy="1195388"/>
          </a:xfrm>
          <a:prstGeom prst="pentagon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9" name="Text Box 21"/>
          <p:cNvSpPr txBox="1">
            <a:spLocks noChangeArrowheads="1"/>
          </p:cNvSpPr>
          <p:nvPr/>
        </p:nvSpPr>
        <p:spPr bwMode="auto">
          <a:xfrm>
            <a:off x="7358063" y="3571875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3200" b="1" dirty="0">
                <a:solidFill>
                  <a:srgbClr val="002060"/>
                </a:solidFill>
                <a:latin typeface="Calibri" pitchFamily="34" charset="0"/>
              </a:rPr>
              <a:t>Dativ</a:t>
            </a:r>
            <a:endParaRPr lang="ru-RU" sz="32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3330" name="WordArt 11"/>
          <p:cNvSpPr>
            <a:spLocks noChangeArrowheads="1" noChangeShapeType="1" noTextEdit="1"/>
          </p:cNvSpPr>
          <p:nvPr/>
        </p:nvSpPr>
        <p:spPr bwMode="auto">
          <a:xfrm>
            <a:off x="5214942" y="1714488"/>
            <a:ext cx="81915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die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3331" name="WordArt 11"/>
          <p:cNvSpPr>
            <a:spLocks noChangeArrowheads="1" noChangeShapeType="1" noTextEdit="1"/>
          </p:cNvSpPr>
          <p:nvPr/>
        </p:nvSpPr>
        <p:spPr bwMode="auto">
          <a:xfrm>
            <a:off x="4859338" y="3716338"/>
            <a:ext cx="1800225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den …n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Arial"/>
              <a:cs typeface="Arial"/>
            </a:endParaRPr>
          </a:p>
        </p:txBody>
      </p:sp>
      <p:pic>
        <p:nvPicPr>
          <p:cNvPr id="13332" name="Picture 137"/>
          <p:cNvPicPr>
            <a:picLocks noChangeAspect="1" noChangeArrowheads="1"/>
          </p:cNvPicPr>
          <p:nvPr/>
        </p:nvPicPr>
        <p:blipFill>
          <a:blip r:embed="rId5" cstate="print"/>
          <a:srcRect t="-2856" r="17172" b="19324"/>
          <a:stretch>
            <a:fillRect/>
          </a:stretch>
        </p:blipFill>
        <p:spPr bwMode="auto">
          <a:xfrm>
            <a:off x="0" y="5429265"/>
            <a:ext cx="457200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137"/>
          <p:cNvPicPr>
            <a:picLocks noChangeAspect="1" noChangeArrowheads="1"/>
          </p:cNvPicPr>
          <p:nvPr/>
        </p:nvPicPr>
        <p:blipFill>
          <a:blip r:embed="rId5" cstate="print"/>
          <a:srcRect t="-2856" r="17172" b="19324"/>
          <a:stretch>
            <a:fillRect/>
          </a:stretch>
        </p:blipFill>
        <p:spPr bwMode="auto">
          <a:xfrm>
            <a:off x="4572000" y="5500703"/>
            <a:ext cx="4572000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l="683" t="43735" b="16738"/>
          <a:stretch>
            <a:fillRect/>
          </a:stretch>
        </p:blipFill>
        <p:spPr bwMode="auto">
          <a:xfrm>
            <a:off x="4786314" y="571480"/>
            <a:ext cx="1942429" cy="913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rech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4652963"/>
            <a:ext cx="38100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2514600" y="381000"/>
            <a:ext cx="41148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4000" b="1" i="1">
              <a:solidFill>
                <a:srgbClr val="660066"/>
              </a:solidFill>
              <a:latin typeface="Palatino Linotype" pitchFamily="18" charset="0"/>
            </a:endParaRPr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1981200" y="142875"/>
            <a:ext cx="4953000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660066"/>
                </a:solidFill>
                <a:latin typeface="Palatino Linotype" pitchFamily="18" charset="0"/>
              </a:rPr>
              <a:t>Wo sind die Bücher?</a:t>
            </a:r>
            <a:endParaRPr lang="ru-RU" sz="4000" b="1" i="1">
              <a:solidFill>
                <a:srgbClr val="660066"/>
              </a:solidFill>
              <a:latin typeface="Palatino Linotype" pitchFamily="18" charset="0"/>
            </a:endParaRPr>
          </a:p>
        </p:txBody>
      </p:sp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3786188" y="2071688"/>
            <a:ext cx="3657600" cy="609600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In </a:t>
            </a:r>
            <a:r>
              <a:rPr lang="de-DE" sz="4000" b="1" i="1">
                <a:solidFill>
                  <a:srgbClr val="C00000"/>
                </a:solidFill>
                <a:latin typeface="Palatino Linotype" pitchFamily="18" charset="0"/>
              </a:rPr>
              <a:t>(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der)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Schrank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4342" name="Rectangle 9"/>
          <p:cNvSpPr>
            <a:spLocks noChangeArrowheads="1"/>
          </p:cNvSpPr>
          <p:nvPr/>
        </p:nvSpPr>
        <p:spPr bwMode="auto">
          <a:xfrm>
            <a:off x="323850" y="5000625"/>
            <a:ext cx="4105275" cy="731838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 dirty="0">
                <a:solidFill>
                  <a:srgbClr val="000099"/>
                </a:solidFill>
                <a:latin typeface="Palatino Linotype" pitchFamily="18" charset="0"/>
              </a:rPr>
              <a:t>a</a:t>
            </a:r>
            <a:r>
              <a:rPr lang="de-DE" sz="4000" b="1" i="1" dirty="0" smtClean="0">
                <a:solidFill>
                  <a:srgbClr val="000099"/>
                </a:solidFill>
                <a:latin typeface="Palatino Linotype" pitchFamily="18" charset="0"/>
              </a:rPr>
              <a:t>uf </a:t>
            </a:r>
            <a:r>
              <a:rPr lang="de-DE" sz="4000" b="1" i="1" dirty="0">
                <a:solidFill>
                  <a:srgbClr val="C00000"/>
                </a:solidFill>
                <a:latin typeface="Palatino Linotype" pitchFamily="18" charset="0"/>
              </a:rPr>
              <a:t>(das</a:t>
            </a:r>
            <a:r>
              <a:rPr lang="de-DE" sz="4000" b="1" i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  <a:r>
              <a:rPr lang="de-DE" sz="4000" b="1" i="1" dirty="0">
                <a:solidFill>
                  <a:srgbClr val="000099"/>
                </a:solidFill>
                <a:latin typeface="Palatino Linotype" pitchFamily="18" charset="0"/>
              </a:rPr>
              <a:t> Regal</a:t>
            </a:r>
            <a:endParaRPr lang="ru-RU" sz="4000" b="1" i="1" dirty="0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4343" name="Содержимое 2"/>
          <p:cNvSpPr txBox="1">
            <a:spLocks/>
          </p:cNvSpPr>
          <p:nvPr/>
        </p:nvSpPr>
        <p:spPr bwMode="auto">
          <a:xfrm>
            <a:off x="500063" y="714375"/>
            <a:ext cx="82296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7625" y="3786188"/>
            <a:ext cx="31273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+mn-cs"/>
              </a:rPr>
              <a:t> 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14345" name="Рисунок 10" descr="http://900igr.net/data/predmety/Mebel-3.files/0020-038-Knizhnyj-shka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928688"/>
            <a:ext cx="2314575" cy="352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708400" y="2060575"/>
            <a:ext cx="4032250" cy="1368425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in </a:t>
            </a:r>
            <a:r>
              <a:rPr lang="de-DE" sz="4000" b="1" i="1">
                <a:solidFill>
                  <a:srgbClr val="C00000"/>
                </a:solidFill>
                <a:latin typeface="Palatino Linotype" pitchFamily="18" charset="0"/>
              </a:rPr>
              <a:t>(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dem)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Schrank</a:t>
            </a: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    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(im)</a:t>
            </a:r>
            <a:endParaRPr lang="ru-RU" sz="4000" b="1" i="1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285720" y="4929198"/>
            <a:ext cx="4106863" cy="731837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4000" b="1" i="1" dirty="0">
                <a:solidFill>
                  <a:srgbClr val="000099"/>
                </a:solidFill>
                <a:latin typeface="Palatino Linotype" pitchFamily="18" charset="0"/>
              </a:rPr>
              <a:t>а</a:t>
            </a:r>
            <a:r>
              <a:rPr lang="de-DE" sz="4000" b="1" i="1" dirty="0" err="1">
                <a:solidFill>
                  <a:srgbClr val="000099"/>
                </a:solidFill>
                <a:latin typeface="Palatino Linotype" pitchFamily="18" charset="0"/>
              </a:rPr>
              <a:t>uf</a:t>
            </a:r>
            <a:r>
              <a:rPr lang="de-DE" sz="4000" b="1" i="1" dirty="0">
                <a:solidFill>
                  <a:srgbClr val="000099"/>
                </a:solidFill>
                <a:latin typeface="Palatino Linotype" pitchFamily="18" charset="0"/>
              </a:rPr>
              <a:t> </a:t>
            </a:r>
            <a:r>
              <a:rPr lang="de-DE" sz="4000" b="1" i="1" dirty="0">
                <a:solidFill>
                  <a:srgbClr val="C00000"/>
                </a:solidFill>
                <a:latin typeface="Palatino Linotype" pitchFamily="18" charset="0"/>
              </a:rPr>
              <a:t>(dem</a:t>
            </a:r>
            <a:r>
              <a:rPr lang="de-DE" sz="4000" b="1" i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  <a:r>
              <a:rPr lang="de-DE" sz="4000" b="1" i="1" dirty="0">
                <a:solidFill>
                  <a:srgbClr val="000099"/>
                </a:solidFill>
                <a:latin typeface="Palatino Linotype" pitchFamily="18" charset="0"/>
              </a:rPr>
              <a:t> Regal</a:t>
            </a:r>
            <a:endParaRPr lang="ru-RU" sz="4000" b="1" i="1" dirty="0">
              <a:solidFill>
                <a:srgbClr val="000099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66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66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rech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000125"/>
            <a:ext cx="388620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14813" y="357188"/>
            <a:ext cx="4000500" cy="5508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32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Wo ist die Vase?</a:t>
            </a:r>
            <a:endParaRPr lang="ru-RU" sz="3200" b="1" i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125538"/>
            <a:ext cx="3714750" cy="5508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auf  </a:t>
            </a:r>
            <a:r>
              <a:rPr lang="de-DE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(der ) </a:t>
            </a: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Tisch</a:t>
            </a: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8" y="2071688"/>
            <a:ext cx="3500437" cy="4937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28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Wo sind die Blumen?</a:t>
            </a:r>
            <a:endParaRPr lang="ru-RU" sz="2800" b="1" i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5" y="2500313"/>
            <a:ext cx="3571875" cy="1174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in  </a:t>
            </a:r>
            <a:r>
              <a:rPr lang="de-DE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(die)</a:t>
            </a: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 Vase</a:t>
            </a:r>
          </a:p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3" y="3071813"/>
            <a:ext cx="7429500" cy="2424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3200" b="1" i="1" dirty="0">
                <a:solidFill>
                  <a:srgbClr val="660066"/>
                </a:solidFill>
                <a:latin typeface="Palatino Linotype" pitchFamily="18" charset="0"/>
                <a:cs typeface="+mn-cs"/>
              </a:rPr>
              <a:t>  </a:t>
            </a:r>
          </a:p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32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Wo </a:t>
            </a:r>
            <a:r>
              <a:rPr lang="de-DE" sz="32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steht diese Vase</a:t>
            </a:r>
            <a:r>
              <a:rPr lang="de-DE" sz="32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?</a:t>
            </a:r>
          </a:p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de-DE" sz="3200" b="1" i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+mn-cs"/>
            </a:endParaRPr>
          </a:p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3200" b="1" i="1" dirty="0">
                <a:solidFill>
                  <a:srgbClr val="660066"/>
                </a:solidFill>
                <a:latin typeface="Palatino Linotype" pitchFamily="18" charset="0"/>
                <a:cs typeface="+mn-cs"/>
              </a:rPr>
              <a:t> </a:t>
            </a:r>
            <a:endParaRPr lang="ru-RU" sz="3200" b="1" i="1" dirty="0">
              <a:solidFill>
                <a:srgbClr val="660066"/>
              </a:solidFill>
              <a:latin typeface="Palatino Linotype" pitchFamily="18" charset="0"/>
              <a:cs typeface="+mn-cs"/>
            </a:endParaRPr>
          </a:p>
        </p:txBody>
      </p:sp>
      <p:pic>
        <p:nvPicPr>
          <p:cNvPr id="15368" name="Picture 4" descr="rech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4572000"/>
            <a:ext cx="464343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Прямоугольник 8"/>
          <p:cNvSpPr>
            <a:spLocks noChangeArrowheads="1"/>
          </p:cNvSpPr>
          <p:nvPr/>
        </p:nvSpPr>
        <p:spPr bwMode="auto">
          <a:xfrm>
            <a:off x="285750" y="3000375"/>
            <a:ext cx="8429625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3200" b="1" i="1">
                <a:solidFill>
                  <a:srgbClr val="000099"/>
                </a:solidFill>
                <a:latin typeface="Palatino Linotype" pitchFamily="18" charset="0"/>
              </a:rPr>
              <a:t>  </a:t>
            </a: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3200" b="1" i="1">
                <a:solidFill>
                  <a:srgbClr val="000099"/>
                </a:solidFill>
                <a:latin typeface="Palatino Linotype" pitchFamily="18" charset="0"/>
              </a:rPr>
              <a:t>       </a:t>
            </a: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3200" b="1" i="1">
                <a:solidFill>
                  <a:srgbClr val="000099"/>
                </a:solidFill>
                <a:latin typeface="Palatino Linotype" pitchFamily="18" charset="0"/>
              </a:rPr>
              <a:t>  </a:t>
            </a: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b="1" i="1">
              <a:solidFill>
                <a:srgbClr val="000099"/>
              </a:solidFill>
              <a:latin typeface="Palatino Linotype" pitchFamily="18" charset="0"/>
            </a:endParaRP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b="1" i="1">
              <a:solidFill>
                <a:srgbClr val="000099"/>
              </a:solidFill>
              <a:latin typeface="Palatino Linotype" pitchFamily="18" charset="0"/>
            </a:endParaRP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b="1" i="1">
              <a:solidFill>
                <a:srgbClr val="000099"/>
              </a:solidFill>
              <a:latin typeface="Palatino Linotype" pitchFamily="18" charset="0"/>
            </a:endParaRP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b="1" i="1">
              <a:solidFill>
                <a:srgbClr val="000099"/>
              </a:solidFill>
              <a:latin typeface="Palatino Linotype" pitchFamily="18" charset="0"/>
            </a:endParaRP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b="1" i="1">
              <a:solidFill>
                <a:srgbClr val="000099"/>
              </a:solidFill>
              <a:latin typeface="Palatino Linotype" pitchFamily="18" charset="0"/>
            </a:endParaRP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196975"/>
            <a:ext cx="3714750" cy="5508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auf  </a:t>
            </a:r>
            <a:r>
              <a:rPr lang="de-DE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(dem ) </a:t>
            </a: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Tisch</a:t>
            </a: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2564904"/>
            <a:ext cx="3571875" cy="576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in  </a:t>
            </a:r>
            <a:r>
              <a:rPr lang="de-DE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(der)</a:t>
            </a: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 Vase</a:t>
            </a:r>
          </a:p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750" y="4292600"/>
            <a:ext cx="3571875" cy="1174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auf  </a:t>
            </a:r>
            <a:r>
              <a:rPr lang="de-DE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(das)</a:t>
            </a: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 Regal</a:t>
            </a:r>
          </a:p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188" y="4149724"/>
            <a:ext cx="3571875" cy="64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auf  </a:t>
            </a:r>
            <a:r>
              <a:rPr lang="de-DE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(dem)</a:t>
            </a:r>
            <a:r>
              <a:rPr lang="de-DE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 Regal</a:t>
            </a:r>
          </a:p>
          <a:p>
            <a:pPr marL="311150" indent="-311150" defTabSz="407988" fontAlgn="auto">
              <a:lnSpc>
                <a:spcPct val="93000"/>
              </a:lnSpc>
              <a:spcBef>
                <a:spcPts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1" descr="rech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571500"/>
            <a:ext cx="4024313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16"/>
          <p:cNvSpPr>
            <a:spLocks noChangeArrowheads="1"/>
          </p:cNvSpPr>
          <p:nvPr/>
        </p:nvSpPr>
        <p:spPr bwMode="auto">
          <a:xfrm>
            <a:off x="250825" y="260350"/>
            <a:ext cx="41148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660066"/>
                </a:solidFill>
                <a:latin typeface="Palatino Linotype" pitchFamily="18" charset="0"/>
              </a:rPr>
              <a:t>Wo ist das Haus?</a:t>
            </a:r>
            <a:endParaRPr lang="ru-RU" sz="4000" b="1" i="1">
              <a:solidFill>
                <a:srgbClr val="660066"/>
              </a:solidFill>
              <a:latin typeface="Palatino Linotype" pitchFamily="18" charset="0"/>
            </a:endParaRPr>
          </a:p>
        </p:txBody>
      </p:sp>
      <p:sp>
        <p:nvSpPr>
          <p:cNvPr id="16388" name="Rectangle 17"/>
          <p:cNvSpPr>
            <a:spLocks noChangeArrowheads="1"/>
          </p:cNvSpPr>
          <p:nvPr/>
        </p:nvSpPr>
        <p:spPr bwMode="auto">
          <a:xfrm>
            <a:off x="323850" y="2349500"/>
            <a:ext cx="4114800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660066"/>
                </a:solidFill>
                <a:latin typeface="Palatino Linotype" pitchFamily="18" charset="0"/>
              </a:rPr>
              <a:t>Wo ist der Baum?</a:t>
            </a:r>
            <a:endParaRPr lang="ru-RU" sz="4000" b="1" i="1">
              <a:solidFill>
                <a:srgbClr val="660066"/>
              </a:solidFill>
              <a:latin typeface="Palatino Linotype" pitchFamily="18" charset="0"/>
            </a:endParaRPr>
          </a:p>
        </p:txBody>
      </p:sp>
      <p:sp>
        <p:nvSpPr>
          <p:cNvPr id="16389" name="Rectangle 18"/>
          <p:cNvSpPr>
            <a:spLocks noChangeArrowheads="1"/>
          </p:cNvSpPr>
          <p:nvPr/>
        </p:nvSpPr>
        <p:spPr bwMode="auto">
          <a:xfrm>
            <a:off x="468313" y="1125538"/>
            <a:ext cx="3959225" cy="609600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in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(der)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Garten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6390" name="Rectangle 19"/>
          <p:cNvSpPr>
            <a:spLocks noChangeArrowheads="1"/>
          </p:cNvSpPr>
          <p:nvPr/>
        </p:nvSpPr>
        <p:spPr bwMode="auto">
          <a:xfrm>
            <a:off x="468313" y="2997200"/>
            <a:ext cx="3886200" cy="647824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neben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(das)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Haus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3124200" y="5791200"/>
            <a:ext cx="1090613" cy="2066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6392" name="Rectangle 21"/>
          <p:cNvSpPr>
            <a:spLocks noChangeArrowheads="1"/>
          </p:cNvSpPr>
          <p:nvPr/>
        </p:nvSpPr>
        <p:spPr bwMode="auto">
          <a:xfrm>
            <a:off x="357188" y="5072063"/>
            <a:ext cx="3857625" cy="1428750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in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(der)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Hof</a:t>
            </a: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vor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(der) 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Baum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6393" name="Rectangle 22"/>
          <p:cNvSpPr>
            <a:spLocks noChangeArrowheads="1"/>
          </p:cNvSpPr>
          <p:nvPr/>
        </p:nvSpPr>
        <p:spPr bwMode="auto">
          <a:xfrm>
            <a:off x="323850" y="4076700"/>
            <a:ext cx="4071938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660066"/>
                </a:solidFill>
                <a:latin typeface="Palatino Linotype" pitchFamily="18" charset="0"/>
              </a:rPr>
              <a:t>Wo ist die Katze?</a:t>
            </a:r>
            <a:endParaRPr lang="ru-RU" sz="4000" b="1" i="1">
              <a:solidFill>
                <a:srgbClr val="660066"/>
              </a:solidFill>
              <a:latin typeface="Palatino Linotype" pitchFamily="18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395288" y="1052513"/>
            <a:ext cx="3952875" cy="1008062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 dirty="0">
                <a:solidFill>
                  <a:srgbClr val="000099"/>
                </a:solidFill>
                <a:latin typeface="Palatino Linotype" pitchFamily="18" charset="0"/>
              </a:rPr>
              <a:t>in </a:t>
            </a:r>
            <a:r>
              <a:rPr lang="de-DE" sz="4000" b="1" i="1" dirty="0">
                <a:solidFill>
                  <a:srgbClr val="FF0000"/>
                </a:solidFill>
                <a:latin typeface="Palatino Linotype" pitchFamily="18" charset="0"/>
              </a:rPr>
              <a:t>(dem)</a:t>
            </a:r>
            <a:r>
              <a:rPr lang="de-DE" sz="4000" b="1" i="1" dirty="0">
                <a:solidFill>
                  <a:srgbClr val="000099"/>
                </a:solidFill>
                <a:latin typeface="Palatino Linotype" pitchFamily="18" charset="0"/>
              </a:rPr>
              <a:t> Garten                </a:t>
            </a:r>
            <a:r>
              <a:rPr lang="ru-RU" sz="4000" b="1" i="1" dirty="0" smtClean="0">
                <a:solidFill>
                  <a:srgbClr val="000099"/>
                </a:solidFill>
                <a:latin typeface="Palatino Linotype" pitchFamily="18" charset="0"/>
              </a:rPr>
              <a:t>   </a:t>
            </a:r>
            <a:r>
              <a:rPr lang="de-DE" sz="4000" b="1" i="1" dirty="0" smtClean="0">
                <a:solidFill>
                  <a:srgbClr val="FF0000"/>
                </a:solidFill>
                <a:latin typeface="Palatino Linotype" pitchFamily="18" charset="0"/>
              </a:rPr>
              <a:t>(</a:t>
            </a:r>
            <a:r>
              <a:rPr lang="de-DE" sz="4000" b="1" i="1" dirty="0">
                <a:solidFill>
                  <a:srgbClr val="FF0000"/>
                </a:solidFill>
                <a:latin typeface="Palatino Linotype" pitchFamily="18" charset="0"/>
              </a:rPr>
              <a:t>im)</a:t>
            </a: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4000" b="1" i="1" dirty="0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323850" y="2997200"/>
            <a:ext cx="4319588" cy="792163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neben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(dem)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Haus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250825" y="5013325"/>
            <a:ext cx="4249738" cy="1428750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in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(dem)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Hof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(im)</a:t>
            </a:r>
          </a:p>
          <a:p>
            <a:pPr marL="311150" indent="-311150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vor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(dem) 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Baum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6" grpId="0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rech36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533400" y="609600"/>
            <a:ext cx="28575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rech40"/>
          <p:cNvPicPr>
            <a:picLocks noChangeAspect="1" noChangeArrowheads="1"/>
          </p:cNvPicPr>
          <p:nvPr/>
        </p:nvPicPr>
        <p:blipFill>
          <a:blip r:embed="rId4" cstate="print">
            <a:lum bright="-6000" contrast="18000"/>
          </a:blip>
          <a:srcRect/>
          <a:stretch>
            <a:fillRect/>
          </a:stretch>
        </p:blipFill>
        <p:spPr bwMode="auto">
          <a:xfrm>
            <a:off x="5292725" y="3141663"/>
            <a:ext cx="28575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4211638" y="333375"/>
            <a:ext cx="41148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660066"/>
                </a:solidFill>
                <a:latin typeface="Palatino Linotype" pitchFamily="18" charset="0"/>
              </a:rPr>
              <a:t>Wo ist der Junge?</a:t>
            </a:r>
            <a:endParaRPr lang="ru-RU" sz="4000" b="1" i="1">
              <a:solidFill>
                <a:srgbClr val="660066"/>
              </a:solidFill>
              <a:latin typeface="Palatino Linotype" pitchFamily="18" charset="0"/>
            </a:endParaRP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250825" y="4005263"/>
            <a:ext cx="4572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660066"/>
                </a:solidFill>
                <a:latin typeface="Palatino Linotype" pitchFamily="18" charset="0"/>
              </a:rPr>
              <a:t>Wo ist die Katze?</a:t>
            </a:r>
            <a:endParaRPr lang="ru-RU" sz="4000" b="1" i="1">
              <a:solidFill>
                <a:srgbClr val="660066"/>
              </a:solidFill>
              <a:latin typeface="Palatino Linotype" pitchFamily="18" charset="0"/>
            </a:endParaRPr>
          </a:p>
        </p:txBody>
      </p:sp>
      <p:sp>
        <p:nvSpPr>
          <p:cNvPr id="18438" name="Rectangle 12"/>
          <p:cNvSpPr>
            <a:spLocks noChangeArrowheads="1"/>
          </p:cNvSpPr>
          <p:nvPr/>
        </p:nvSpPr>
        <p:spPr bwMode="auto">
          <a:xfrm>
            <a:off x="4143375" y="1714505"/>
            <a:ext cx="4038600" cy="690086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hinter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(der)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Baum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8439" name="Rectangle 13"/>
          <p:cNvSpPr>
            <a:spLocks noChangeArrowheads="1"/>
          </p:cNvSpPr>
          <p:nvPr/>
        </p:nvSpPr>
        <p:spPr bwMode="auto">
          <a:xfrm>
            <a:off x="642938" y="5000625"/>
            <a:ext cx="3962400" cy="609600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unter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(der)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Sessel  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995936" y="1628800"/>
            <a:ext cx="4554538" cy="75580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 dirty="0">
                <a:solidFill>
                  <a:srgbClr val="000099"/>
                </a:solidFill>
                <a:latin typeface="Palatino Linotype" pitchFamily="18" charset="0"/>
              </a:rPr>
              <a:t>hinter </a:t>
            </a:r>
            <a:r>
              <a:rPr lang="de-DE" sz="4000" b="1" i="1" dirty="0">
                <a:solidFill>
                  <a:srgbClr val="FF0000"/>
                </a:solidFill>
                <a:latin typeface="Palatino Linotype" pitchFamily="18" charset="0"/>
              </a:rPr>
              <a:t>(dem)</a:t>
            </a:r>
            <a:r>
              <a:rPr lang="de-DE" sz="4000" b="1" i="1" dirty="0">
                <a:solidFill>
                  <a:srgbClr val="000099"/>
                </a:solidFill>
                <a:latin typeface="Palatino Linotype" pitchFamily="18" charset="0"/>
              </a:rPr>
              <a:t> Baum</a:t>
            </a:r>
            <a:endParaRPr lang="ru-RU" sz="4000" b="1" i="1" dirty="0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539750" y="4941888"/>
            <a:ext cx="4362450" cy="609600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unter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(dem)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Sessel  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rech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85750"/>
            <a:ext cx="44418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2" descr="rech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657600"/>
            <a:ext cx="42894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17"/>
          <p:cNvSpPr>
            <a:spLocks noChangeArrowheads="1"/>
          </p:cNvSpPr>
          <p:nvPr/>
        </p:nvSpPr>
        <p:spPr bwMode="auto">
          <a:xfrm>
            <a:off x="4786313" y="785813"/>
            <a:ext cx="397192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660066"/>
                </a:solidFill>
                <a:latin typeface="Palatino Linotype" pitchFamily="18" charset="0"/>
              </a:rPr>
              <a:t>Wo ist das Bild?</a:t>
            </a:r>
            <a:endParaRPr lang="ru-RU" sz="4000" b="1" i="1">
              <a:solidFill>
                <a:srgbClr val="660066"/>
              </a:solidFill>
              <a:latin typeface="Palatino Linotype" pitchFamily="18" charset="0"/>
            </a:endParaRPr>
          </a:p>
        </p:txBody>
      </p:sp>
      <p:sp>
        <p:nvSpPr>
          <p:cNvPr id="17413" name="Rectangle 18"/>
          <p:cNvSpPr>
            <a:spLocks noChangeArrowheads="1"/>
          </p:cNvSpPr>
          <p:nvPr/>
        </p:nvSpPr>
        <p:spPr bwMode="auto">
          <a:xfrm>
            <a:off x="228600" y="4267200"/>
            <a:ext cx="39624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660066"/>
                </a:solidFill>
                <a:latin typeface="Palatino Linotype" pitchFamily="18" charset="0"/>
              </a:rPr>
              <a:t>Wo ist der Tisch?</a:t>
            </a:r>
            <a:endParaRPr lang="ru-RU" sz="4000" b="1" i="1">
              <a:solidFill>
                <a:srgbClr val="660066"/>
              </a:solidFill>
              <a:latin typeface="Palatino Linotype" pitchFamily="18" charset="0"/>
            </a:endParaRPr>
          </a:p>
        </p:txBody>
      </p:sp>
      <p:sp>
        <p:nvSpPr>
          <p:cNvPr id="17414" name="Rectangle 19"/>
          <p:cNvSpPr>
            <a:spLocks noChangeArrowheads="1"/>
          </p:cNvSpPr>
          <p:nvPr/>
        </p:nvSpPr>
        <p:spPr bwMode="auto">
          <a:xfrm>
            <a:off x="1285875" y="2357438"/>
            <a:ext cx="7696200" cy="1052512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Zwischen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(die)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Uhr und (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der)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Tisch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7415" name="Rectangle 20"/>
          <p:cNvSpPr>
            <a:spLocks noChangeArrowheads="1"/>
          </p:cNvSpPr>
          <p:nvPr/>
        </p:nvSpPr>
        <p:spPr bwMode="auto">
          <a:xfrm>
            <a:off x="2500313" y="5214938"/>
            <a:ext cx="6043612" cy="785812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Zwischen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(die)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 Sessel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(-).</a:t>
            </a:r>
            <a:endParaRPr lang="ru-RU" sz="4000" b="1" i="1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1214438" y="2428875"/>
            <a:ext cx="7696200" cy="1052513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Zwischen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(der)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Uhr und (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dem)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Tisch</a:t>
            </a:r>
            <a:endParaRPr lang="ru-RU" sz="4000" b="1" i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2500313" y="5214938"/>
            <a:ext cx="6043612" cy="785812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</p:spPr>
        <p:txBody>
          <a:bodyPr lIns="0" tIns="25602" rIns="0" bIns="0"/>
          <a:lstStyle/>
          <a:p>
            <a:pPr marL="311150" indent="-311150" algn="ctr" defTabSz="40798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Zwischen 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(den)</a:t>
            </a:r>
            <a:r>
              <a:rPr lang="de-DE" sz="4000" b="1" i="1">
                <a:solidFill>
                  <a:srgbClr val="000099"/>
                </a:solidFill>
                <a:latin typeface="Palatino Linotype" pitchFamily="18" charset="0"/>
              </a:rPr>
              <a:t>  Sessel</a:t>
            </a:r>
            <a:r>
              <a:rPr lang="de-DE" sz="4000" b="1" i="1">
                <a:solidFill>
                  <a:srgbClr val="FF0000"/>
                </a:solidFill>
                <a:latin typeface="Palatino Linotype" pitchFamily="18" charset="0"/>
              </a:rPr>
              <a:t>n</a:t>
            </a:r>
            <a:endParaRPr lang="ru-RU" sz="4000" b="1" i="1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smtClean="0">
                <a:solidFill>
                  <a:schemeClr val="accent2">
                    <a:lumMod val="75000"/>
                  </a:schemeClr>
                </a:solidFill>
              </a:rPr>
              <a:t>Und jetzt  eine kleine Kontrollarbeit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b="1" dirty="0" smtClean="0">
                <a:solidFill>
                  <a:schemeClr val="accent2">
                    <a:lumMod val="75000"/>
                  </a:schemeClr>
                </a:solidFill>
              </a:rPr>
              <a:t>in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b="1" dirty="0" smtClean="0">
                <a:solidFill>
                  <a:schemeClr val="accent2">
                    <a:lumMod val="75000"/>
                  </a:schemeClr>
                </a:solidFill>
              </a:rPr>
              <a:t>der Grammatik!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7" descr="baby18">
            <a:hlinkClick r:id="rId2" action="ppaction://hlinksldjump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87450" y="1844675"/>
            <a:ext cx="2517775" cy="3659188"/>
          </a:xfrm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4716463" y="20605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11638" y="2276475"/>
            <a:ext cx="4454525" cy="304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4800" dirty="0"/>
              <a:t>Bitte, </a:t>
            </a:r>
            <a:r>
              <a:rPr lang="de-DE" sz="4800" dirty="0" smtClean="0"/>
              <a:t>schreibt </a:t>
            </a:r>
            <a:endParaRPr lang="de-DE" sz="4800" dirty="0"/>
          </a:p>
          <a:p>
            <a:pPr>
              <a:defRPr/>
            </a:pPr>
            <a:r>
              <a:rPr lang="de-DE" sz="4800" dirty="0"/>
              <a:t>den Artikel richtig </a:t>
            </a:r>
          </a:p>
          <a:p>
            <a:pPr>
              <a:defRPr/>
            </a:pPr>
            <a:r>
              <a:rPr lang="de-DE" sz="4800" b="1" dirty="0">
                <a:solidFill>
                  <a:schemeClr val="accent2">
                    <a:lumMod val="75000"/>
                  </a:schemeClr>
                </a:solidFill>
              </a:rPr>
              <a:t>in Dativ!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472487" cy="7858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DE" sz="3600" b="1" dirty="0" smtClean="0">
                <a:solidFill>
                  <a:srgbClr val="C00000"/>
                </a:solidFill>
              </a:rPr>
              <a:t>Kontrollieren wir!   Wo? Wo? Wo?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Содержимое 5"/>
          <p:cNvSpPr>
            <a:spLocks noGrp="1"/>
          </p:cNvSpPr>
          <p:nvPr>
            <p:ph idx="1"/>
          </p:nvPr>
        </p:nvSpPr>
        <p:spPr>
          <a:xfrm>
            <a:off x="214313" y="785813"/>
            <a:ext cx="5286375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de-DE" sz="2800" smtClean="0"/>
              <a:t>1</a:t>
            </a:r>
            <a:r>
              <a:rPr lang="de-DE" smtClean="0"/>
              <a:t>. in  </a:t>
            </a:r>
            <a:r>
              <a:rPr lang="de-DE" b="1" smtClean="0">
                <a:solidFill>
                  <a:srgbClr val="C00000"/>
                </a:solidFill>
              </a:rPr>
              <a:t>dem</a:t>
            </a:r>
            <a:r>
              <a:rPr lang="de-DE" smtClean="0"/>
              <a:t>  Schrank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de-DE" smtClean="0"/>
              <a:t>2. an  </a:t>
            </a:r>
            <a:r>
              <a:rPr lang="de-DE" b="1" smtClean="0">
                <a:solidFill>
                  <a:srgbClr val="C00000"/>
                </a:solidFill>
              </a:rPr>
              <a:t>der</a:t>
            </a:r>
            <a:r>
              <a:rPr lang="de-DE" smtClean="0"/>
              <a:t>  Wand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de-DE" smtClean="0"/>
              <a:t>3. auf  </a:t>
            </a:r>
            <a:r>
              <a:rPr lang="de-DE" b="1" smtClean="0">
                <a:solidFill>
                  <a:srgbClr val="C00000"/>
                </a:solidFill>
              </a:rPr>
              <a:t>dem</a:t>
            </a:r>
            <a:r>
              <a:rPr lang="de-DE" smtClean="0"/>
              <a:t>  Sofa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de-DE" smtClean="0"/>
              <a:t>4. vor  </a:t>
            </a:r>
            <a:r>
              <a:rPr lang="de-DE" b="1" smtClean="0">
                <a:solidFill>
                  <a:srgbClr val="C00000"/>
                </a:solidFill>
              </a:rPr>
              <a:t>dem </a:t>
            </a:r>
            <a:r>
              <a:rPr lang="de-DE" smtClean="0"/>
              <a:t>Fenster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de-DE" smtClean="0"/>
              <a:t>5. hinter  </a:t>
            </a:r>
            <a:r>
              <a:rPr lang="de-DE" b="1" smtClean="0">
                <a:solidFill>
                  <a:srgbClr val="C00000"/>
                </a:solidFill>
              </a:rPr>
              <a:t>dem</a:t>
            </a:r>
            <a:r>
              <a:rPr lang="de-DE" smtClean="0"/>
              <a:t>  Schreibtisch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de-DE" smtClean="0"/>
              <a:t>6. über   </a:t>
            </a:r>
            <a:r>
              <a:rPr lang="de-DE" b="1" smtClean="0">
                <a:solidFill>
                  <a:srgbClr val="C00000"/>
                </a:solidFill>
              </a:rPr>
              <a:t>dem</a:t>
            </a:r>
            <a:r>
              <a:rPr lang="de-DE" smtClean="0"/>
              <a:t>  Bett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de-DE" smtClean="0"/>
              <a:t>7. unter  </a:t>
            </a:r>
            <a:r>
              <a:rPr lang="de-DE" b="1" smtClean="0">
                <a:solidFill>
                  <a:srgbClr val="C00000"/>
                </a:solidFill>
              </a:rPr>
              <a:t>dem</a:t>
            </a:r>
            <a:r>
              <a:rPr lang="de-DE" smtClean="0"/>
              <a:t>   Sessel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de-DE" smtClean="0"/>
              <a:t>8. neben   </a:t>
            </a:r>
            <a:r>
              <a:rPr lang="de-DE" b="1" smtClean="0">
                <a:solidFill>
                  <a:srgbClr val="C00000"/>
                </a:solidFill>
              </a:rPr>
              <a:t>dem</a:t>
            </a:r>
            <a:r>
              <a:rPr lang="de-DE" smtClean="0"/>
              <a:t>   Klavier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de-DE" smtClean="0"/>
              <a:t>9. zwischen   </a:t>
            </a:r>
            <a:r>
              <a:rPr lang="de-DE" b="1" smtClean="0">
                <a:solidFill>
                  <a:srgbClr val="C00000"/>
                </a:solidFill>
              </a:rPr>
              <a:t>den</a:t>
            </a:r>
            <a:r>
              <a:rPr lang="de-DE" smtClean="0"/>
              <a:t>   Fenster</a:t>
            </a:r>
            <a:r>
              <a:rPr lang="de-DE" b="1" smtClean="0">
                <a:solidFill>
                  <a:srgbClr val="FF0000"/>
                </a:solidFill>
              </a:rPr>
              <a:t>n</a:t>
            </a:r>
            <a:endParaRPr lang="ru-RU" b="1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de-DE" smtClean="0"/>
              <a:t>10. unter  </a:t>
            </a:r>
            <a:r>
              <a:rPr lang="de-DE" b="1" smtClean="0">
                <a:solidFill>
                  <a:srgbClr val="C00000"/>
                </a:solidFill>
              </a:rPr>
              <a:t>der</a:t>
            </a:r>
            <a:r>
              <a:rPr lang="de-DE" smtClean="0"/>
              <a:t>   Lampe</a:t>
            </a:r>
            <a:endParaRPr lang="ru-RU" smtClean="0"/>
          </a:p>
          <a:p>
            <a:endParaRPr lang="ru-RU" smtClean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0625" y="785813"/>
            <a:ext cx="3929063" cy="69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800" b="1" u="sng">
                <a:solidFill>
                  <a:srgbClr val="C00000"/>
                </a:solidFill>
              </a:rPr>
              <a:t>Geben wir die Noten!</a:t>
            </a:r>
          </a:p>
          <a:p>
            <a:endParaRPr lang="de-DE" b="1">
              <a:solidFill>
                <a:srgbClr val="C00000"/>
              </a:solidFill>
            </a:endParaRPr>
          </a:p>
          <a:p>
            <a:r>
              <a:rPr lang="de-DE" sz="2400" b="1"/>
              <a:t>0  Fehler      </a:t>
            </a:r>
            <a:r>
              <a:rPr lang="de-DE" sz="2400" b="1">
                <a:solidFill>
                  <a:srgbClr val="C00000"/>
                </a:solidFill>
              </a:rPr>
              <a:t>-    </a:t>
            </a:r>
            <a:r>
              <a:rPr lang="de-DE" sz="3600" b="1">
                <a:solidFill>
                  <a:srgbClr val="C00000"/>
                </a:solidFill>
              </a:rPr>
              <a:t>sehr gut!</a:t>
            </a:r>
            <a:r>
              <a:rPr lang="ru-RU" sz="3600" b="1">
                <a:solidFill>
                  <a:srgbClr val="C00000"/>
                </a:solidFill>
              </a:rPr>
              <a:t> </a:t>
            </a:r>
            <a:r>
              <a:rPr lang="ru-RU" sz="3200" b="1">
                <a:solidFill>
                  <a:srgbClr val="C00000"/>
                </a:solidFill>
                <a:sym typeface="Wingdings" pitchFamily="2" charset="2"/>
              </a:rPr>
              <a:t>  </a:t>
            </a:r>
            <a:endParaRPr lang="de-DE" sz="3200" b="1">
              <a:solidFill>
                <a:srgbClr val="C00000"/>
              </a:solidFill>
            </a:endParaRPr>
          </a:p>
          <a:p>
            <a:endParaRPr lang="de-DE" sz="2400" b="1">
              <a:solidFill>
                <a:srgbClr val="C00000"/>
              </a:solidFill>
            </a:endParaRPr>
          </a:p>
          <a:p>
            <a:r>
              <a:rPr lang="de-DE" sz="2400" b="1"/>
              <a:t>1 - 2 Fehler   </a:t>
            </a:r>
            <a:r>
              <a:rPr lang="de-DE" sz="2400" b="1">
                <a:solidFill>
                  <a:srgbClr val="C00000"/>
                </a:solidFill>
              </a:rPr>
              <a:t>-    </a:t>
            </a:r>
            <a:r>
              <a:rPr lang="de-DE" sz="3200" b="1">
                <a:solidFill>
                  <a:srgbClr val="C00000"/>
                </a:solidFill>
              </a:rPr>
              <a:t>gut</a:t>
            </a:r>
          </a:p>
          <a:p>
            <a:endParaRPr lang="de-DE" b="1">
              <a:solidFill>
                <a:srgbClr val="C00000"/>
              </a:solidFill>
            </a:endParaRPr>
          </a:p>
          <a:p>
            <a:r>
              <a:rPr lang="de-DE" sz="2400" b="1"/>
              <a:t>3 – 5 Fehler  </a:t>
            </a:r>
            <a:r>
              <a:rPr lang="de-DE" b="1">
                <a:solidFill>
                  <a:srgbClr val="C00000"/>
                </a:solidFill>
              </a:rPr>
              <a:t>-   </a:t>
            </a:r>
            <a:r>
              <a:rPr lang="de-DE" sz="2800" b="1">
                <a:solidFill>
                  <a:srgbClr val="C00000"/>
                </a:solidFill>
              </a:rPr>
              <a:t>nicht  besonders gut  (Noch arbeiten!)</a:t>
            </a:r>
          </a:p>
          <a:p>
            <a:endParaRPr lang="de-DE" b="1">
              <a:solidFill>
                <a:srgbClr val="C00000"/>
              </a:solidFill>
            </a:endParaRPr>
          </a:p>
          <a:p>
            <a:r>
              <a:rPr lang="de-DE" sz="2400" b="1"/>
              <a:t>6 … Fehler   </a:t>
            </a:r>
            <a:r>
              <a:rPr lang="de-DE" b="1">
                <a:solidFill>
                  <a:srgbClr val="C00000"/>
                </a:solidFill>
              </a:rPr>
              <a:t>-   </a:t>
            </a:r>
            <a:r>
              <a:rPr lang="de-DE" sz="3200" b="1">
                <a:solidFill>
                  <a:srgbClr val="C00000"/>
                </a:solidFill>
              </a:rPr>
              <a:t>schlecht </a:t>
            </a:r>
            <a:r>
              <a:rPr lang="ru-RU" sz="3200" b="1">
                <a:solidFill>
                  <a:srgbClr val="C00000"/>
                </a:solidFill>
                <a:sym typeface="Wingdings" pitchFamily="2" charset="2"/>
              </a:rPr>
              <a:t>   </a:t>
            </a:r>
            <a:r>
              <a:rPr lang="de-DE" sz="2000" b="1">
                <a:solidFill>
                  <a:srgbClr val="C00000"/>
                </a:solidFill>
                <a:sym typeface="Wingdings" pitchFamily="2" charset="2"/>
              </a:rPr>
              <a:t>(Arbeiten, arbeiten und  noch mal arbeiten!!!)</a:t>
            </a:r>
            <a:endParaRPr lang="de-DE" sz="2000" b="1">
              <a:solidFill>
                <a:srgbClr val="C00000"/>
              </a:solidFill>
            </a:endParaRPr>
          </a:p>
          <a:p>
            <a:endParaRPr lang="de-DE" b="1">
              <a:solidFill>
                <a:srgbClr val="C00000"/>
              </a:solidFill>
            </a:endParaRPr>
          </a:p>
          <a:p>
            <a:endParaRPr lang="de-DE" b="1">
              <a:solidFill>
                <a:srgbClr val="C00000"/>
              </a:solidFill>
            </a:endParaRPr>
          </a:p>
          <a:p>
            <a:endParaRPr lang="ru-RU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01080" cy="1131888"/>
          </a:xfrm>
        </p:spPr>
        <p:txBody>
          <a:bodyPr/>
          <a:lstStyle/>
          <a:p>
            <a:pPr marL="342900" indent="-342900" eaLnBrk="1" hangingPunct="1">
              <a:lnSpc>
                <a:spcPct val="70000"/>
              </a:lnSpc>
              <a:spcBef>
                <a:spcPct val="20000"/>
              </a:spcBef>
            </a:pPr>
            <a:r>
              <a:rPr lang="de-DE" sz="5400" b="1" dirty="0" smtClean="0">
                <a:solidFill>
                  <a:srgbClr val="C00000"/>
                </a:solidFill>
              </a:rPr>
              <a:t>Beschreiben wir die Zimmer!</a:t>
            </a:r>
            <a:br>
              <a:rPr lang="de-DE" sz="5400" b="1" dirty="0" smtClean="0">
                <a:solidFill>
                  <a:srgbClr val="C00000"/>
                </a:solidFill>
              </a:rPr>
            </a:br>
            <a:r>
              <a:rPr lang="de-DE" sz="5400" b="1" u="sng" dirty="0" smtClean="0">
                <a:solidFill>
                  <a:srgbClr val="C00000"/>
                </a:solidFill>
              </a:rPr>
              <a:t>Gruppenarbeit</a:t>
            </a:r>
            <a:endParaRPr lang="ru-RU" sz="5400" b="1" u="sng" dirty="0" smtClean="0">
              <a:solidFill>
                <a:srgbClr val="C00000"/>
              </a:solidFill>
            </a:endParaRPr>
          </a:p>
        </p:txBody>
      </p:sp>
      <p:pic>
        <p:nvPicPr>
          <p:cNvPr id="6" name="Рисунок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461" t="10997" r="11487" b="60506"/>
          <a:stretch>
            <a:fillRect/>
          </a:stretch>
        </p:blipFill>
        <p:spPr bwMode="auto">
          <a:xfrm rot="21233987">
            <a:off x="332954" y="1619233"/>
            <a:ext cx="3714776" cy="243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3" cstate="print"/>
          <a:srcRect l="23380" t="23334" r="3648" b="51038"/>
          <a:stretch>
            <a:fillRect/>
          </a:stretch>
        </p:blipFill>
        <p:spPr bwMode="auto">
          <a:xfrm rot="1450053">
            <a:off x="4999093" y="2170821"/>
            <a:ext cx="3808009" cy="248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" descr="D:\Фото\Изображение\Изображение 1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4000504"/>
            <a:ext cx="4071966" cy="266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 Wohnzimmer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Рисунок 2"/>
          <p:cNvPicPr>
            <a:picLocks noChangeAspect="1" noChangeArrowheads="1"/>
          </p:cNvPicPr>
          <p:nvPr/>
        </p:nvPicPr>
        <p:blipFill>
          <a:blip r:embed="rId2" cstate="print"/>
          <a:srcRect l="14461" t="10997" r="11487" b="60506"/>
          <a:stretch>
            <a:fillRect/>
          </a:stretch>
        </p:blipFill>
        <p:spPr bwMode="auto">
          <a:xfrm>
            <a:off x="323850" y="1125538"/>
            <a:ext cx="8640763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0"/>
            <a:ext cx="7772400" cy="2571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700" b="1" dirty="0" err="1" smtClean="0">
                <a:solidFill>
                  <a:schemeClr val="accent2">
                    <a:lumMod val="50000"/>
                  </a:schemeClr>
                </a:solidFill>
              </a:rPr>
              <a:t>Bei</a:t>
            </a:r>
            <a:r>
              <a:rPr lang="en-US" sz="6700" b="1" dirty="0" smtClean="0">
                <a:solidFill>
                  <a:schemeClr val="accent2">
                    <a:lumMod val="50000"/>
                  </a:schemeClr>
                </a:solidFill>
              </a:rPr>
              <a:t> Gabi </a:t>
            </a:r>
            <a:r>
              <a:rPr lang="en-US" sz="6700" b="1" dirty="0" err="1" smtClean="0">
                <a:solidFill>
                  <a:schemeClr val="accent2">
                    <a:lumMod val="50000"/>
                  </a:schemeClr>
                </a:solidFill>
              </a:rPr>
              <a:t>zu</a:t>
            </a:r>
            <a:r>
              <a:rPr lang="en-US" sz="67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6700" b="1" dirty="0" err="1" smtClean="0">
                <a:solidFill>
                  <a:schemeClr val="accent2">
                    <a:lumMod val="50000"/>
                  </a:schemeClr>
                </a:solidFill>
              </a:rPr>
              <a:t>Hause</a:t>
            </a:r>
            <a:r>
              <a:rPr lang="en-US" sz="67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en-US" sz="6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de-DE" b="1" dirty="0" smtClean="0">
                <a:solidFill>
                  <a:schemeClr val="accent2">
                    <a:lumMod val="50000"/>
                  </a:schemeClr>
                </a:solidFill>
              </a:rPr>
              <a:t>Was sehen wir da?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5" name="Рисунок 5" descr="дом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857375"/>
            <a:ext cx="6072188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5" name="Рисунок 4" descr="D:\Фото\Изображение\Изображение 19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88" y="1428750"/>
            <a:ext cx="2214562" cy="5060950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9937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Vaters  Arbeitszimmer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3038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/>
          </a:p>
        </p:txBody>
      </p:sp>
      <p:pic>
        <p:nvPicPr>
          <p:cNvPr id="10244" name="Рисунок 3"/>
          <p:cNvPicPr>
            <a:picLocks noChangeAspect="1" noChangeArrowheads="1"/>
          </p:cNvPicPr>
          <p:nvPr/>
        </p:nvPicPr>
        <p:blipFill>
          <a:blip r:embed="rId2" cstate="print"/>
          <a:srcRect l="23380" t="23334" r="3648" b="51038"/>
          <a:stretch>
            <a:fillRect/>
          </a:stretch>
        </p:blipFill>
        <p:spPr bwMode="auto">
          <a:xfrm>
            <a:off x="395288" y="981075"/>
            <a:ext cx="8497887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das </a:t>
            </a:r>
            <a:r>
              <a:rPr lang="en-US" sz="4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Schlafzimmer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8578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/>
          </a:p>
        </p:txBody>
      </p:sp>
      <p:pic>
        <p:nvPicPr>
          <p:cNvPr id="11268" name="Рисунок 3" descr="D:\Фото\Изображение\Изображение 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850106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Zimmer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für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die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Katze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21" y="642918"/>
            <a:ext cx="8572560" cy="4643470"/>
          </a:xfrm>
        </p:spPr>
      </p:pic>
      <p:pic>
        <p:nvPicPr>
          <p:cNvPr id="32772" name="Рисунок 4" descr="анимационная картинка корабл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28373">
            <a:off x="144463" y="3175000"/>
            <a:ext cx="712787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14942" y="557214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5286388"/>
            <a:ext cx="8572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C00000"/>
                </a:solidFill>
              </a:rPr>
              <a:t>die Bau</a:t>
            </a:r>
            <a:r>
              <a:rPr lang="de-DE" sz="2000" b="1" u="sng" dirty="0" smtClean="0">
                <a:solidFill>
                  <a:srgbClr val="C00000"/>
                </a:solidFill>
              </a:rPr>
              <a:t>klötze</a:t>
            </a:r>
            <a:r>
              <a:rPr lang="de-DE" sz="2000" b="1" dirty="0" smtClean="0">
                <a:solidFill>
                  <a:srgbClr val="C00000"/>
                </a:solidFill>
              </a:rPr>
              <a:t>  -  </a:t>
            </a:r>
            <a:r>
              <a:rPr lang="ru-RU" sz="2000" b="1" dirty="0" smtClean="0">
                <a:solidFill>
                  <a:srgbClr val="C00000"/>
                </a:solidFill>
              </a:rPr>
              <a:t>кубики                    </a:t>
            </a:r>
            <a:r>
              <a:rPr lang="de-DE" sz="2000" b="1" dirty="0" smtClean="0">
                <a:solidFill>
                  <a:srgbClr val="C00000"/>
                </a:solidFill>
              </a:rPr>
              <a:t>der Elefant</a:t>
            </a:r>
          </a:p>
          <a:p>
            <a:r>
              <a:rPr lang="de-DE" sz="2000" b="1" dirty="0" smtClean="0">
                <a:solidFill>
                  <a:srgbClr val="C00000"/>
                </a:solidFill>
              </a:rPr>
              <a:t>die  </a:t>
            </a:r>
            <a:r>
              <a:rPr lang="de-DE" sz="2000" b="1" dirty="0" err="1" smtClean="0">
                <a:solidFill>
                  <a:srgbClr val="C00000"/>
                </a:solidFill>
              </a:rPr>
              <a:t>Komode</a:t>
            </a:r>
            <a:r>
              <a:rPr lang="de-DE" sz="2000" b="1" dirty="0" smtClean="0">
                <a:solidFill>
                  <a:srgbClr val="C00000"/>
                </a:solidFill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</a:rPr>
              <a:t>           </a:t>
            </a:r>
            <a:r>
              <a:rPr lang="de-DE" sz="2000" b="1" dirty="0" smtClean="0">
                <a:solidFill>
                  <a:srgbClr val="C00000"/>
                </a:solidFill>
              </a:rPr>
              <a:t>                          die Maus</a:t>
            </a:r>
          </a:p>
          <a:p>
            <a:r>
              <a:rPr lang="de-DE" sz="2000" b="1" dirty="0" smtClean="0">
                <a:solidFill>
                  <a:srgbClr val="C00000"/>
                </a:solidFill>
              </a:rPr>
              <a:t>der Wand</a:t>
            </a:r>
            <a:r>
              <a:rPr lang="de-DE" sz="2000" b="1" u="sng" dirty="0" smtClean="0">
                <a:solidFill>
                  <a:srgbClr val="C00000"/>
                </a:solidFill>
              </a:rPr>
              <a:t>schrank</a:t>
            </a:r>
            <a:r>
              <a:rPr lang="ru-RU" sz="2000" b="1" dirty="0" smtClean="0">
                <a:solidFill>
                  <a:srgbClr val="C00000"/>
                </a:solidFill>
              </a:rPr>
              <a:t>                              </a:t>
            </a:r>
            <a:r>
              <a:rPr lang="de-DE" sz="2000" b="1" dirty="0" smtClean="0">
                <a:solidFill>
                  <a:srgbClr val="C00000"/>
                </a:solidFill>
              </a:rPr>
              <a:t> das Becher  mit  den Bunt</a:t>
            </a:r>
            <a:r>
              <a:rPr lang="de-DE" sz="2000" b="1" u="sng" dirty="0" smtClean="0">
                <a:solidFill>
                  <a:srgbClr val="C00000"/>
                </a:solidFill>
              </a:rPr>
              <a:t>stiften</a:t>
            </a:r>
          </a:p>
          <a:p>
            <a:r>
              <a:rPr lang="de-DE" sz="2000" b="1" dirty="0" smtClean="0">
                <a:solidFill>
                  <a:srgbClr val="C00000"/>
                </a:solidFill>
              </a:rPr>
              <a:t>die Wand</a:t>
            </a:r>
            <a:r>
              <a:rPr lang="de-DE" sz="2000" b="1" u="sng" dirty="0" smtClean="0">
                <a:solidFill>
                  <a:srgbClr val="C00000"/>
                </a:solidFill>
              </a:rPr>
              <a:t>uhr </a:t>
            </a:r>
            <a:r>
              <a:rPr lang="ru-RU" sz="2000" b="1" dirty="0" smtClean="0">
                <a:solidFill>
                  <a:srgbClr val="C00000"/>
                </a:solidFill>
              </a:rPr>
              <a:t>– настенные  часы</a:t>
            </a:r>
            <a:r>
              <a:rPr lang="de-DE" sz="2000" b="1" dirty="0" smtClean="0">
                <a:solidFill>
                  <a:srgbClr val="C00000"/>
                </a:solidFill>
              </a:rPr>
              <a:t>     </a:t>
            </a:r>
            <a:r>
              <a:rPr lang="ru-RU" sz="2000" b="1" dirty="0" smtClean="0">
                <a:solidFill>
                  <a:srgbClr val="C00000"/>
                </a:solidFill>
              </a:rPr>
              <a:t>стаканчик с карандашами</a:t>
            </a:r>
            <a:r>
              <a:rPr lang="de-DE" sz="2000" b="1" dirty="0" smtClean="0">
                <a:solidFill>
                  <a:srgbClr val="C00000"/>
                </a:solidFill>
              </a:rPr>
              <a:t>     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589640" cy="6206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4800" b="1" dirty="0" smtClean="0">
                <a:solidFill>
                  <a:srgbClr val="C00000"/>
                </a:solidFill>
              </a:rPr>
              <a:t>Und jetzt gehen wir zu Gast!</a:t>
            </a:r>
            <a:r>
              <a:rPr lang="ru-RU" sz="4800" b="1" dirty="0" smtClean="0"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А</a:t>
            </a:r>
            <a:r>
              <a:rPr lang="de-DE" sz="4800" b="1" dirty="0" err="1" smtClean="0">
                <a:solidFill>
                  <a:srgbClr val="C00000"/>
                </a:solidFill>
              </a:rPr>
              <a:t>ber</a:t>
            </a:r>
            <a:r>
              <a:rPr lang="de-DE" sz="4800" b="1" dirty="0" smtClean="0">
                <a:solidFill>
                  <a:srgbClr val="C00000"/>
                </a:solidFill>
              </a:rPr>
              <a:t> zuerst </a:t>
            </a:r>
            <a:r>
              <a:rPr lang="de-DE" sz="4800" b="1" u="sng" dirty="0" smtClean="0">
                <a:solidFill>
                  <a:srgbClr val="C00000"/>
                </a:solidFill>
              </a:rPr>
              <a:t>die neuen Wörter </a:t>
            </a:r>
            <a:r>
              <a:rPr lang="de-DE" sz="4800" b="1" dirty="0" smtClean="0">
                <a:solidFill>
                  <a:srgbClr val="C00000"/>
                </a:solidFill>
              </a:rPr>
              <a:t>bitte!</a:t>
            </a:r>
            <a:br>
              <a:rPr lang="de-DE" sz="4800" b="1" dirty="0" smtClean="0">
                <a:solidFill>
                  <a:srgbClr val="C00000"/>
                </a:solidFill>
              </a:rPr>
            </a:b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892480" cy="3697288"/>
          </a:xfrm>
        </p:spPr>
        <p:txBody>
          <a:bodyPr/>
          <a:lstStyle/>
          <a:p>
            <a:r>
              <a:rPr lang="de-DE" sz="3600" b="1" i="1" dirty="0" smtClean="0">
                <a:solidFill>
                  <a:srgbClr val="C00000"/>
                </a:solidFill>
              </a:rPr>
              <a:t>das Vorbild </a:t>
            </a:r>
            <a:r>
              <a:rPr lang="de-DE" sz="3600" b="1" i="1" dirty="0" smtClean="0"/>
              <a:t>–   </a:t>
            </a:r>
            <a:r>
              <a:rPr lang="ru-RU" sz="3600" b="1" i="1" dirty="0" smtClean="0"/>
              <a:t>идеал</a:t>
            </a:r>
            <a:r>
              <a:rPr lang="de-DE" sz="3600" b="1" i="1" dirty="0" smtClean="0"/>
              <a:t>, </a:t>
            </a:r>
            <a:r>
              <a:rPr lang="ru-RU" sz="3600" b="1" i="1" dirty="0" smtClean="0"/>
              <a:t>образец </a:t>
            </a:r>
            <a:endParaRPr lang="ru-RU" sz="3600" dirty="0" smtClean="0"/>
          </a:p>
          <a:p>
            <a:r>
              <a:rPr lang="de-DE" sz="3600" b="1" i="1" dirty="0" smtClean="0">
                <a:solidFill>
                  <a:srgbClr val="C00000"/>
                </a:solidFill>
              </a:rPr>
              <a:t>der CD – Player </a:t>
            </a:r>
            <a:r>
              <a:rPr lang="de-DE" sz="3600" b="1" i="1" dirty="0" smtClean="0"/>
              <a:t>-    </a:t>
            </a:r>
            <a:r>
              <a:rPr lang="ru-RU" sz="3600" b="1" i="1" dirty="0" smtClean="0"/>
              <a:t>плейер с</a:t>
            </a:r>
            <a:r>
              <a:rPr lang="de-DE" sz="3600" b="1" i="1" dirty="0" smtClean="0"/>
              <a:t> CD</a:t>
            </a:r>
            <a:endParaRPr lang="ru-RU" sz="3600" dirty="0" smtClean="0"/>
          </a:p>
          <a:p>
            <a:r>
              <a:rPr lang="de-DE" sz="3600" b="1" i="1" dirty="0" smtClean="0">
                <a:solidFill>
                  <a:srgbClr val="C00000"/>
                </a:solidFill>
              </a:rPr>
              <a:t>die Lieblings</a:t>
            </a:r>
            <a:r>
              <a:rPr lang="de-DE" sz="3600" b="1" i="1" u="sng" dirty="0" smtClean="0">
                <a:solidFill>
                  <a:srgbClr val="C00000"/>
                </a:solidFill>
              </a:rPr>
              <a:t>fächer </a:t>
            </a:r>
            <a:r>
              <a:rPr lang="de-DE" sz="3600" b="1" i="1" dirty="0" smtClean="0"/>
              <a:t>- </a:t>
            </a:r>
            <a:r>
              <a:rPr lang="ru-RU" sz="3600" b="1" i="1" dirty="0" smtClean="0"/>
              <a:t>любимые предметы </a:t>
            </a:r>
            <a:endParaRPr lang="ru-RU" sz="3600" dirty="0" smtClean="0"/>
          </a:p>
          <a:p>
            <a:r>
              <a:rPr lang="de-DE" sz="3600" b="1" i="1" dirty="0" smtClean="0">
                <a:solidFill>
                  <a:srgbClr val="C00000"/>
                </a:solidFill>
              </a:rPr>
              <a:t>mit Internet</a:t>
            </a:r>
            <a:r>
              <a:rPr lang="de-DE" sz="3600" b="1" i="1" u="sng" dirty="0" smtClean="0">
                <a:solidFill>
                  <a:srgbClr val="C00000"/>
                </a:solidFill>
              </a:rPr>
              <a:t>anschluss</a:t>
            </a:r>
            <a:r>
              <a:rPr lang="de-DE" sz="3600" b="1" i="1" dirty="0" smtClean="0"/>
              <a:t>– </a:t>
            </a:r>
            <a:r>
              <a:rPr lang="ru-RU" sz="3600" b="1" i="1" dirty="0" smtClean="0"/>
              <a:t>с выходом в интернет</a:t>
            </a:r>
            <a:endParaRPr lang="ru-RU" sz="3600" dirty="0" smtClean="0"/>
          </a:p>
          <a:p>
            <a:r>
              <a:rPr lang="de-DE" sz="3600" b="1" i="1" dirty="0" smtClean="0"/>
              <a:t> </a:t>
            </a:r>
            <a:r>
              <a:rPr lang="de-DE" sz="3600" b="1" i="1" dirty="0" smtClean="0">
                <a:solidFill>
                  <a:srgbClr val="C00000"/>
                </a:solidFill>
              </a:rPr>
              <a:t>E – </a:t>
            </a:r>
            <a:r>
              <a:rPr lang="de-DE" sz="3600" b="1" i="1" dirty="0" err="1" smtClean="0">
                <a:solidFill>
                  <a:srgbClr val="C00000"/>
                </a:solidFill>
              </a:rPr>
              <a:t>mails</a:t>
            </a:r>
            <a:r>
              <a:rPr lang="de-DE" sz="3600" b="1" i="1" dirty="0" smtClean="0">
                <a:solidFill>
                  <a:srgbClr val="C00000"/>
                </a:solidFill>
              </a:rPr>
              <a:t> schicken</a:t>
            </a:r>
            <a:r>
              <a:rPr lang="ru-RU" sz="3600" b="1" i="1" dirty="0" smtClean="0">
                <a:solidFill>
                  <a:srgbClr val="C00000"/>
                </a:solidFill>
              </a:rPr>
              <a:t> – </a:t>
            </a:r>
            <a:r>
              <a:rPr lang="ru-RU" sz="3600" b="1" i="1" dirty="0" smtClean="0"/>
              <a:t>посылать </a:t>
            </a:r>
            <a:r>
              <a:rPr lang="ru-RU" sz="3600" b="1" i="1" dirty="0" err="1" smtClean="0"/>
              <a:t>эл</a:t>
            </a:r>
            <a:r>
              <a:rPr lang="ru-RU" sz="3600" b="1" i="1" dirty="0" smtClean="0"/>
              <a:t>. письма</a:t>
            </a:r>
            <a:endParaRPr lang="de-DE" sz="3600" b="1" i="1" dirty="0" smtClean="0"/>
          </a:p>
          <a:p>
            <a:r>
              <a:rPr lang="de-DE" sz="3600" b="1" i="1" dirty="0" smtClean="0">
                <a:solidFill>
                  <a:srgbClr val="C00000"/>
                </a:solidFill>
              </a:rPr>
              <a:t> benutzen</a:t>
            </a:r>
            <a:r>
              <a:rPr lang="ru-RU" sz="3600" b="1" i="1" dirty="0" smtClean="0">
                <a:solidFill>
                  <a:srgbClr val="C00000"/>
                </a:solidFill>
              </a:rPr>
              <a:t> - </a:t>
            </a:r>
            <a:r>
              <a:rPr lang="ru-RU" sz="3600" b="1" i="1" dirty="0" smtClean="0"/>
              <a:t>использовать</a:t>
            </a:r>
            <a:endParaRPr lang="ru-RU" sz="3600" dirty="0" smtClean="0"/>
          </a:p>
          <a:p>
            <a:pPr eaLnBrk="1" hangingPunct="1">
              <a:buFont typeface="Arial" charset="0"/>
              <a:buNone/>
            </a:pPr>
            <a:endParaRPr lang="ru-RU" sz="36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732240" y="6093296"/>
            <a:ext cx="143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461E64"/>
                </a:solidFill>
              </a:rPr>
              <a:t>Video</a:t>
            </a:r>
            <a:endParaRPr lang="ru-RU" sz="3600" b="1" dirty="0">
              <a:solidFill>
                <a:srgbClr val="461E64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Habt ihr alles verstanden?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US" b="1" dirty="0" smtClean="0"/>
              <a:t> </a:t>
            </a:r>
            <a:r>
              <a:rPr lang="en-US" sz="4400" b="1" dirty="0" err="1" smtClean="0">
                <a:solidFill>
                  <a:srgbClr val="C00000"/>
                </a:solidFill>
              </a:rPr>
              <a:t>Bitte</a:t>
            </a:r>
            <a:r>
              <a:rPr lang="en-US" sz="4400" b="1" dirty="0" smtClean="0">
                <a:solidFill>
                  <a:srgbClr val="C00000"/>
                </a:solidFill>
              </a:rPr>
              <a:t> </a:t>
            </a:r>
            <a:r>
              <a:rPr lang="en-US" sz="4400" b="1" dirty="0" err="1" smtClean="0">
                <a:solidFill>
                  <a:srgbClr val="C00000"/>
                </a:solidFill>
              </a:rPr>
              <a:t>jetzt</a:t>
            </a:r>
            <a:r>
              <a:rPr lang="en-US" sz="4400" b="1" dirty="0" smtClean="0">
                <a:solidFill>
                  <a:srgbClr val="C00000"/>
                </a:solidFill>
              </a:rPr>
              <a:t> </a:t>
            </a:r>
            <a:r>
              <a:rPr lang="en-US" sz="4400" b="1" dirty="0" err="1" smtClean="0">
                <a:solidFill>
                  <a:srgbClr val="C00000"/>
                </a:solidFill>
              </a:rPr>
              <a:t>beantwortet</a:t>
            </a:r>
            <a:r>
              <a:rPr lang="en-US" sz="4400" b="1" dirty="0" smtClean="0">
                <a:solidFill>
                  <a:srgbClr val="C00000"/>
                </a:solidFill>
              </a:rPr>
              <a:t> die </a:t>
            </a:r>
            <a:r>
              <a:rPr lang="en-US" sz="4400" b="1" dirty="0" err="1" smtClean="0">
                <a:solidFill>
                  <a:srgbClr val="C00000"/>
                </a:solidFill>
              </a:rPr>
              <a:t>Fragen</a:t>
            </a:r>
            <a:r>
              <a:rPr lang="en-US" sz="4400" b="1" dirty="0" smtClean="0">
                <a:solidFill>
                  <a:srgbClr val="C00000"/>
                </a:solidFill>
              </a:rPr>
              <a:t>                 </a:t>
            </a:r>
            <a:r>
              <a:rPr lang="en-US" sz="4400" b="1" dirty="0" err="1" smtClean="0">
                <a:solidFill>
                  <a:srgbClr val="C00000"/>
                </a:solidFill>
              </a:rPr>
              <a:t>zu</a:t>
            </a:r>
            <a:r>
              <a:rPr lang="en-US" sz="4400" b="1" dirty="0" smtClean="0">
                <a:solidFill>
                  <a:srgbClr val="C00000"/>
                </a:solidFill>
              </a:rPr>
              <a:t> </a:t>
            </a:r>
            <a:r>
              <a:rPr lang="en-US" sz="4400" b="1" dirty="0" err="1" smtClean="0">
                <a:solidFill>
                  <a:srgbClr val="C00000"/>
                </a:solidFill>
              </a:rPr>
              <a:t>diesem</a:t>
            </a:r>
            <a:r>
              <a:rPr lang="en-US" sz="4400" b="1" dirty="0" smtClean="0">
                <a:solidFill>
                  <a:srgbClr val="C00000"/>
                </a:solidFill>
              </a:rPr>
              <a:t> Video!</a:t>
            </a:r>
          </a:p>
          <a:p>
            <a:pPr eaLnBrk="1" hangingPunct="1"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                         </a:t>
            </a:r>
            <a:r>
              <a:rPr lang="en-US" sz="4400" b="1" dirty="0" err="1" smtClean="0">
                <a:solidFill>
                  <a:srgbClr val="C00000"/>
                </a:solidFill>
              </a:rPr>
              <a:t>Arbeitet</a:t>
            </a:r>
            <a:r>
              <a:rPr lang="en-US" sz="4400" b="1" dirty="0" smtClean="0">
                <a:solidFill>
                  <a:srgbClr val="C00000"/>
                </a:solidFill>
              </a:rPr>
              <a:t> in </a:t>
            </a:r>
            <a:r>
              <a:rPr lang="en-US" sz="4400" b="1" dirty="0" err="1" smtClean="0">
                <a:solidFill>
                  <a:srgbClr val="C00000"/>
                </a:solidFill>
              </a:rPr>
              <a:t>Gruppen</a:t>
            </a:r>
            <a:r>
              <a:rPr lang="en-US" sz="4400" b="1" dirty="0" smtClean="0">
                <a:solidFill>
                  <a:srgbClr val="C00000"/>
                </a:solidFill>
              </a:rPr>
              <a:t>!</a:t>
            </a:r>
          </a:p>
        </p:txBody>
      </p:sp>
      <p:pic>
        <p:nvPicPr>
          <p:cNvPr id="4" name="Picture 7" descr="baby18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492896"/>
            <a:ext cx="2517775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143000"/>
          </a:xfrm>
        </p:spPr>
        <p:txBody>
          <a:bodyPr/>
          <a:lstStyle/>
          <a:p>
            <a:r>
              <a:rPr lang="de-DE" b="1" dirty="0" smtClean="0">
                <a:solidFill>
                  <a:srgbClr val="C00000"/>
                </a:solidFill>
              </a:rPr>
              <a:t>Kontrollieren wir!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4525963"/>
          </a:xfrm>
        </p:spPr>
        <p:txBody>
          <a:bodyPr/>
          <a:lstStyle/>
          <a:p>
            <a:r>
              <a:rPr lang="de-DE" sz="3600" b="1" dirty="0" smtClean="0">
                <a:solidFill>
                  <a:srgbClr val="C00000"/>
                </a:solidFill>
              </a:rPr>
              <a:t>Das Zimmer ist </a:t>
            </a:r>
            <a:r>
              <a:rPr lang="de-DE" sz="3600" b="1" dirty="0" smtClean="0">
                <a:solidFill>
                  <a:srgbClr val="461E64"/>
                </a:solidFill>
              </a:rPr>
              <a:t>nicht besonders groß, aber hell und gemütlich.</a:t>
            </a:r>
          </a:p>
          <a:p>
            <a:pPr>
              <a:lnSpc>
                <a:spcPct val="80000"/>
              </a:lnSpc>
            </a:pPr>
            <a:r>
              <a:rPr lang="de-DE" sz="3600" b="1" dirty="0" smtClean="0">
                <a:solidFill>
                  <a:srgbClr val="C00000"/>
                </a:solidFill>
              </a:rPr>
              <a:t>Hier gibt es  </a:t>
            </a:r>
            <a:r>
              <a:rPr lang="de-DE" sz="3600" b="1" dirty="0" smtClean="0">
                <a:solidFill>
                  <a:srgbClr val="461E64"/>
                </a:solidFill>
              </a:rPr>
              <a:t>ein Schreibtisch, ein Bücher</a:t>
            </a:r>
            <a:r>
              <a:rPr lang="de-DE" sz="3600" b="1" u="sng" dirty="0" smtClean="0">
                <a:solidFill>
                  <a:srgbClr val="461E64"/>
                </a:solidFill>
              </a:rPr>
              <a:t>regal, </a:t>
            </a:r>
            <a:r>
              <a:rPr lang="de-DE" sz="3600" b="1" dirty="0" smtClean="0">
                <a:solidFill>
                  <a:srgbClr val="461E64"/>
                </a:solidFill>
              </a:rPr>
              <a:t>ein  Bett, ein  Stuhl und  ein Computer.</a:t>
            </a:r>
          </a:p>
          <a:p>
            <a:pPr>
              <a:lnSpc>
                <a:spcPct val="80000"/>
              </a:lnSpc>
            </a:pPr>
            <a:r>
              <a:rPr lang="de-DE" sz="3600" b="1" dirty="0" smtClean="0">
                <a:solidFill>
                  <a:srgbClr val="C00000"/>
                </a:solidFill>
              </a:rPr>
              <a:t>Tina </a:t>
            </a:r>
            <a:r>
              <a:rPr lang="de-DE" sz="3600" b="1" dirty="0" smtClean="0">
                <a:solidFill>
                  <a:srgbClr val="461E64"/>
                </a:solidFill>
              </a:rPr>
              <a:t>macht die Hausaufgaben im  Zimmer, schläft  hier, liest  Bücher, hört  Musik, arbeitet am Computer.</a:t>
            </a:r>
          </a:p>
          <a:p>
            <a:r>
              <a:rPr lang="de-DE" sz="3600" b="1" dirty="0" smtClean="0">
                <a:solidFill>
                  <a:srgbClr val="C00000"/>
                </a:solidFill>
              </a:rPr>
              <a:t>Ja, </a:t>
            </a:r>
            <a:r>
              <a:rPr lang="de-DE" sz="3600" b="1" dirty="0" smtClean="0">
                <a:solidFill>
                  <a:srgbClr val="461E64"/>
                </a:solidFill>
              </a:rPr>
              <a:t>Tina treibt  Sport  sehr  gern. Sie spielt Tennis.</a:t>
            </a:r>
          </a:p>
          <a:p>
            <a:r>
              <a:rPr lang="de-DE" sz="3600" b="1" dirty="0" smtClean="0">
                <a:solidFill>
                  <a:srgbClr val="C00000"/>
                </a:solidFill>
              </a:rPr>
              <a:t>Ja, </a:t>
            </a:r>
            <a:r>
              <a:rPr lang="de-DE" sz="3600" b="1" dirty="0" smtClean="0">
                <a:solidFill>
                  <a:srgbClr val="461E64"/>
                </a:solidFill>
              </a:rPr>
              <a:t>Tinas Zimmer gefällt  mir. </a:t>
            </a:r>
            <a:endParaRPr lang="ru-RU" sz="3600" b="1" dirty="0">
              <a:solidFill>
                <a:srgbClr val="461E64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de-DE" b="1" dirty="0" smtClean="0">
                <a:solidFill>
                  <a:srgbClr val="C00000"/>
                </a:solidFill>
              </a:rPr>
              <a:t>HAUSAUFGABE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980728"/>
            <a:ext cx="5637312" cy="5544616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rgbClr val="C00000"/>
                </a:solidFill>
              </a:rPr>
              <a:t> Bitte  beschreibt euer Zimmer!</a:t>
            </a:r>
          </a:p>
          <a:p>
            <a:pPr>
              <a:buNone/>
            </a:pPr>
            <a:r>
              <a:rPr lang="de-DE" b="1" dirty="0" smtClean="0">
                <a:solidFill>
                  <a:srgbClr val="C00000"/>
                </a:solidFill>
              </a:rPr>
              <a:t>    </a:t>
            </a:r>
            <a:r>
              <a:rPr lang="de-DE" b="1" u="sng" dirty="0" smtClean="0">
                <a:solidFill>
                  <a:srgbClr val="C00000"/>
                </a:solidFill>
              </a:rPr>
              <a:t>Variante: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C00000"/>
                </a:solidFill>
              </a:rPr>
              <a:t>Письменно в тетради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C00000"/>
                </a:solidFill>
              </a:rPr>
              <a:t> Сделать рисунок своей    комнаты и описать по рисунку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C00000"/>
                </a:solidFill>
              </a:rPr>
              <a:t>Презентация с фото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C00000"/>
                </a:solidFill>
              </a:rPr>
              <a:t>Видео – описание своей комнаты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7" descr="baby18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16832"/>
            <a:ext cx="2517775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r>
              <a:rPr lang="de-DE" b="1" dirty="0" smtClean="0">
                <a:solidFill>
                  <a:srgbClr val="C00000"/>
                </a:solidFill>
              </a:rPr>
              <a:t>Wir haben sehr gut gearbeitet</a:t>
            </a:r>
            <a:r>
              <a:rPr lang="de-DE" dirty="0" smtClean="0">
                <a:solidFill>
                  <a:srgbClr val="C00000"/>
                </a:solidFill>
              </a:rPr>
              <a:t>!</a:t>
            </a:r>
            <a:br>
              <a:rPr lang="de-DE" dirty="0" smtClean="0">
                <a:solidFill>
                  <a:srgbClr val="C00000"/>
                </a:solidFill>
              </a:rPr>
            </a:br>
            <a:r>
              <a:rPr lang="de-DE" dirty="0" smtClean="0">
                <a:solidFill>
                  <a:srgbClr val="C00000"/>
                </a:solidFill>
              </a:rPr>
              <a:t/>
            </a:r>
            <a:br>
              <a:rPr lang="de-DE" dirty="0" smtClean="0">
                <a:solidFill>
                  <a:srgbClr val="C00000"/>
                </a:solidFill>
              </a:rPr>
            </a:br>
            <a:r>
              <a:rPr lang="de-DE" dirty="0" smtClean="0">
                <a:solidFill>
                  <a:srgbClr val="C00000"/>
                </a:solidFill>
              </a:rPr>
              <a:t> 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980728"/>
            <a:ext cx="58912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 </a:t>
            </a:r>
            <a:r>
              <a:rPr lang="de-DE" sz="5400" b="1" dirty="0" smtClean="0">
                <a:solidFill>
                  <a:srgbClr val="461E64"/>
                </a:solidFill>
              </a:rPr>
              <a:t>BRAVE  KINDER!</a:t>
            </a:r>
            <a:endParaRPr lang="ru-RU" sz="5400" dirty="0"/>
          </a:p>
        </p:txBody>
      </p:sp>
      <p:pic>
        <p:nvPicPr>
          <p:cNvPr id="7" name="Picture 62" descr="1488045ff4ede02cae99749a87f7ce8c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5984" y="2357430"/>
            <a:ext cx="4374124" cy="3280594"/>
          </a:xfrm>
        </p:spPr>
      </p:pic>
    </p:spTree>
  </p:cSld>
  <p:clrMapOvr>
    <a:masterClrMapping/>
  </p:clrMapOvr>
  <p:transition>
    <p:wipe dir="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smtClean="0">
                <a:solidFill>
                  <a:srgbClr val="7030A0"/>
                </a:solidFill>
              </a:rPr>
              <a:t>Was haben wir in diesem Thema schon gemacht?</a:t>
            </a:r>
            <a:endParaRPr lang="ru-RU" b="1" smtClean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1844675"/>
          <a:ext cx="7776864" cy="3745992"/>
        </p:xfrm>
        <a:graphic>
          <a:graphicData uri="http://schemas.openxmlformats.org/drawingml/2006/table">
            <a:tbl>
              <a:tblPr/>
              <a:tblGrid>
                <a:gridCol w="7776864"/>
              </a:tblGrid>
              <a:tr h="2193141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- Gabi </a:t>
                      </a:r>
                      <a:r>
                        <a:rPr lang="de-DE" sz="3200" b="1" dirty="0">
                          <a:latin typeface="Calibri"/>
                          <a:ea typeface="Calibri"/>
                          <a:cs typeface="Times New Roman"/>
                        </a:rPr>
                        <a:t>kennen</a:t>
                      </a:r>
                      <a:r>
                        <a:rPr lang="de-DE" sz="32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b="1" dirty="0" smtClean="0">
                          <a:latin typeface="Calibri"/>
                          <a:ea typeface="Calibri"/>
                          <a:cs typeface="Times New Roman"/>
                        </a:rPr>
                        <a:t>gelernt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3200" dirty="0">
                          <a:latin typeface="Calibri"/>
                          <a:ea typeface="Calibri"/>
                          <a:cs typeface="Times New Roman"/>
                        </a:rPr>
                        <a:t>- die Wörter </a:t>
                      </a: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b="1" dirty="0" smtClean="0">
                          <a:latin typeface="Calibri"/>
                          <a:ea typeface="Calibri"/>
                          <a:cs typeface="Times New Roman"/>
                        </a:rPr>
                        <a:t>gelernt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3200" dirty="0">
                          <a:latin typeface="Calibri"/>
                          <a:ea typeface="Calibri"/>
                          <a:cs typeface="Times New Roman"/>
                        </a:rPr>
                        <a:t>- Gedichte </a:t>
                      </a: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b="1" dirty="0" smtClean="0">
                          <a:latin typeface="Calibri"/>
                          <a:ea typeface="Calibri"/>
                          <a:cs typeface="Times New Roman"/>
                        </a:rPr>
                        <a:t>gelernt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     - </a:t>
                      </a:r>
                      <a:r>
                        <a:rPr lang="de-DE" sz="3200" dirty="0">
                          <a:latin typeface="Calibri"/>
                          <a:ea typeface="Calibri"/>
                          <a:cs typeface="Times New Roman"/>
                        </a:rPr>
                        <a:t>ein Lied </a:t>
                      </a: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b="1" dirty="0" smtClean="0">
                          <a:latin typeface="Calibri"/>
                          <a:ea typeface="Calibri"/>
                          <a:cs typeface="Times New Roman"/>
                        </a:rPr>
                        <a:t>gelernt</a:t>
                      </a: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dirty="0">
                          <a:latin typeface="Calibri"/>
                          <a:ea typeface="Calibri"/>
                          <a:cs typeface="Times New Roman"/>
                        </a:rPr>
                        <a:t>und </a:t>
                      </a: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b="1" dirty="0" smtClean="0">
                          <a:latin typeface="Calibri"/>
                          <a:ea typeface="Calibri"/>
                          <a:cs typeface="Times New Roman"/>
                        </a:rPr>
                        <a:t>gesungen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     - </a:t>
                      </a:r>
                      <a:r>
                        <a:rPr lang="de-DE" sz="3200" dirty="0">
                          <a:latin typeface="Calibri"/>
                          <a:ea typeface="Calibri"/>
                          <a:cs typeface="Times New Roman"/>
                        </a:rPr>
                        <a:t>Gabis Haus </a:t>
                      </a: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b="1" dirty="0" smtClean="0">
                          <a:latin typeface="Calibri"/>
                          <a:ea typeface="Calibri"/>
                          <a:cs typeface="Times New Roman"/>
                        </a:rPr>
                        <a:t>besucht</a:t>
                      </a: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dirty="0">
                          <a:latin typeface="Calibri"/>
                          <a:ea typeface="Calibri"/>
                          <a:cs typeface="Times New Roman"/>
                        </a:rPr>
                        <a:t>und </a:t>
                      </a: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3200" b="1" dirty="0" smtClean="0">
                          <a:latin typeface="Calibri"/>
                          <a:ea typeface="Calibri"/>
                          <a:cs typeface="Times New Roman"/>
                        </a:rPr>
                        <a:t>beschrieben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3200" dirty="0" smtClean="0">
                          <a:latin typeface="Calibri"/>
                          <a:ea typeface="Calibri"/>
                          <a:cs typeface="Times New Roman"/>
                        </a:rPr>
                        <a:t>      - </a:t>
                      </a:r>
                      <a:r>
                        <a:rPr lang="de-DE" sz="3200" dirty="0" smtClean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Präpositionen mit Dativ auch  </a:t>
                      </a:r>
                      <a:r>
                        <a:rPr lang="de-DE" sz="3200" b="1" dirty="0" smtClean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Times New Roman"/>
                        </a:rPr>
                        <a:t>gelernt 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149" name="Рисунок 4" descr="D:\Фото\Изображение\Копия Изображение 195.jpg"/>
          <p:cNvPicPr>
            <a:picLocks noChangeAspect="1" noChangeArrowheads="1"/>
          </p:cNvPicPr>
          <p:nvPr/>
        </p:nvPicPr>
        <p:blipFill>
          <a:blip r:embed="rId2" cstate="print"/>
          <a:srcRect l="23741" r="14838" b="36909"/>
          <a:stretch>
            <a:fillRect/>
          </a:stretch>
        </p:blipFill>
        <p:spPr bwMode="auto">
          <a:xfrm>
            <a:off x="6429375" y="1571625"/>
            <a:ext cx="2179638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2060575"/>
            <a:ext cx="6604000" cy="2520950"/>
          </a:xfrm>
        </p:spPr>
        <p:txBody>
          <a:bodyPr/>
          <a:lstStyle/>
          <a:p>
            <a:pPr algn="l"/>
            <a:r>
              <a:rPr lang="de-DE" sz="3600" dirty="0" smtClean="0"/>
              <a:t>- Die Zimmer in Gabis Haus </a:t>
            </a:r>
            <a:r>
              <a:rPr lang="de-DE" sz="3600" b="1" dirty="0" smtClean="0"/>
              <a:t>beschrieben   </a:t>
            </a:r>
            <a:r>
              <a:rPr lang="de-DE" sz="3600" dirty="0" smtClean="0"/>
              <a:t>…</a:t>
            </a:r>
            <a:r>
              <a:rPr lang="de-DE" sz="3600" b="1" dirty="0" smtClean="0">
                <a:solidFill>
                  <a:srgbClr val="7030A0"/>
                </a:solidFill>
              </a:rPr>
              <a:t>aber nur trainiert.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de-DE" sz="3600" b="1" i="1" dirty="0" smtClean="0">
                <a:solidFill>
                  <a:srgbClr val="7030A0"/>
                </a:solidFill>
              </a:rPr>
              <a:t>Haben wir die Noten dafür bekommen???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de-DE" sz="3600" dirty="0" smtClean="0"/>
              <a:t> </a:t>
            </a:r>
            <a:r>
              <a:rPr lang="de-DE" sz="3600" b="1" dirty="0" smtClean="0"/>
              <a:t>Also was machen wir heute?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de-DE" sz="3600" dirty="0" smtClean="0"/>
              <a:t> </a:t>
            </a:r>
            <a:r>
              <a:rPr lang="de-DE" sz="3600" b="1" u="sng" dirty="0" smtClean="0"/>
              <a:t/>
            </a:r>
            <a:br>
              <a:rPr lang="de-DE" sz="3600" b="1" u="sng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de-DE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84213" y="2924175"/>
            <a:ext cx="63881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dirty="0"/>
              <a:t>-</a:t>
            </a:r>
            <a:r>
              <a:rPr lang="de-DE" sz="3200" dirty="0"/>
              <a:t>Wir </a:t>
            </a:r>
            <a:r>
              <a:rPr lang="de-DE" sz="3200" b="1" u="sng" dirty="0">
                <a:solidFill>
                  <a:srgbClr val="7030A0"/>
                </a:solidFill>
              </a:rPr>
              <a:t>beschreiben</a:t>
            </a:r>
            <a:r>
              <a:rPr lang="de-DE" sz="3200" u="sng" dirty="0">
                <a:solidFill>
                  <a:srgbClr val="7030A0"/>
                </a:solidFill>
              </a:rPr>
              <a:t> </a:t>
            </a:r>
            <a:r>
              <a:rPr lang="de-DE" sz="3200" b="1" dirty="0">
                <a:solidFill>
                  <a:srgbClr val="7030A0"/>
                </a:solidFill>
              </a:rPr>
              <a:t>die Zimmer </a:t>
            </a:r>
            <a:r>
              <a:rPr lang="de-DE" sz="3200" dirty="0">
                <a:solidFill>
                  <a:srgbClr val="7030A0"/>
                </a:solidFill>
              </a:rPr>
              <a:t>und </a:t>
            </a:r>
            <a:r>
              <a:rPr lang="de-DE" sz="3200" b="1" u="sng" dirty="0">
                <a:solidFill>
                  <a:srgbClr val="7030A0"/>
                </a:solidFill>
              </a:rPr>
              <a:t>kontrollieren</a:t>
            </a:r>
            <a:r>
              <a:rPr lang="de-DE" sz="3200" dirty="0">
                <a:solidFill>
                  <a:srgbClr val="7030A0"/>
                </a:solidFill>
              </a:rPr>
              <a:t> heute  </a:t>
            </a:r>
          </a:p>
          <a:p>
            <a:r>
              <a:rPr lang="de-DE" sz="3200" dirty="0">
                <a:solidFill>
                  <a:srgbClr val="7030A0"/>
                </a:solidFill>
              </a:rPr>
              <a:t>    </a:t>
            </a:r>
            <a:r>
              <a:rPr lang="de-DE" sz="4800" dirty="0" smtClean="0">
                <a:solidFill>
                  <a:srgbClr val="7030A0"/>
                </a:solidFill>
              </a:rPr>
              <a:t>– </a:t>
            </a:r>
            <a:r>
              <a:rPr lang="de-DE" sz="4800" b="1" u="sng" dirty="0">
                <a:solidFill>
                  <a:srgbClr val="7030A0"/>
                </a:solidFill>
              </a:rPr>
              <a:t>das ist unser Ziel.</a:t>
            </a:r>
            <a:endParaRPr lang="ru-RU" sz="4800" dirty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088" y="5157788"/>
          <a:ext cx="7704856" cy="1402080"/>
        </p:xfrm>
        <a:graphic>
          <a:graphicData uri="http://schemas.openxmlformats.org/drawingml/2006/table">
            <a:tbl>
              <a:tblPr/>
              <a:tblGrid>
                <a:gridCol w="7704856"/>
              </a:tblGrid>
              <a:tr h="792088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Char char="*"/>
                      </a:pPr>
                      <a:r>
                        <a:rPr lang="de-DE" sz="4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Wir arbeiten heute in Paaren und in Gruppen.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D:\Фото\Изображение\Изображение 1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13" y="857250"/>
            <a:ext cx="1714500" cy="4143375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 Wohnzimmer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Рисунок 2"/>
          <p:cNvPicPr>
            <a:picLocks noChangeAspect="1" noChangeArrowheads="1"/>
          </p:cNvPicPr>
          <p:nvPr/>
        </p:nvPicPr>
        <p:blipFill>
          <a:blip r:embed="rId2" cstate="print"/>
          <a:srcRect l="14461" t="10997" r="11487" b="60506"/>
          <a:stretch>
            <a:fillRect/>
          </a:stretch>
        </p:blipFill>
        <p:spPr bwMode="auto">
          <a:xfrm>
            <a:off x="323850" y="1125538"/>
            <a:ext cx="8640763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9937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  Arbeitszimmer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3038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/>
          </a:p>
        </p:txBody>
      </p:sp>
      <p:pic>
        <p:nvPicPr>
          <p:cNvPr id="10244" name="Рисунок 3"/>
          <p:cNvPicPr>
            <a:picLocks noChangeAspect="1" noChangeArrowheads="1"/>
          </p:cNvPicPr>
          <p:nvPr/>
        </p:nvPicPr>
        <p:blipFill>
          <a:blip r:embed="rId2" cstate="print"/>
          <a:srcRect l="23380" t="23334" r="3648" b="51038"/>
          <a:stretch>
            <a:fillRect/>
          </a:stretch>
        </p:blipFill>
        <p:spPr bwMode="auto">
          <a:xfrm>
            <a:off x="395288" y="981075"/>
            <a:ext cx="8497887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4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</a:t>
            </a: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4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Schlafzimmer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8578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/>
          </a:p>
        </p:txBody>
      </p:sp>
      <p:pic>
        <p:nvPicPr>
          <p:cNvPr id="11268" name="Рисунок 3" descr="D:\Фото\Изображение\Изображение 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981075"/>
            <a:ext cx="850106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Welche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Möbel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steht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diesen Zimmern?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4075" y="642938"/>
            <a:ext cx="4608513" cy="35782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339975" y="908050"/>
          <a:ext cx="4320480" cy="3415248"/>
        </p:xfrm>
        <a:graphic>
          <a:graphicData uri="http://schemas.openxmlformats.org/drawingml/2006/table">
            <a:tbl>
              <a:tblPr/>
              <a:tblGrid>
                <a:gridCol w="4320480"/>
              </a:tblGrid>
              <a:tr h="3415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 </a:t>
                      </a:r>
                      <a:r>
                        <a:rPr lang="de-DE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der </a:t>
                      </a:r>
                      <a:r>
                        <a:rPr lang="de-DE" sz="24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Wohnung</a:t>
                      </a:r>
                      <a:r>
                        <a:rPr lang="de-DE" sz="24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 der Wohnung sehen wir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Tische, Stühle, ein Klavier.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An der Wand ein Bücherschrank,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 der Küche eine Bank.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Hier ein Sofa, da ein Bett,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Blumen auf dem Fensterbrett.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Auch ein Kleiderschrank ist da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Und ein Sessel für Mama</a:t>
                      </a:r>
                      <a:r>
                        <a:rPr lang="de-DE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2294" name="Picture 4" descr="http://mebelhoreca.ru/i/%D1%F2%F3%EB%FC%FF/%D1%D2%D3%CB%DC%DF%20%CC%C0%D1%D1%C8%C2/newstul_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971600" cy="124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6" descr="http://growinggarden.ru/img/kitchen/%D1%81%D1%82%D0%BE%D0%BB%D1%8B-%D0%BA%D1%83%D1%85%D0%BE%D0%BD%D0%BD%D1%8B%D0%B5/000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291684">
            <a:off x="1102758" y="4277813"/>
            <a:ext cx="1276108" cy="95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 descr="https://im1-tub-ru.yandex.net/i?id=db6cc128c4860a3f3b2d8301243a089e&amp;n=33&amp;h=215&amp;w=345"/>
          <p:cNvPicPr>
            <a:picLocks noChangeAspect="1" noChangeArrowheads="1"/>
          </p:cNvPicPr>
          <p:nvPr/>
        </p:nvPicPr>
        <p:blipFill>
          <a:blip r:embed="rId5" cstate="print"/>
          <a:srcRect l="10955" r="7669" b="10548"/>
          <a:stretch>
            <a:fillRect/>
          </a:stretch>
        </p:blipFill>
        <p:spPr bwMode="auto">
          <a:xfrm>
            <a:off x="179512" y="2107517"/>
            <a:ext cx="2088231" cy="106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0" descr="http://home-f.ru/upload/iblock/7df/7dfca79eef86fdacb93ad00ddf230ddc.png"/>
          <p:cNvPicPr>
            <a:picLocks noChangeAspect="1" noChangeArrowheads="1"/>
          </p:cNvPicPr>
          <p:nvPr/>
        </p:nvPicPr>
        <p:blipFill>
          <a:blip r:embed="rId6" cstate="print"/>
          <a:srcRect l="30074" t="6265" r="28194" b="10025"/>
          <a:stretch>
            <a:fillRect/>
          </a:stretch>
        </p:blipFill>
        <p:spPr bwMode="auto">
          <a:xfrm>
            <a:off x="0" y="3500438"/>
            <a:ext cx="111125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2" descr="http://growinggarden.ru/img/kitchen/%D1%81%D0%BA%D0%B0%D0%BC%D0%B5%D0%B9%D0%BA%D0%B8-%D0%B4%D0%BB%D1%8F-%D0%BA%D1%83%D1%85%D0%BD%D0%B8/000022.jpg"/>
          <p:cNvPicPr>
            <a:picLocks noChangeAspect="1" noChangeArrowheads="1"/>
          </p:cNvPicPr>
          <p:nvPr/>
        </p:nvPicPr>
        <p:blipFill>
          <a:blip r:embed="rId7" cstate="print"/>
          <a:srcRect l="15118" t="11339" r="20157" b="7559"/>
          <a:stretch>
            <a:fillRect/>
          </a:stretch>
        </p:blipFill>
        <p:spPr bwMode="auto">
          <a:xfrm>
            <a:off x="827088" y="5516563"/>
            <a:ext cx="1604962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4" descr="http://belartprestig.simbis.ru/media/thumbs_003/14123/img_1332753561_940x7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23038" y="5157192"/>
            <a:ext cx="262096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6" descr="http://www.cliparthut.com/clip-arts/213/bed-clip-art-21381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3140968"/>
            <a:ext cx="230505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18" descr="http://2.bp.blogspot.com/_EYmi0cgRLvI/TOdyzrUB7nI/AAAAAAAAAWw/kw2c7z0E-b8/s1600/paris_leather_chesterfield_wing_chair.jpg"/>
          <p:cNvPicPr>
            <a:picLocks noChangeAspect="1" noChangeArrowheads="1"/>
          </p:cNvPicPr>
          <p:nvPr/>
        </p:nvPicPr>
        <p:blipFill>
          <a:blip r:embed="rId10" cstate="print"/>
          <a:srcRect l="12030" r="6015"/>
          <a:stretch>
            <a:fillRect/>
          </a:stretch>
        </p:blipFill>
        <p:spPr bwMode="auto">
          <a:xfrm>
            <a:off x="5004048" y="4653136"/>
            <a:ext cx="1470196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4" descr="http://mebelhoreca.ru/i/%D1%F2%F3%EB%FC%FF/%D1%D2%D3%CB%DC%DF%20%CC%C0%D1%D1%C8%C2/newstul_7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7584" y="764704"/>
            <a:ext cx="93662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6" descr="http://growinggarden.ru/img/kitchen/%D1%81%D1%82%D0%BE%D0%BB%D1%8B-%D0%BA%D1%83%D1%85%D0%BE%D0%BD%D0%BD%D1%8B%D0%B5/000009.jpg"/>
          <p:cNvPicPr>
            <a:picLocks noChangeAspect="1" noChangeArrowheads="1"/>
          </p:cNvPicPr>
          <p:nvPr/>
        </p:nvPicPr>
        <p:blipFill>
          <a:blip r:embed="rId12" cstate="print"/>
          <a:srcRect t="10918" b="3639"/>
          <a:stretch>
            <a:fillRect/>
          </a:stretch>
        </p:blipFill>
        <p:spPr bwMode="auto">
          <a:xfrm>
            <a:off x="1187624" y="3212976"/>
            <a:ext cx="1319212" cy="84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20" descr="http://bestdress4you.ru/wp-content/uploads/2014/03/Garderob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55875" y="4292600"/>
            <a:ext cx="2303463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Picture 22" descr="http://koffkindom.ru/wp-content/uploads/2015/01/%D0%9A%D0%B0%D1%80%D1%82%D0%B8%D0%BD%D0%B0-%D0%B3%D0%B5%D1%80%D0%B0%D0%BD%D1%8C-%D0%BD%D0%B0-%D0%BF%D0%BE%D0%B4%D0%BE%D0%BA%D0%BE%D0%BD%D0%BD%D0%B8%D0%BA%D0%B5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60232" y="980728"/>
            <a:ext cx="2052637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http://mebelhoreca.ru/i/%D1%F2%F3%EB%FC%FF/%D1%D2%D3%CB%DC%DF%20%CC%C0%D1%D1%C8%C2/newstul_7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19672" y="764704"/>
            <a:ext cx="93662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7200" b="1" dirty="0" smtClean="0">
                <a:solidFill>
                  <a:srgbClr val="C00000"/>
                </a:solidFill>
              </a:rPr>
              <a:t>Wo? Wo? Wo?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rgbClr val="C00000"/>
                </a:solidFill>
              </a:rPr>
              <a:t>          </a:t>
            </a:r>
            <a:r>
              <a:rPr lang="de-DE" sz="4800" b="1" dirty="0" smtClean="0">
                <a:solidFill>
                  <a:srgbClr val="C00000"/>
                </a:solidFill>
              </a:rPr>
              <a:t>Wir wiederholen Grammatik!</a:t>
            </a:r>
          </a:p>
          <a:p>
            <a:pPr algn="ctr">
              <a:buNone/>
            </a:pPr>
            <a:r>
              <a:rPr lang="de-DE" sz="4800" b="1" dirty="0" smtClean="0">
                <a:solidFill>
                  <a:srgbClr val="C00000"/>
                </a:solidFill>
              </a:rPr>
              <a:t>     </a:t>
            </a:r>
            <a:r>
              <a:rPr lang="de-DE" sz="7200" b="1" dirty="0" smtClean="0">
                <a:solidFill>
                  <a:srgbClr val="3E1B59"/>
                </a:solidFill>
              </a:rPr>
              <a:t>Präpositionen </a:t>
            </a:r>
          </a:p>
          <a:p>
            <a:pPr algn="ctr">
              <a:buNone/>
            </a:pPr>
            <a:r>
              <a:rPr lang="de-DE" sz="7200" b="1" dirty="0" smtClean="0">
                <a:solidFill>
                  <a:srgbClr val="3E1B59"/>
                </a:solidFill>
              </a:rPr>
              <a:t>   mit DATIV</a:t>
            </a:r>
            <a:endParaRPr lang="ru-RU" sz="7200" b="1" dirty="0">
              <a:solidFill>
                <a:srgbClr val="3E1B59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2906</TotalTime>
  <Words>748</Words>
  <Application>Microsoft Office PowerPoint</Application>
  <PresentationFormat>Экран (4:3)</PresentationFormat>
  <Paragraphs>162</Paragraphs>
  <Slides>27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Herzlich willkommen, liebe Gäste! </vt:lpstr>
      <vt:lpstr>Bei Gabi zu Hause. Was sehen wir da? </vt:lpstr>
      <vt:lpstr>Was haben wir in diesem Thema schon gemacht?</vt:lpstr>
      <vt:lpstr>- Die Zimmer in Gabis Haus beschrieben   …aber nur trainiert. Haben wir die Noten dafür bekommen???  Also was machen wir heute?        </vt:lpstr>
      <vt:lpstr>das  Wohnzimmer</vt:lpstr>
      <vt:lpstr>im  Arbeitszimmer</vt:lpstr>
      <vt:lpstr>  im  Schlafzimmer</vt:lpstr>
      <vt:lpstr>Welche  Möbel  steht  in diesen Zimmern?</vt:lpstr>
      <vt:lpstr>Wo? Wo? Wo?</vt:lpstr>
      <vt:lpstr>Слайд 10</vt:lpstr>
      <vt:lpstr>Слайд 11</vt:lpstr>
      <vt:lpstr>Слайд 12</vt:lpstr>
      <vt:lpstr>Слайд 13</vt:lpstr>
      <vt:lpstr>Слайд 14</vt:lpstr>
      <vt:lpstr>Слайд 15</vt:lpstr>
      <vt:lpstr>Und jetzt  eine kleine Kontrollarbeit  in  der Grammatik!</vt:lpstr>
      <vt:lpstr>Kontrollieren wir!   Wo? Wo? Wo?</vt:lpstr>
      <vt:lpstr>Beschreiben wir die Zimmer! Gruppenarbeit</vt:lpstr>
      <vt:lpstr>das  Wohnzimmer</vt:lpstr>
      <vt:lpstr>Vaters  Arbeitszimmer</vt:lpstr>
      <vt:lpstr> das Schlafzimmer</vt:lpstr>
      <vt:lpstr>Das Zimmer für die Katze</vt:lpstr>
      <vt:lpstr>Und jetzt gehen wir zu Gast! Аber zuerst die neuen Wörter bitte! </vt:lpstr>
      <vt:lpstr>Habt ihr alles verstanden?</vt:lpstr>
      <vt:lpstr>Kontrollieren wir!</vt:lpstr>
      <vt:lpstr>HAUSAUFGABE</vt:lpstr>
      <vt:lpstr>Wir haben sehr gut gearbeitet!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Sabines Haus</dc:title>
  <dc:creator>Ludmila</dc:creator>
  <cp:lastModifiedBy>user</cp:lastModifiedBy>
  <cp:revision>212</cp:revision>
  <dcterms:modified xsi:type="dcterms:W3CDTF">2016-10-08T09:08:50Z</dcterms:modified>
</cp:coreProperties>
</file>