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73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7" r:id="rId11"/>
    <p:sldId id="263" r:id="rId12"/>
    <p:sldId id="264" r:id="rId13"/>
    <p:sldId id="268" r:id="rId14"/>
    <p:sldId id="265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131313"/>
    <a:srgbClr val="FEB68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0182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018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9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020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020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02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021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021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0217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7BDBB56-6903-49BF-A620-21F908E74436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50218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0219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DFA2F7-185F-48E0-85E1-3DBDC99CBF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3D768-0EC6-4A67-9CD1-E890CCC24BEC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5E034-B588-4F18-B555-56BB41F55A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0B9A42-307B-48CC-AC8E-729C98160790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03919-414E-416F-87CE-E2699B098E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E05D3-6DDD-4179-B2D0-74664CE668A2}" type="datetimeFigureOut">
              <a:rPr lang="ru-RU"/>
              <a:pPr>
                <a:defRPr/>
              </a:pPr>
              <a:t>04.03.2015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E1202-1FA4-41BD-8425-8AA017394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5D844-C54B-46BA-A082-6FD8DFF4280C}" type="datetimeFigureOut">
              <a:rPr lang="ru-RU"/>
              <a:pPr>
                <a:defRPr/>
              </a:pPr>
              <a:t>04.03.2015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96591-C8DF-4546-A65A-4E4BF305A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96AA8-7E69-4AA9-9EA5-67F46C92DBCF}" type="datetimeFigureOut">
              <a:rPr lang="ru-RU"/>
              <a:pPr>
                <a:defRPr/>
              </a:pPr>
              <a:t>04.03.2015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86BE2-7131-4649-B412-5C7D9295A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C7D33-E9E5-4046-B56D-7D29B4F59CA9}" type="datetimeFigureOut">
              <a:rPr lang="ru-RU"/>
              <a:pPr>
                <a:defRPr/>
              </a:pPr>
              <a:t>04.03.2015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A260D-DD16-477D-BF73-C3AC4725D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953900-A095-4B74-83D3-7E4840022196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CE8C3-79A3-4EC4-A057-C80D06E1EC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8A2A-0B98-42C6-9313-B28DE2F05387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800AE-B05A-40F3-8782-7989E7C18E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225921-1038-4EDD-94C0-FF76FFCA6E23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3E680-EB7E-4364-B1BF-F32AE63782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C33BC3-EE4E-487C-807C-4D4AB6E92E2B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FBA9D-3C3D-4276-A698-64BA44CE43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C1750A-971F-49E8-8D5E-A2AB4B0243C8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7CE3E-0927-4449-B7D5-A74FB04AAC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3AF46A-D700-4071-80E7-294373EAB8B4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55F2F-BC47-4A66-8D94-F5B48D20EA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2C0DE-9F58-4999-984B-C7B0BD413C77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0007E-1632-4EF1-B312-CEDE0259EC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1900D3-52E4-457D-A3A1-42DFAD6AD733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21681-7581-4E7E-B51E-BC424E0C03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915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915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915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7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7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917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8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18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18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9183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918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8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8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8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8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918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19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919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919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6D0FE9DF-C147-4B52-8561-BED1B8EE2042}" type="datetimeFigureOut">
              <a:rPr lang="ru-RU"/>
              <a:pPr/>
              <a:t>04.03.2015</a:t>
            </a:fld>
            <a:endParaRPr lang="ru-RU"/>
          </a:p>
        </p:txBody>
      </p:sp>
      <p:sp>
        <p:nvSpPr>
          <p:cNvPr id="4919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919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312DB862-AE6D-488C-A40A-E413D136AF8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919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7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4391E1A-4DE3-45E0-926F-317B7431A050}" type="datetimeFigureOut">
              <a:rPr lang="ru-RU"/>
              <a:pPr>
                <a:defRPr/>
              </a:pPr>
              <a:t>04.03.2015</a:t>
            </a:fld>
            <a:endParaRPr lang="ru-RU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D0F4829-6DE7-456F-925B-31F3918FC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6685BF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546E9F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6685BF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6685BF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oshkolnik.ru/pedagogika/1129-solnechny-luchik.htm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8313" y="908050"/>
            <a:ext cx="8229600" cy="4429125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5000" dirty="0">
                <a:solidFill>
                  <a:srgbClr val="FFFF00"/>
                </a:solidFill>
              </a:rPr>
              <a:t>Проектная деятельность в 1 младшей группе</a:t>
            </a:r>
          </a:p>
          <a:p>
            <a:pPr algn="ctr">
              <a:buFont typeface="Wingdings" pitchFamily="2" charset="2"/>
              <a:buNone/>
            </a:pPr>
            <a:r>
              <a:rPr lang="ru-RU" sz="5000" dirty="0">
                <a:solidFill>
                  <a:srgbClr val="FFFF00"/>
                </a:solidFill>
              </a:rPr>
              <a:t>« Солнечный лучик»</a:t>
            </a:r>
            <a:endParaRPr lang="ru-RU" sz="5000" dirty="0">
              <a:solidFill>
                <a:srgbClr val="FFFF00"/>
              </a:solidFill>
              <a:hlinkClick r:id="rId2"/>
            </a:endParaRPr>
          </a:p>
          <a:p>
            <a:pPr algn="ctr">
              <a:buFont typeface="Wingdings" pitchFamily="2" charset="2"/>
              <a:buNone/>
            </a:pPr>
            <a:r>
              <a:rPr lang="ru-RU" sz="5000" dirty="0">
                <a:hlinkClick r:id="rId2"/>
              </a:rPr>
              <a:t> </a:t>
            </a:r>
            <a:endParaRPr lang="ru-RU" sz="5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 anchorCtr="0">
            <a:normAutofit/>
          </a:bodyPr>
          <a:lstStyle/>
          <a:p>
            <a:endParaRPr lang="ru-RU"/>
          </a:p>
        </p:txBody>
      </p:sp>
      <p:sp>
        <p:nvSpPr>
          <p:cNvPr id="22530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928670"/>
            <a:ext cx="4059238" cy="485778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>5.Наблюдение </a:t>
            </a:r>
            <a:r>
              <a:rPr lang="ru-RU" sz="3600" dirty="0"/>
              <a:t>за </a:t>
            </a:r>
            <a:r>
              <a:rPr lang="ru-RU" sz="3600" dirty="0">
                <a:effectLst/>
              </a:rPr>
              <a:t>изменениями</a:t>
            </a:r>
            <a:r>
              <a:rPr lang="ru-RU" sz="3600" dirty="0"/>
              <a:t> в природе, связанных с солнцем.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22531" name="Содержимое 4" descr="i (5)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0" y="1789113"/>
            <a:ext cx="3500438" cy="38052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214290"/>
            <a:ext cx="4023360" cy="928694"/>
          </a:xfrm>
          <a:noFill/>
          <a:ln w="25400" cap="rnd" algn="ctr"/>
          <a:effectLst>
            <a:softEdge rad="63500"/>
          </a:effectLst>
          <a:sp3d prstMaterial="flat"/>
        </p:spPr>
        <p:txBody>
          <a:bodyPr anchor="b">
            <a:normAutofit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r>
              <a:rPr lang="ru-RU" sz="2600" b="1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2600" b="1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</a:br>
            <a:endParaRPr lang="ru-RU" sz="2600" b="1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23554" name="Содержимое 9" descr="P1080187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413000"/>
            <a:ext cx="4040188" cy="3549650"/>
          </a:xfrm>
        </p:spPr>
      </p:pic>
      <p:pic>
        <p:nvPicPr>
          <p:cNvPr id="23555" name="Содержимое 11" descr="P1080189.JP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645025" y="2413000"/>
            <a:ext cx="4041775" cy="354965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55448"/>
            <a:ext cx="8229600" cy="1143000"/>
          </a:xfrm>
          <a:noFill/>
          <a:ln w="6350" cap="rnd"/>
        </p:spPr>
        <p:txBody>
          <a:bodyPr anchor="b" anchorCtr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6. Проведение занятий рисования по теме «Солнышко».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714875" y="214313"/>
            <a:ext cx="4022725" cy="928687"/>
          </a:xfrm>
          <a:ln w="25400" cap="rnd" algn="ctr"/>
          <a:effectLst>
            <a:softEdge rad="63500"/>
          </a:effectLst>
        </p:spPr>
        <p:txBody>
          <a:bodyPr anchor="b">
            <a:noAutofit/>
          </a:bodyPr>
          <a:lstStyle/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endParaRPr lang="ru-RU" sz="2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219200"/>
          </a:xfrm>
          <a:noFill/>
          <a:ln w="6350" cap="rnd"/>
        </p:spPr>
        <p:txBody>
          <a:bodyPr anchor="b" anchorCtr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5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5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5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5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5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7. Проведение занятия  лепки по теме «Солнышко лучистое».</a:t>
            </a:r>
          </a:p>
        </p:txBody>
      </p:sp>
      <p:pic>
        <p:nvPicPr>
          <p:cNvPr id="24578" name="Содержимое 4" descr="P1080190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343150"/>
            <a:ext cx="4038600" cy="3330575"/>
          </a:xfrm>
        </p:spPr>
      </p:pic>
      <p:pic>
        <p:nvPicPr>
          <p:cNvPr id="24579" name="Содержимое 5" descr="P1080191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343150"/>
            <a:ext cx="4038600" cy="33305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Содержимое 3" descr="i (4)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2273300"/>
            <a:ext cx="7715250" cy="3667125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35608" y="714356"/>
            <a:ext cx="7498080" cy="1357322"/>
          </a:xfrm>
          <a:noFill/>
          <a:ln w="6350" cap="rnd"/>
        </p:spPr>
        <p:txBody>
          <a:bodyPr rtlCol="0" anchor="b" anchorCtr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8. Проведение наблюдений за восходом и закатом солнца (по возможности в группе, по иллюстрациям, с помощью родителей дома).</a:t>
            </a:r>
            <a:br>
              <a:rPr lang="ru-RU" sz="2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endParaRPr lang="ru-RU" sz="24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 anchorCtr="0"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Заключительный этап: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673225"/>
            <a:ext cx="4059238" cy="4429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Подведение итогов проекта.</a:t>
            </a:r>
            <a:br>
              <a:rPr lang="ru-RU" dirty="0"/>
            </a:br>
            <a:r>
              <a:rPr lang="ru-RU" dirty="0"/>
              <a:t>Подготовка презентации по фотографиям.</a:t>
            </a:r>
          </a:p>
        </p:txBody>
      </p:sp>
      <p:pic>
        <p:nvPicPr>
          <p:cNvPr id="26627" name="Содержимое 4" descr="P1080207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2786063"/>
            <a:ext cx="4059237" cy="3429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Цель  проекта</a:t>
            </a:r>
          </a:p>
        </p:txBody>
      </p:sp>
      <p:sp>
        <p:nvSpPr>
          <p:cNvPr id="14337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989138"/>
            <a:ext cx="8229600" cy="4429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формирование у детей активного словаря через организацию разных видов деятельности: игровой; познавательной (наблюдения, эксперимент, художественное слово); музыкально-эстетической, продуктивной.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4213" y="1628775"/>
            <a:ext cx="8229600" cy="442912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/>
              <a:t>   </a:t>
            </a:r>
            <a:r>
              <a:rPr lang="ru-RU" sz="2800">
                <a:solidFill>
                  <a:srgbClr val="FFFF00"/>
                </a:solidFill>
              </a:rPr>
              <a:t>1.</a:t>
            </a:r>
            <a:r>
              <a:rPr lang="ru-RU" sz="2800"/>
              <a:t> Дать детям элементарные представления о природном объекте – солнце, его влиянии на окружающий мир.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  </a:t>
            </a:r>
            <a:r>
              <a:rPr lang="ru-RU" sz="2800">
                <a:solidFill>
                  <a:srgbClr val="FFFF00"/>
                </a:solidFill>
              </a:rPr>
              <a:t>2.</a:t>
            </a:r>
            <a:r>
              <a:rPr lang="ru-RU" sz="2800"/>
              <a:t> Формировать познавательную активность детей при проведении экспериментов, наблюдений.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  </a:t>
            </a:r>
            <a:r>
              <a:rPr lang="ru-RU" sz="2800">
                <a:solidFill>
                  <a:srgbClr val="FFFF00"/>
                </a:solidFill>
              </a:rPr>
              <a:t>3.</a:t>
            </a:r>
            <a:r>
              <a:rPr lang="ru-RU" sz="2800"/>
              <a:t> Обогатить словарный запас детей по данной теме. Закрепить понятия «желтый», «круглый», «похоже», «не похоже» «Познание».</a:t>
            </a:r>
          </a:p>
          <a:p>
            <a:pPr>
              <a:lnSpc>
                <a:spcPct val="90000"/>
              </a:lnSpc>
            </a:pPr>
            <a:endParaRPr lang="ru-RU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sz="half" idx="4294967295"/>
          </p:nvPr>
        </p:nvSpPr>
        <p:spPr>
          <a:xfrm>
            <a:off x="179388" y="333375"/>
            <a:ext cx="4348162" cy="63357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</a:t>
            </a:r>
            <a:r>
              <a:rPr lang="ru-RU">
                <a:solidFill>
                  <a:srgbClr val="FFFF00"/>
                </a:solidFill>
              </a:rPr>
              <a:t>Тип проекта:</a:t>
            </a:r>
            <a:endParaRPr lang="ru-RU"/>
          </a:p>
          <a:p>
            <a:pPr>
              <a:buFont typeface="Wingdings" pitchFamily="2" charset="2"/>
              <a:buNone/>
            </a:pPr>
            <a:r>
              <a:rPr lang="ru-RU" sz="2800"/>
              <a:t>   Информационно исследовательский.</a:t>
            </a:r>
          </a:p>
          <a:p>
            <a:pPr>
              <a:buFont typeface="Wingdings" pitchFamily="2" charset="2"/>
              <a:buNone/>
            </a:pPr>
            <a:r>
              <a:rPr lang="ru-RU"/>
              <a:t>     </a:t>
            </a:r>
            <a:r>
              <a:rPr lang="ru-RU">
                <a:solidFill>
                  <a:srgbClr val="FFFF00"/>
                </a:solidFill>
              </a:rPr>
              <a:t>Участники:</a:t>
            </a:r>
            <a:r>
              <a:rPr lang="ru-RU"/>
              <a:t> </a:t>
            </a:r>
            <a:r>
              <a:rPr lang="ru-RU" sz="2800"/>
              <a:t>Педагоги – воспитатель группы, дети первой младшей группы, родители.</a:t>
            </a:r>
          </a:p>
          <a:p>
            <a:pPr algn="ctr">
              <a:buFont typeface="Wingdings" pitchFamily="2" charset="2"/>
              <a:buNone/>
            </a:pPr>
            <a:r>
              <a:rPr lang="ru-RU"/>
              <a:t> </a:t>
            </a:r>
            <a:r>
              <a:rPr lang="ru-RU">
                <a:solidFill>
                  <a:srgbClr val="FFFF00"/>
                </a:solidFill>
              </a:rPr>
              <a:t>Длительность:</a:t>
            </a:r>
            <a:r>
              <a:rPr lang="ru-RU"/>
              <a:t> </a:t>
            </a:r>
            <a:r>
              <a:rPr lang="ru-RU" sz="2800"/>
              <a:t>одна неделя (краткосрочный)</a:t>
            </a:r>
          </a:p>
          <a:p>
            <a:pPr>
              <a:buFont typeface="Wingdings" pitchFamily="2" charset="2"/>
              <a:buNone/>
            </a:pPr>
            <a:endParaRPr lang="ru-RU" sz="2800"/>
          </a:p>
        </p:txBody>
      </p:sp>
      <p:pic>
        <p:nvPicPr>
          <p:cNvPr id="16387" name="Содержимое 4" descr="i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1196975"/>
            <a:ext cx="3857625" cy="43576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Ожидаемый результат</a:t>
            </a:r>
          </a:p>
        </p:txBody>
      </p:sp>
      <p:sp>
        <p:nvSpPr>
          <p:cNvPr id="17409" name="Содержимое 2"/>
          <p:cNvSpPr>
            <a:spLocks noGrp="1"/>
          </p:cNvSpPr>
          <p:nvPr>
            <p:ph idx="4294967295"/>
          </p:nvPr>
        </p:nvSpPr>
        <p:spPr>
          <a:xfrm>
            <a:off x="0" y="1673225"/>
            <a:ext cx="8229600" cy="4429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- обогащение активного и пассивного словаря детей за счет слов: «яркое», «светлое», «теплое», «светит», «улыбается», «греет» и т. д.</a:t>
            </a:r>
          </a:p>
          <a:p>
            <a:pPr>
              <a:buFont typeface="Wingdings" pitchFamily="2" charset="2"/>
              <a:buNone/>
            </a:pPr>
            <a:r>
              <a:rPr lang="ru-RU"/>
              <a:t>- познавательный интерес к экспериментам;</a:t>
            </a:r>
          </a:p>
          <a:p>
            <a:pPr>
              <a:buFont typeface="Wingdings" pitchFamily="2" charset="2"/>
              <a:buNone/>
            </a:pPr>
            <a:r>
              <a:rPr lang="ru-RU"/>
              <a:t>- развитие у детей наблюдательности.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Подготовительный этап</a:t>
            </a:r>
          </a:p>
        </p:txBody>
      </p:sp>
      <p:sp>
        <p:nvSpPr>
          <p:cNvPr id="18433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700213"/>
            <a:ext cx="8229600" cy="4429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</a:t>
            </a:r>
            <a:r>
              <a:rPr lang="ru-RU">
                <a:solidFill>
                  <a:srgbClr val="FFFF00"/>
                </a:solidFill>
              </a:rPr>
              <a:t>1.</a:t>
            </a:r>
            <a:r>
              <a:rPr lang="ru-RU"/>
              <a:t> Беседы с детьми, для выявления знаний детей  о солнце.</a:t>
            </a:r>
            <a:br>
              <a:rPr lang="ru-RU"/>
            </a:br>
            <a:r>
              <a:rPr lang="ru-RU">
                <a:solidFill>
                  <a:srgbClr val="FFFF00"/>
                </a:solidFill>
              </a:rPr>
              <a:t>2.</a:t>
            </a:r>
            <a:r>
              <a:rPr lang="ru-RU"/>
              <a:t> Подготовка стихотворений, потешек, загадок, игр, с использованием «солнца», иллюстративный материал.</a:t>
            </a:r>
            <a:br>
              <a:rPr lang="ru-RU"/>
            </a:br>
            <a:r>
              <a:rPr lang="ru-RU">
                <a:solidFill>
                  <a:srgbClr val="FFFF00"/>
                </a:solidFill>
              </a:rPr>
              <a:t>3.</a:t>
            </a:r>
            <a:r>
              <a:rPr lang="ru-RU"/>
              <a:t> Подготовка атрибутов для игр, занятий.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Основной этап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341438"/>
            <a:ext cx="4787900" cy="48244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 </a:t>
            </a:r>
            <a:r>
              <a:rPr lang="ru-RU" dirty="0">
                <a:solidFill>
                  <a:srgbClr val="FFFF00"/>
                </a:solidFill>
              </a:rPr>
              <a:t>1.</a:t>
            </a:r>
            <a:r>
              <a:rPr lang="ru-RU" dirty="0"/>
              <a:t> Чтение и заучивание </a:t>
            </a:r>
            <a:r>
              <a:rPr lang="ru-RU" dirty="0" err="1"/>
              <a:t>потешки</a:t>
            </a:r>
            <a:r>
              <a:rPr lang="ru-RU" dirty="0"/>
              <a:t> «Солнышко»,  физкультминутки – песни «Я на солнышке лежу».</a:t>
            </a:r>
            <a:br>
              <a:rPr lang="ru-RU" dirty="0"/>
            </a:br>
            <a:r>
              <a:rPr lang="ru-RU" dirty="0">
                <a:solidFill>
                  <a:srgbClr val="FFFF00"/>
                </a:solidFill>
              </a:rPr>
              <a:t>2.</a:t>
            </a:r>
            <a:r>
              <a:rPr lang="ru-RU" dirty="0"/>
              <a:t> Подвижная игра «Солнышко и дождик».</a:t>
            </a:r>
            <a:br>
              <a:rPr lang="ru-RU" dirty="0"/>
            </a:br>
            <a:endParaRPr lang="ru-RU" dirty="0"/>
          </a:p>
        </p:txBody>
      </p:sp>
      <p:pic>
        <p:nvPicPr>
          <p:cNvPr id="19459" name="Содержимое 6" descr="P1080195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1700213"/>
            <a:ext cx="4038600" cy="43211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Содержимое 3" descr="i (1)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2413000"/>
            <a:ext cx="7000875" cy="3527425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847088"/>
          </a:xfrm>
          <a:noFill/>
          <a:ln w="6350" cap="rnd"/>
        </p:spPr>
        <p:txBody>
          <a:bodyPr rtlCol="0" anchor="b" anchorCtr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3. Комплекс утренней гимнастики «Лучистое солнышко».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Содержимое 3" descr="P108018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673225"/>
            <a:ext cx="6096000" cy="4429125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219200"/>
          </a:xfrm>
          <a:noFill/>
          <a:ln w="6350" cap="rnd"/>
        </p:spPr>
        <p:txBody>
          <a:bodyPr rtlCol="0" anchor="b" anchorCtr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4. Дидактическая игра «На что похоже?» (по форме, цвету, ощущениям).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>
    <a:extraClrScheme>
      <a:clrScheme name="Бумажная 1">
        <a:dk1>
          <a:srgbClr val="000000"/>
        </a:dk1>
        <a:lt1>
          <a:srgbClr val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FFFFFF"/>
        </a:accent3>
        <a:accent4>
          <a:srgbClr val="000000"/>
        </a:accent4>
        <a:accent5>
          <a:srgbClr val="FEC3AE"/>
        </a:accent5>
        <a:accent6>
          <a:srgbClr val="6989C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ажная 2">
        <a:dk1>
          <a:srgbClr val="000000"/>
        </a:dk1>
        <a:lt1>
          <a:srgbClr val="FF9900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FFCAAA"/>
        </a:accent3>
        <a:accent4>
          <a:srgbClr val="000000"/>
        </a:accent4>
        <a:accent5>
          <a:srgbClr val="FEC3AE"/>
        </a:accent5>
        <a:accent6>
          <a:srgbClr val="6989C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109</TotalTime>
  <Words>236</Words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Глобус</vt:lpstr>
      <vt:lpstr>Бумажная</vt:lpstr>
      <vt:lpstr>Слайд 1</vt:lpstr>
      <vt:lpstr>Цель  проекта</vt:lpstr>
      <vt:lpstr>Задачи</vt:lpstr>
      <vt:lpstr>Слайд 4</vt:lpstr>
      <vt:lpstr>Ожидаемый результат</vt:lpstr>
      <vt:lpstr>Подготовительный этап</vt:lpstr>
      <vt:lpstr>Основной этап</vt:lpstr>
      <vt:lpstr>3. Комплекс утренней гимнастики «Лучистое солнышко».</vt:lpstr>
      <vt:lpstr>4. Дидактическая игра «На что похоже?» (по форме, цвету, ощущениям).</vt:lpstr>
      <vt:lpstr>Слайд 10</vt:lpstr>
      <vt:lpstr>6. Проведение занятий рисования по теме «Солнышко».</vt:lpstr>
      <vt:lpstr>   7. Проведение занятия  лепки по теме «Солнышко лучистое».</vt:lpstr>
      <vt:lpstr>8. Проведение наблюдений за восходом и закатом солнца (по возможности в группе, по иллюстрациям, с помощью родителей дома). </vt:lpstr>
      <vt:lpstr>Заключительный этап: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2015-03-02T17:09:52Z</dcterms:created>
  <dcterms:modified xsi:type="dcterms:W3CDTF">2015-03-04T16:57:49Z</dcterms:modified>
</cp:coreProperties>
</file>