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01" r:id="rId5"/>
    <p:sldId id="259" r:id="rId6"/>
    <p:sldId id="260" r:id="rId7"/>
    <p:sldId id="261" r:id="rId8"/>
    <p:sldId id="262" r:id="rId9"/>
    <p:sldId id="263" r:id="rId10"/>
    <p:sldId id="264" r:id="rId11"/>
    <p:sldId id="300" r:id="rId12"/>
    <p:sldId id="265" r:id="rId13"/>
    <p:sldId id="302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6" r:id="rId24"/>
    <p:sldId id="277" r:id="rId25"/>
    <p:sldId id="278" r:id="rId26"/>
    <p:sldId id="279" r:id="rId27"/>
    <p:sldId id="289" r:id="rId28"/>
    <p:sldId id="290" r:id="rId29"/>
    <p:sldId id="291" r:id="rId30"/>
    <p:sldId id="292" r:id="rId31"/>
    <p:sldId id="280" r:id="rId32"/>
    <p:sldId id="281" r:id="rId33"/>
    <p:sldId id="282" r:id="rId34"/>
    <p:sldId id="283" r:id="rId35"/>
    <p:sldId id="293" r:id="rId36"/>
    <p:sldId id="284" r:id="rId37"/>
    <p:sldId id="285" r:id="rId38"/>
    <p:sldId id="286" r:id="rId39"/>
    <p:sldId id="288" r:id="rId40"/>
    <p:sldId id="287" r:id="rId41"/>
    <p:sldId id="294" r:id="rId42"/>
    <p:sldId id="295" r:id="rId43"/>
    <p:sldId id="296" r:id="rId44"/>
    <p:sldId id="297" r:id="rId45"/>
    <p:sldId id="298" r:id="rId46"/>
    <p:sldId id="303" r:id="rId47"/>
    <p:sldId id="299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94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4188-4EA8-47D2-911A-588C010A505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346DE-CCF3-4E57-A760-0626A0D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4188-4EA8-47D2-911A-588C010A505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346DE-CCF3-4E57-A760-0626A0D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4188-4EA8-47D2-911A-588C010A505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346DE-CCF3-4E57-A760-0626A0D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4188-4EA8-47D2-911A-588C010A505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346DE-CCF3-4E57-A760-0626A0D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4188-4EA8-47D2-911A-588C010A505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346DE-CCF3-4E57-A760-0626A0D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4188-4EA8-47D2-911A-588C010A505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346DE-CCF3-4E57-A760-0626A0D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4188-4EA8-47D2-911A-588C010A505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346DE-CCF3-4E57-A760-0626A0D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4188-4EA8-47D2-911A-588C010A505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346DE-CCF3-4E57-A760-0626A0D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4188-4EA8-47D2-911A-588C010A505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346DE-CCF3-4E57-A760-0626A0D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4188-4EA8-47D2-911A-588C010A505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346DE-CCF3-4E57-A760-0626A0D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4188-4EA8-47D2-911A-588C010A505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346DE-CCF3-4E57-A760-0626A0D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B4188-4EA8-47D2-911A-588C010A505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346DE-CCF3-4E57-A760-0626A0D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7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0.xml"/><Relationship Id="rId5" Type="http://schemas.openxmlformats.org/officeDocument/2006/relationships/slide" Target="slide32.xml"/><Relationship Id="rId4" Type="http://schemas.openxmlformats.org/officeDocument/2006/relationships/slide" Target="slide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aa14a1142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 descr="C:\Users\Nina\Desktop\шаблон для презентации\уроки\рис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6649" y="0"/>
            <a:ext cx="3077351" cy="24288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929454" y="571480"/>
            <a:ext cx="13260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ОГЭ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7" name="Picture 2" descr="C:\Users\Nina\Desktop\шаблон для презентации\уроки\рис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643446"/>
            <a:ext cx="2485714" cy="196190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71538" y="642918"/>
            <a:ext cx="33554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Модуль  </a:t>
            </a:r>
          </a:p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Геометрия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2330" y="5357826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</a:rPr>
              <a:t>Автор</a:t>
            </a:r>
            <a:endParaRPr lang="ru-RU" sz="2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 В равнобедренном треугольнике АВС с основанием  АС  величина угла АВС равна 46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 . Найдите величину внешнего угла при вершине С.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428728" y="1928802"/>
            <a:ext cx="1785950" cy="221457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4" idx="4"/>
          </p:cNvCxnSpPr>
          <p:nvPr/>
        </p:nvCxnSpPr>
        <p:spPr>
          <a:xfrm rot="16200000" flipH="1">
            <a:off x="3929058" y="3429000"/>
            <a:ext cx="1588" cy="142876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857356" y="2928934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643174" y="3000372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85852" y="4143380"/>
            <a:ext cx="246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143108" y="142873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071802" y="414338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Найдите площадь квадрата, если его периметр равен 24см.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Найдите угол АВС, если точка О- центр окружности </a:t>
            </a:r>
            <a:br>
              <a:rPr lang="ru-RU" sz="2800" dirty="0" smtClean="0"/>
            </a:br>
            <a:r>
              <a:rPr lang="ru-RU" sz="2800" dirty="0" smtClean="0"/>
              <a:t>и угол АОС равен 130</a:t>
            </a:r>
            <a:r>
              <a:rPr lang="ru-RU" sz="2800" baseline="30000" dirty="0" smtClean="0"/>
              <a:t>0</a:t>
            </a:r>
            <a:endParaRPr lang="ru-RU" sz="2800" dirty="0"/>
          </a:p>
        </p:txBody>
      </p:sp>
      <p:sp>
        <p:nvSpPr>
          <p:cNvPr id="6" name="Овал 5"/>
          <p:cNvSpPr/>
          <p:nvPr/>
        </p:nvSpPr>
        <p:spPr>
          <a:xfrm>
            <a:off x="1500166" y="2571744"/>
            <a:ext cx="2214578" cy="20002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6" idx="2"/>
            <a:endCxn id="6" idx="0"/>
          </p:cNvCxnSpPr>
          <p:nvPr/>
        </p:nvCxnSpPr>
        <p:spPr>
          <a:xfrm rot="10800000" flipH="1">
            <a:off x="1500165" y="2571744"/>
            <a:ext cx="1107289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571736" y="3071812"/>
            <a:ext cx="928696" cy="500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643174" y="2571744"/>
            <a:ext cx="928694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6" idx="2"/>
          </p:cNvCxnSpPr>
          <p:nvPr/>
        </p:nvCxnSpPr>
        <p:spPr>
          <a:xfrm rot="10800000" flipH="1">
            <a:off x="1500166" y="3571876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428860" y="357187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142976" y="350043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500298" y="2143116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571868" y="278605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1" name="Управляющая кнопка: домой 20">
            <a:hlinkClick r:id="rId2" action="ppaction://hlinksldjump" highlightClick="1"/>
          </p:cNvPr>
          <p:cNvSpPr/>
          <p:nvPr/>
        </p:nvSpPr>
        <p:spPr>
          <a:xfrm>
            <a:off x="7786710" y="5572140"/>
            <a:ext cx="857256" cy="85725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Четырехугольник ABCD вписан в окружность. Угол АВС равен 128 градусов, угол CAD равен 73 градуса. Найдите угол ABD. Ответ дайте в градусах. 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Радиус окружности, описанной около прямоугольного треугольника АВС с гипотенузой АВ, равен 7, с</a:t>
            </a:r>
            <a:r>
              <a:rPr lang="en-US" sz="2800" dirty="0" err="1" smtClean="0"/>
              <a:t>osA</a:t>
            </a:r>
            <a:r>
              <a:rPr lang="en-US" sz="2800" dirty="0" smtClean="0"/>
              <a:t>=1/7</a:t>
            </a:r>
            <a:r>
              <a:rPr lang="ru-RU" sz="2800" dirty="0" smtClean="0"/>
              <a:t>. Найдите ВС.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000892" y="628652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8√3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треугольнике АВС угол С равен 90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, </a:t>
            </a:r>
            <a:r>
              <a:rPr lang="en-US" sz="2800" dirty="0" err="1" smtClean="0"/>
              <a:t>tg</a:t>
            </a:r>
            <a:r>
              <a:rPr lang="ru-RU" sz="2800" dirty="0" smtClean="0"/>
              <a:t>А=0,2014. Найдите </a:t>
            </a:r>
            <a:r>
              <a:rPr lang="en-US" sz="2800" dirty="0" err="1" smtClean="0"/>
              <a:t>ctg</a:t>
            </a:r>
            <a:r>
              <a:rPr lang="en-US" sz="2800" dirty="0" smtClean="0"/>
              <a:t> B.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572264" y="621508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0,2014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Диагонали ромба относятся как 3:5. Периметр ромба равен 136. Найдите высоту ромба.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929454" y="607220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15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прямоугольном треугольнике с гипотенузой 12 найдите длину медианы, проведенной из вершины прямого угла.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572264" y="628652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Найдите среднюю линию трапеции, если известно, что ее основания равны 111 и 112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треугольнике АВС угол С равен 90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, АВ=15,</a:t>
            </a:r>
            <a:r>
              <a:rPr lang="en-US" sz="2800" dirty="0" smtClean="0"/>
              <a:t>sin A =0,6. </a:t>
            </a:r>
            <a:r>
              <a:rPr lang="ru-RU" sz="2800" dirty="0" smtClean="0"/>
              <a:t>Найдите АС.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000892" y="614364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агетная рамка 7">
            <a:hlinkClick r:id="rId2" action="ppaction://hlinksldjump"/>
          </p:cNvPr>
          <p:cNvSpPr/>
          <p:nvPr/>
        </p:nvSpPr>
        <p:spPr>
          <a:xfrm>
            <a:off x="1285852" y="5857892"/>
            <a:ext cx="714380" cy="500066"/>
          </a:xfrm>
          <a:prstGeom prst="beve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Багетная рамка 8">
            <a:hlinkClick r:id="rId3" action="ppaction://hlinksldjump"/>
          </p:cNvPr>
          <p:cNvSpPr/>
          <p:nvPr/>
        </p:nvSpPr>
        <p:spPr>
          <a:xfrm>
            <a:off x="2786050" y="5857892"/>
            <a:ext cx="714380" cy="500066"/>
          </a:xfrm>
          <a:prstGeom prst="beve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0" name="Багетная рамка 9">
            <a:hlinkClick r:id="rId4" action="ppaction://hlinksldjump"/>
          </p:cNvPr>
          <p:cNvSpPr/>
          <p:nvPr/>
        </p:nvSpPr>
        <p:spPr>
          <a:xfrm>
            <a:off x="4143372" y="5857892"/>
            <a:ext cx="714380" cy="500066"/>
          </a:xfrm>
          <a:prstGeom prst="beve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1" name="Багетная рамка 10">
            <a:hlinkClick r:id="rId5" action="ppaction://hlinksldjump"/>
          </p:cNvPr>
          <p:cNvSpPr/>
          <p:nvPr/>
        </p:nvSpPr>
        <p:spPr>
          <a:xfrm>
            <a:off x="5572132" y="5857892"/>
            <a:ext cx="714380" cy="500066"/>
          </a:xfrm>
          <a:prstGeom prst="beve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2" name="Багетная рамка 11">
            <a:hlinkClick r:id="rId6" action="ppaction://hlinksldjump"/>
          </p:cNvPr>
          <p:cNvSpPr/>
          <p:nvPr/>
        </p:nvSpPr>
        <p:spPr>
          <a:xfrm>
            <a:off x="7000892" y="5857892"/>
            <a:ext cx="714380" cy="500066"/>
          </a:xfrm>
          <a:prstGeom prst="beve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5</a:t>
            </a:r>
          </a:p>
        </p:txBody>
      </p:sp>
      <p:pic>
        <p:nvPicPr>
          <p:cNvPr id="17" name="Picture 2" descr="C:\Users\Nina\Desktop\шаблон для презентации\уроки\рис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19" y="0"/>
            <a:ext cx="4253997" cy="3357562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1428728" y="500042"/>
            <a:ext cx="20002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9</a:t>
            </a:r>
          </a:p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класс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Найдите радиус окружности, вписанной в правильный треугольник со стороной √3.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215206" y="628652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0,5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треугольнике АВС угол С равен 90</a:t>
            </a:r>
            <a:r>
              <a:rPr lang="ru-RU" sz="2800" baseline="30000" dirty="0" smtClean="0"/>
              <a:t>0,</a:t>
            </a:r>
            <a:r>
              <a:rPr lang="ru-RU" sz="2800" dirty="0" smtClean="0"/>
              <a:t> СН- высота, АН=4, СН=3. Найдите ВС.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715140" y="614364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3,75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треугольнике АВС угол С равен 90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, АВ=√2АС, ВС=6. Найдите высоту СН.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000892" y="628652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3√2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7858148" y="6000768"/>
            <a:ext cx="785818" cy="714380"/>
          </a:xfrm>
          <a:prstGeom prst="actionButtonHome">
            <a:avLst/>
          </a:prstGeom>
          <a:solidFill>
            <a:schemeClr val="bg1">
              <a:alpha val="81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№11 Найдите площадь треугольника, изображенного на рисунке.</a:t>
            </a:r>
            <a:endParaRPr lang="ru-RU" sz="28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857224" y="1643050"/>
            <a:ext cx="1928826" cy="185738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3"/>
          </p:cNvCxnSpPr>
          <p:nvPr/>
        </p:nvCxnSpPr>
        <p:spPr>
          <a:xfrm rot="16200000" flipH="1">
            <a:off x="892943" y="2571744"/>
            <a:ext cx="18573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00100" y="22145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35718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3108" y="35718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857356" y="2643182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Найдите площадь равностороннего треугольника со стороной 4.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Найдите площадь кругового сектора, если радиус круга равен 7, а его сектора 144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прямоугольном треугольнике один из катетов равен 6, а угол, лежащий напротив него, равен 30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. Найдите площадь треугольника.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Найдите площадь трапеции, изображенной на рисунке.</a:t>
            </a:r>
            <a:endParaRPr lang="ru-RU" sz="2800" dirty="0"/>
          </a:p>
        </p:txBody>
      </p:sp>
      <p:sp>
        <p:nvSpPr>
          <p:cNvPr id="4" name="Трапеция 3"/>
          <p:cNvSpPr/>
          <p:nvPr/>
        </p:nvSpPr>
        <p:spPr>
          <a:xfrm>
            <a:off x="285720" y="1857364"/>
            <a:ext cx="2643206" cy="1571636"/>
          </a:xfrm>
          <a:prstGeom prst="trapezoid">
            <a:avLst>
              <a:gd name="adj" fmla="val 527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392877" y="2607463"/>
            <a:ext cx="157163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85852" y="242886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71670" y="350043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00166" y="157161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235743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350043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Гипотенуза равнобедренного треугольника равна 44. Найдите площадь треугольника.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Острый угол прямоугольного треугольника в 4 раза больше другого острого угла этого треугольника. Найдите меньший угол этого треугольника.</a:t>
            </a:r>
            <a:endParaRPr lang="ru-RU" sz="2800" dirty="0"/>
          </a:p>
        </p:txBody>
      </p:sp>
      <p:sp>
        <p:nvSpPr>
          <p:cNvPr id="4" name="Багетная рамка 3"/>
          <p:cNvSpPr/>
          <p:nvPr/>
        </p:nvSpPr>
        <p:spPr>
          <a:xfrm>
            <a:off x="928662" y="5929330"/>
            <a:ext cx="1071570" cy="500066"/>
          </a:xfrm>
          <a:prstGeom prst="beve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18              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Площадь круга равна        . Найдите длину     ограничивающей его окружности.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643438" y="0"/>
          <a:ext cx="483935" cy="1000132"/>
        </p:xfrm>
        <a:graphic>
          <a:graphicData uri="http://schemas.openxmlformats.org/presentationml/2006/ole">
            <p:oleObj spid="_x0000_s43010" name="Формула" r:id="rId3" imgW="1904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858148" y="6000768"/>
            <a:ext cx="785818" cy="714380"/>
          </a:xfrm>
          <a:prstGeom prst="actionButtonHome">
            <a:avLst/>
          </a:prstGeom>
          <a:solidFill>
            <a:schemeClr val="bg1">
              <a:alpha val="81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В трапеции ABCD основания AD и BC равны 4 и 1 соответственно. Площадь трапеции равна 35. Найдите площадь треугольника АВС. </a:t>
            </a:r>
            <a:r>
              <a:rPr lang="ru-RU" dirty="0" smtClean="0"/>
              <a:t> 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№12 Найдите котангенс угла АОВ, изображенного на рисунке. </a:t>
            </a:r>
            <a:endParaRPr lang="ru-RU" sz="28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5598155" cy="463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071670" y="4714884"/>
            <a:ext cx="250033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071670" y="4000504"/>
            <a:ext cx="2714644" cy="7239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28794" y="471488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857620" y="378619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929058" y="485776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Найдите косинус угла АОВ, изображенного на рисунке.</a:t>
            </a:r>
            <a:endParaRPr lang="ru-RU" sz="28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5598155" cy="463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071670" y="4714884"/>
            <a:ext cx="300039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2071670" y="2571744"/>
            <a:ext cx="2143140" cy="21431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43306" y="2428868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857356" y="492919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86248" y="4929198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Найдите тангенс угла АОВ, изображенного на рисунке.</a:t>
            </a:r>
            <a:endParaRPr lang="ru-RU" sz="28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71612"/>
            <a:ext cx="5598155" cy="463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071670" y="3643314"/>
            <a:ext cx="2857520" cy="107157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071670" y="4714884"/>
            <a:ext cx="300039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flipH="1">
            <a:off x="1785918" y="4714884"/>
            <a:ext cx="285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143372" y="350043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214810" y="471488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Найдите  котангенс угла АОВ, изображенного на рисунке.</a:t>
            </a:r>
            <a:endParaRPr lang="ru-RU" sz="28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71612"/>
            <a:ext cx="5598155" cy="463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143108" y="3071810"/>
            <a:ext cx="2286016" cy="164307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143108" y="4714884"/>
            <a:ext cx="300039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flipH="1">
            <a:off x="1785918" y="4714884"/>
            <a:ext cx="285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571868" y="300037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214810" y="471488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74"/>
            <a:ext cx="4833227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Найдите площадь треугольника, вершины которого имеют координаты (0;0), (10;7), (7;10)</a:t>
            </a:r>
            <a:endParaRPr lang="ru-RU" sz="28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2035951" y="2464587"/>
            <a:ext cx="2143140" cy="1357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428860" y="2714620"/>
            <a:ext cx="1928826" cy="1500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3750463" y="2107397"/>
            <a:ext cx="642942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285984" y="2071678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285984" y="271462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644100" y="4214024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215604" y="421402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57356" y="185736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71934" y="435769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2000232" y="2500306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3643306" y="435769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Найдите площадь трапеции, изображенной на рисунке  </a:t>
            </a:r>
            <a:endParaRPr lang="ru-RU" sz="2800" dirty="0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 b="13204"/>
          <a:stretch>
            <a:fillRect/>
          </a:stretch>
        </p:blipFill>
        <p:spPr bwMode="auto">
          <a:xfrm>
            <a:off x="1428728" y="2071678"/>
            <a:ext cx="660595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858148" y="6000768"/>
            <a:ext cx="785818" cy="714380"/>
          </a:xfrm>
          <a:prstGeom prst="actionButtonHome">
            <a:avLst/>
          </a:prstGeom>
          <a:solidFill>
            <a:schemeClr val="bg1">
              <a:alpha val="81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В треугольнике ABC AB=BC=35, AC=42</a:t>
            </a:r>
            <a:r>
              <a:rPr lang="ru-RU" sz="2700" dirty="0" smtClean="0"/>
              <a:t>.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ru-RU" sz="2700" dirty="0" smtClean="0"/>
              <a:t> </a:t>
            </a:r>
            <a:r>
              <a:rPr lang="ru-RU" sz="2700" dirty="0" smtClean="0"/>
              <a:t>Найдите длину медианы BM.</a:t>
            </a:r>
            <a:r>
              <a:rPr lang="ru-RU" dirty="0" smtClean="0"/>
              <a:t>  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Решение.</a:t>
            </a:r>
            <a:endParaRPr lang="en-US" sz="2400" dirty="0" smtClean="0"/>
          </a:p>
          <a:p>
            <a:r>
              <a:rPr lang="ru-RU" sz="2400" dirty="0" smtClean="0"/>
              <a:t>Первый </a:t>
            </a:r>
            <a:r>
              <a:rPr lang="ru-RU" sz="2400" dirty="0" smtClean="0"/>
              <a:t>способ: применить формулу длины медианы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r>
              <a:rPr lang="ru-RU" sz="2400" dirty="0" smtClean="0"/>
              <a:t> </a:t>
            </a:r>
            <a:r>
              <a:rPr lang="ru-RU" sz="2400" dirty="0" smtClean="0"/>
              <a:t>Второй способ: так как треугольник равнобедренный, то медиана BM, проведенная к основанию, является и высотой. Поэтому по теореме Пифагора из треугольника </a:t>
            </a:r>
            <a:endParaRPr lang="en-US" sz="2400" dirty="0" smtClean="0"/>
          </a:p>
          <a:p>
            <a:r>
              <a:rPr lang="ru-RU" sz="2400" dirty="0" smtClean="0"/>
              <a:t>BMC </a:t>
            </a:r>
            <a:r>
              <a:rPr lang="ru-RU" sz="2400" dirty="0" smtClean="0"/>
              <a:t>находим BM</a:t>
            </a:r>
            <a:r>
              <a:rPr lang="ru-RU" sz="2400" dirty="0" smtClean="0"/>
              <a:t>=</a:t>
            </a:r>
            <a:r>
              <a:rPr lang="en-US" sz="2400" dirty="0" smtClean="0"/>
              <a:t> </a:t>
            </a:r>
            <a:r>
              <a:rPr lang="ru-RU" sz="2400" dirty="0" smtClean="0"/>
              <a:t>√352</a:t>
            </a:r>
            <a:r>
              <a:rPr lang="ru-RU" sz="2400" dirty="0" smtClean="0"/>
              <a:t>−</a:t>
            </a:r>
            <a:r>
              <a:rPr lang="ru-RU" sz="2400" dirty="0" smtClean="0"/>
              <a:t>212=28</a:t>
            </a:r>
            <a:r>
              <a:rPr lang="ru-RU" sz="2400" dirty="0" smtClean="0"/>
              <a:t>  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500430" y="3714752"/>
            <a:ext cx="107157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№13.  Укажите номера верных утверждений.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ru-RU" sz="2800" dirty="0" smtClean="0"/>
              <a:t>Вписанный угол, опирающийся на диаметр окружности, равен 90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Диагонали квадрата пересекаются под прямым углом.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Длина вектора равна квадратному корню из суммы его координат.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Гипотенуза длиннее катета.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Подобные треугольники равны.</a:t>
            </a:r>
          </a:p>
          <a:p>
            <a:pPr marL="514350" indent="-514350">
              <a:buNone/>
            </a:pPr>
            <a:r>
              <a:rPr lang="ru-RU" sz="2800" dirty="0" smtClean="0"/>
              <a:t>                                                                                      </a:t>
            </a:r>
          </a:p>
          <a:p>
            <a:pPr marL="514350" indent="-514350">
              <a:buNone/>
            </a:pPr>
            <a:r>
              <a:rPr lang="ru-RU" sz="2800" dirty="0" smtClean="0"/>
              <a:t>                                                                                           124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№13.  Укажите номера верных утверждений.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2800" dirty="0" smtClean="0"/>
              <a:t>Сумма углов шестиугольника равны 360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Диагонали ромба равны.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Диагонали прямоугольника равны.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Площадь квадрата равна квадрату его стороны.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Все углы правильного пятиугольника равны 112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.</a:t>
            </a:r>
          </a:p>
          <a:p>
            <a:pPr marL="514350" indent="-514350">
              <a:buNone/>
            </a:pPr>
            <a:r>
              <a:rPr lang="ru-RU" sz="2800" dirty="0" smtClean="0"/>
              <a:t>                                                                                      </a:t>
            </a:r>
          </a:p>
          <a:p>
            <a:pPr marL="514350" indent="-514350">
              <a:buNone/>
            </a:pPr>
            <a:r>
              <a:rPr lang="ru-RU" sz="2800" dirty="0" smtClean="0"/>
              <a:t>                                                                                           34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№13.  Укажите номера верных утверждений.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2800" dirty="0" smtClean="0"/>
              <a:t>Сумма углов треугольника  равна 180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Вертикальные углы равны.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Смежные углы равны.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Площадь ромба равна произведению его диагоналей.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Площадь параллелограмма равна половине произведения его основания на высоту.</a:t>
            </a:r>
          </a:p>
          <a:p>
            <a:pPr marL="514350" indent="-514350">
              <a:buNone/>
            </a:pPr>
            <a:r>
              <a:rPr lang="ru-RU" sz="2800" dirty="0" smtClean="0"/>
              <a:t>                                                                                      </a:t>
            </a:r>
          </a:p>
          <a:p>
            <a:pPr marL="514350" indent="-514350">
              <a:buNone/>
            </a:pPr>
            <a:r>
              <a:rPr lang="ru-RU" sz="2800" dirty="0" smtClean="0"/>
              <a:t>                                                                                           12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№13.  Укажите номера верных утверждений.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2800" dirty="0" smtClean="0"/>
              <a:t>Площадь трапеции равна произведению его средней линии на высоту.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Сумма углов треугольника равна 360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Катет всегда больше гипотенузы.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Все равнобедренные треугольники равны.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Все углы правильного шестиугольника равны 135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.</a:t>
            </a:r>
          </a:p>
          <a:p>
            <a:pPr marL="514350" indent="-514350">
              <a:buNone/>
            </a:pPr>
            <a:r>
              <a:rPr lang="ru-RU" sz="2800" dirty="0" smtClean="0"/>
              <a:t>                                                                                      </a:t>
            </a:r>
          </a:p>
          <a:p>
            <a:pPr marL="514350" indent="-514350">
              <a:buNone/>
            </a:pPr>
            <a:r>
              <a:rPr lang="ru-RU" sz="2800" dirty="0" smtClean="0"/>
              <a:t>                                                                                           1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№13.  Укажите номера верных утверждений.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arenR"/>
            </a:pPr>
            <a:r>
              <a:rPr lang="ru-RU" sz="2800" dirty="0" smtClean="0"/>
              <a:t>Площадь треугольника равна произведению его основания на высоту.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Гипотенуза равна сумме квадратов катетов.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Если два угла одного треугольника равны двум углам другого треугольника, то эти треугольника подобны.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Диагонали ромба точкой пересечения делятся пополам.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Площадь квадрата равна квадрату его диагонали.</a:t>
            </a:r>
          </a:p>
          <a:p>
            <a:pPr marL="514350" indent="-514350">
              <a:buNone/>
            </a:pPr>
            <a:r>
              <a:rPr lang="ru-RU" sz="2800" dirty="0" smtClean="0"/>
              <a:t>                                                                                      </a:t>
            </a:r>
          </a:p>
          <a:p>
            <a:pPr marL="514350" indent="-514350">
              <a:buNone/>
            </a:pPr>
            <a:r>
              <a:rPr lang="ru-RU" sz="2800" dirty="0" smtClean="0"/>
              <a:t>                                                                                           34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№13.  Укажите номера верных утверждений.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arenR"/>
            </a:pPr>
            <a:r>
              <a:rPr lang="ru-RU" sz="2800" dirty="0" smtClean="0"/>
              <a:t>Сумма квадратов катетов равна удвоенному квадрату гипотенузы.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Если сторона и два прилежащих к ней угла одного треугольника соответственно равны стороне и двум прилежащим углам другого треугольника, то такие треугольники равны.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У подобных треугольников площади равны.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Две прямые всегда пересекаются.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Сумма углов пятиугольника равна  540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.</a:t>
            </a:r>
          </a:p>
          <a:p>
            <a:pPr marL="514350" indent="-514350">
              <a:buNone/>
            </a:pPr>
            <a:r>
              <a:rPr lang="ru-RU" sz="2800" dirty="0" smtClean="0"/>
              <a:t>                                                                                      </a:t>
            </a:r>
          </a:p>
          <a:p>
            <a:pPr marL="514350" indent="-514350">
              <a:buNone/>
            </a:pPr>
            <a:r>
              <a:rPr lang="ru-RU" sz="2800" dirty="0" smtClean="0"/>
              <a:t>                                                                                           25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6000792"/>
          </a:xfrm>
        </p:spPr>
        <p:txBody>
          <a:bodyPr/>
          <a:lstStyle/>
          <a:p>
            <a:r>
              <a:rPr lang="ru-RU" dirty="0" smtClean="0"/>
              <a:t>Какие из следующих утверждений верны? 1) Диагональ параллелограмма делит его на два равных </a:t>
            </a:r>
            <a:r>
              <a:rPr lang="ru-RU" dirty="0" smtClean="0"/>
              <a:t>треугольника</a:t>
            </a:r>
          </a:p>
          <a:p>
            <a:r>
              <a:rPr lang="ru-RU" smtClean="0"/>
              <a:t> </a:t>
            </a:r>
            <a:r>
              <a:rPr lang="ru-RU" dirty="0" smtClean="0"/>
              <a:t>2) Все углы </a:t>
            </a:r>
            <a:r>
              <a:rPr lang="ru-RU" smtClean="0"/>
              <a:t>ромба </a:t>
            </a:r>
            <a:r>
              <a:rPr lang="ru-RU" smtClean="0"/>
              <a:t>равны</a:t>
            </a:r>
          </a:p>
          <a:p>
            <a:r>
              <a:rPr lang="ru-RU" smtClean="0"/>
              <a:t> </a:t>
            </a:r>
            <a:r>
              <a:rPr lang="ru-RU" dirty="0" smtClean="0"/>
              <a:t>3) Площадь квадрата равна произведению двух его смежных сторон  </a:t>
            </a:r>
            <a:r>
              <a:rPr lang="ru-RU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cd1ef_70b46815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06" y="0"/>
            <a:ext cx="8877494" cy="6572272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000628" y="5572140"/>
            <a:ext cx="785818" cy="714380"/>
          </a:xfrm>
          <a:prstGeom prst="actionButtonHome">
            <a:avLst/>
          </a:prstGeom>
          <a:solidFill>
            <a:schemeClr val="bg1">
              <a:alpha val="81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3" descr="Рисунок2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857884" y="1357298"/>
            <a:ext cx="1913296" cy="3143272"/>
          </a:xfrm>
        </p:spPr>
      </p:pic>
      <p:sp>
        <p:nvSpPr>
          <p:cNvPr id="7" name="TextBox 6"/>
          <p:cNvSpPr txBox="1"/>
          <p:nvPr/>
        </p:nvSpPr>
        <p:spPr>
          <a:xfrm>
            <a:off x="5857884" y="4786322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</a:rPr>
              <a:t>Фомина Н.М</a:t>
            </a:r>
            <a:r>
              <a:rPr lang="ru-RU" sz="2400" dirty="0" smtClean="0">
                <a:solidFill>
                  <a:schemeClr val="tx2"/>
                </a:solidFill>
              </a:rPr>
              <a:t>.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538" y="2786058"/>
            <a:ext cx="3143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/>
                </a:solidFill>
              </a:rPr>
              <a:t>Учитель математики высшей категории </a:t>
            </a:r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</a:rPr>
              <a:t>ГБОУ Школа Перспектива</a:t>
            </a:r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</a:rPr>
              <a:t>Г. Москва</a:t>
            </a:r>
            <a:endParaRPr lang="ru-RU" sz="24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Найдите угол С, если точка О – центр окружности.</a:t>
            </a:r>
            <a:endParaRPr lang="ru-RU" sz="2800" dirty="0"/>
          </a:p>
        </p:txBody>
      </p:sp>
      <p:sp>
        <p:nvSpPr>
          <p:cNvPr id="6" name="Овал 5"/>
          <p:cNvSpPr/>
          <p:nvPr/>
        </p:nvSpPr>
        <p:spPr>
          <a:xfrm>
            <a:off x="714348" y="1857364"/>
            <a:ext cx="1785950" cy="18573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ОО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1571604" y="2643182"/>
          <a:ext cx="114300" cy="200026"/>
        </p:xfrm>
        <a:graphic>
          <a:graphicData uri="http://schemas.openxmlformats.org/presentationml/2006/ole">
            <p:oleObj spid="_x0000_s3075" name="Формула" r:id="rId3" imgW="114120" imgH="11412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57290" y="235743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974842" y="2168374"/>
            <a:ext cx="1313372" cy="12628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6" idx="3"/>
            <a:endCxn id="6" idx="5"/>
          </p:cNvCxnSpPr>
          <p:nvPr/>
        </p:nvCxnSpPr>
        <p:spPr>
          <a:xfrm rot="16200000" flipH="1">
            <a:off x="1607323" y="2811316"/>
            <a:ext cx="1588" cy="12628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6" idx="5"/>
            <a:endCxn id="6" idx="7"/>
          </p:cNvCxnSpPr>
          <p:nvPr/>
        </p:nvCxnSpPr>
        <p:spPr>
          <a:xfrm rot="5400000" flipH="1">
            <a:off x="1582065" y="2786058"/>
            <a:ext cx="131337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85786" y="3429000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285984" y="192880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214546" y="335756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Найдите угол С треугольника.</a:t>
            </a:r>
            <a:endParaRPr lang="ru-RU" sz="28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57158" y="1357298"/>
            <a:ext cx="3286148" cy="214314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4282" y="371475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85918" y="92867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14744" y="357187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2071678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86050" y="214311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928794" y="378619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500826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90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Три угла треугольника относятся как 2:11:23. Найдите тупой угол треугольника.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072330" y="628652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Ответ:115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Угол А параллелограмма в 4 раза больше угла </a:t>
            </a:r>
            <a:r>
              <a:rPr lang="en-US" sz="2800" dirty="0" smtClean="0"/>
              <a:t>D</a:t>
            </a:r>
            <a:r>
              <a:rPr lang="ru-RU" sz="2800" dirty="0" smtClean="0"/>
              <a:t>. Найдите угол С.</a:t>
            </a:r>
            <a:endParaRPr lang="ru-RU" sz="2800" dirty="0"/>
          </a:p>
        </p:txBody>
      </p:sp>
      <p:sp>
        <p:nvSpPr>
          <p:cNvPr id="13" name="Параллелограмм 12"/>
          <p:cNvSpPr/>
          <p:nvPr/>
        </p:nvSpPr>
        <p:spPr>
          <a:xfrm>
            <a:off x="1285852" y="1857364"/>
            <a:ext cx="3143272" cy="1214446"/>
          </a:xfrm>
          <a:prstGeom prst="parallelogram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500562" y="157161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071538" y="314324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214810" y="300037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285852" y="142873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715140" y="621508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Ответ:144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Один угол ромба в 2 раза меньше другого угла этого ромба. Найдите меньший угол ромба.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429520" y="642939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Ответ:60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948</Words>
  <Application>Microsoft Office PowerPoint</Application>
  <PresentationFormat>Экран (4:3)</PresentationFormat>
  <Paragraphs>165</Paragraphs>
  <Slides>47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9" baseType="lpstr">
      <vt:lpstr>Тема Office</vt:lpstr>
      <vt:lpstr>Формула</vt:lpstr>
      <vt:lpstr>Слайд 1</vt:lpstr>
      <vt:lpstr>Слайд 2</vt:lpstr>
      <vt:lpstr>Острый угол прямоугольного треугольника в 4 раза больше другого острого угла этого треугольника. Найдите меньший угол этого треугольника.</vt:lpstr>
      <vt:lpstr>В треугольнике ABC AB=BC=35, AC=42.  Найдите длину медианы BM.    </vt:lpstr>
      <vt:lpstr>Найдите угол С, если точка О – центр окружности.</vt:lpstr>
      <vt:lpstr>Найдите угол С треугольника.</vt:lpstr>
      <vt:lpstr>Три угла треугольника относятся как 2:11:23. Найдите тупой угол треугольника.</vt:lpstr>
      <vt:lpstr>Угол А параллелограмма в 4 раза больше угла D. Найдите угол С.</vt:lpstr>
      <vt:lpstr>Один угол ромба в 2 раза меньше другого угла этого ромба. Найдите меньший угол ромба.</vt:lpstr>
      <vt:lpstr> В равнобедренном треугольнике АВС с основанием  АС  величина угла АВС равна 460 . Найдите величину внешнего угла при вершине С.  </vt:lpstr>
      <vt:lpstr>Найдите площадь квадрата, если его периметр равен 24см.</vt:lpstr>
      <vt:lpstr>Найдите угол АВС, если точка О- центр окружности  и угол АОС равен 1300</vt:lpstr>
      <vt:lpstr>Четырехугольник ABCD вписан в окружность. Угол АВС равен 128 градусов, угол CAD равен 73 градуса. Найдите угол ABD. Ответ дайте в градусах.  </vt:lpstr>
      <vt:lpstr>Радиус окружности, описанной около прямоугольного треугольника АВС с гипотенузой АВ, равен 7, сosA=1/7. Найдите ВС.</vt:lpstr>
      <vt:lpstr>В треугольнике АВС угол С равен 900, tgА=0,2014. Найдите ctg B.</vt:lpstr>
      <vt:lpstr>Диагонали ромба относятся как 3:5. Периметр ромба равен 136. Найдите высоту ромба. </vt:lpstr>
      <vt:lpstr>В прямоугольном треугольнике с гипотенузой 12 найдите длину медианы, проведенной из вершины прямого угла.</vt:lpstr>
      <vt:lpstr>Найдите среднюю линию трапеции, если известно, что ее основания равны 111 и 112</vt:lpstr>
      <vt:lpstr>В треугольнике АВС угол С равен 900, АВ=15,sin A =0,6. Найдите АС. </vt:lpstr>
      <vt:lpstr>Найдите радиус окружности, вписанной в правильный треугольник со стороной √3.</vt:lpstr>
      <vt:lpstr>В треугольнике АВС угол С равен 900, СН- высота, АН=4, СН=3. Найдите ВС.</vt:lpstr>
      <vt:lpstr>В треугольнике АВС угол С равен 900, АВ=√2АС, ВС=6. Найдите высоту СН.</vt:lpstr>
      <vt:lpstr>Слайд 23</vt:lpstr>
      <vt:lpstr>№11 Найдите площадь треугольника, изображенного на рисунке.</vt:lpstr>
      <vt:lpstr>Найдите площадь равностороннего треугольника со стороной 4.</vt:lpstr>
      <vt:lpstr>Найдите площадь кругового сектора, если радиус круга равен 7, а его сектора 1440.</vt:lpstr>
      <vt:lpstr>В прямоугольном треугольнике один из катетов равен 6, а угол, лежащий напротив него, равен 300. Найдите площадь треугольника.</vt:lpstr>
      <vt:lpstr>Найдите площадь трапеции, изображенной на рисунке.</vt:lpstr>
      <vt:lpstr>Гипотенуза равнобедренного треугольника равна 44. Найдите площадь треугольника.</vt:lpstr>
      <vt:lpstr>Площадь круга равна        . Найдите длину     ограничивающей его окружности.</vt:lpstr>
      <vt:lpstr>В трапеции ABCD основания AD и BC равны 4 и 1 соответственно. Площадь трапеции равна 35. Найдите площадь треугольника АВС.    </vt:lpstr>
      <vt:lpstr>№12 Найдите котангенс угла АОВ, изображенного на рисунке. </vt:lpstr>
      <vt:lpstr>Найдите косинус угла АОВ, изображенного на рисунке.</vt:lpstr>
      <vt:lpstr>Найдите тангенс угла АОВ, изображенного на рисунке.</vt:lpstr>
      <vt:lpstr>Найдите  котангенс угла АОВ, изображенного на рисунке.</vt:lpstr>
      <vt:lpstr>Найдите площадь треугольника, вершины которого имеют координаты (0;0), (10;7), (7;10)</vt:lpstr>
      <vt:lpstr>Найдите площадь трапеции, изображенной на рисунке  </vt:lpstr>
      <vt:lpstr>Слайд 38</vt:lpstr>
      <vt:lpstr>Слайд 39</vt:lpstr>
      <vt:lpstr>№13.  Укажите номера верных утверждений.</vt:lpstr>
      <vt:lpstr>№13.  Укажите номера верных утверждений.</vt:lpstr>
      <vt:lpstr>№13.  Укажите номера верных утверждений.</vt:lpstr>
      <vt:lpstr>№13.  Укажите номера верных утверждений.</vt:lpstr>
      <vt:lpstr>№13.  Укажите номера верных утверждений.</vt:lpstr>
      <vt:lpstr>№13.  Укажите номера верных утверждений.</vt:lpstr>
      <vt:lpstr>Слайд 46</vt:lpstr>
      <vt:lpstr>Слайд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Nina</dc:creator>
  <cp:lastModifiedBy>Nina</cp:lastModifiedBy>
  <cp:revision>52</cp:revision>
  <dcterms:created xsi:type="dcterms:W3CDTF">2016-04-15T20:06:28Z</dcterms:created>
  <dcterms:modified xsi:type="dcterms:W3CDTF">2016-10-02T07:15:13Z</dcterms:modified>
</cp:coreProperties>
</file>