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1"/>
  </p:notesMasterIdLst>
  <p:sldIdLst>
    <p:sldId id="28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9" r:id="rId25"/>
    <p:sldId id="280" r:id="rId26"/>
    <p:sldId id="281" r:id="rId27"/>
    <p:sldId id="277" r:id="rId28"/>
    <p:sldId id="283" r:id="rId29"/>
    <p:sldId id="282" r:id="rId30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0"/>
    <p:restoredTop sz="9460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F3354-4EF7-4AB9-AFE7-1858EB6B1571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704E4-A2D1-4AA5-B324-68EA4DA54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704E4-A2D1-4AA5-B324-68EA4DA5437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2084388" y="-395288"/>
            <a:ext cx="4978400" cy="5749926"/>
            <a:chOff x="1313" y="-249"/>
            <a:chExt cx="3136" cy="3622"/>
          </a:xfrm>
        </p:grpSpPr>
        <p:sp>
          <p:nvSpPr>
            <p:cNvPr id="3075" name="Arc 3"/>
            <p:cNvSpPr>
              <a:spLocks/>
            </p:cNvSpPr>
            <p:nvPr/>
          </p:nvSpPr>
          <p:spPr bwMode="ltGray">
            <a:xfrm rot="18900000">
              <a:off x="1313" y="-249"/>
              <a:ext cx="3136" cy="3135"/>
            </a:xfrm>
            <a:custGeom>
              <a:avLst/>
              <a:gdLst>
                <a:gd name="G0" fmla="+- 7 0 0"/>
                <a:gd name="G1" fmla="+- 21600 0 0"/>
                <a:gd name="G2" fmla="+- 21600 0 0"/>
                <a:gd name="T0" fmla="*/ 0 w 21607"/>
                <a:gd name="T1" fmla="*/ 0 h 21600"/>
                <a:gd name="T2" fmla="*/ 21607 w 21607"/>
                <a:gd name="T3" fmla="*/ 21593 h 21600"/>
                <a:gd name="T4" fmla="*/ 7 w 2160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7" h="21600" fill="none" extrusionOk="0">
                  <a:moveTo>
                    <a:pt x="0" y="0"/>
                  </a:moveTo>
                  <a:cubicBezTo>
                    <a:pt x="2" y="0"/>
                    <a:pt x="4" y="-1"/>
                    <a:pt x="7" y="0"/>
                  </a:cubicBezTo>
                  <a:cubicBezTo>
                    <a:pt x="11933" y="0"/>
                    <a:pt x="21603" y="9666"/>
                    <a:pt x="21606" y="21593"/>
                  </a:cubicBezTo>
                </a:path>
                <a:path w="21607" h="21600" stroke="0" extrusionOk="0">
                  <a:moveTo>
                    <a:pt x="0" y="0"/>
                  </a:moveTo>
                  <a:cubicBezTo>
                    <a:pt x="2" y="0"/>
                    <a:pt x="4" y="-1"/>
                    <a:pt x="7" y="0"/>
                  </a:cubicBezTo>
                  <a:cubicBezTo>
                    <a:pt x="11933" y="0"/>
                    <a:pt x="21603" y="9666"/>
                    <a:pt x="21606" y="21593"/>
                  </a:cubicBezTo>
                  <a:lnTo>
                    <a:pt x="7" y="21600"/>
                  </a:lnTo>
                  <a:close/>
                </a:path>
              </a:pathLst>
            </a:custGeom>
            <a:solidFill>
              <a:schemeClr val="accent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6" name="Arc 4"/>
            <p:cNvSpPr>
              <a:spLocks/>
            </p:cNvSpPr>
            <p:nvPr/>
          </p:nvSpPr>
          <p:spPr bwMode="ltGray">
            <a:xfrm rot="18900000">
              <a:off x="1349" y="-162"/>
              <a:ext cx="3037" cy="3056"/>
            </a:xfrm>
            <a:custGeom>
              <a:avLst/>
              <a:gdLst>
                <a:gd name="G0" fmla="+- 0 0 0"/>
                <a:gd name="G1" fmla="+- 21053 0 0"/>
                <a:gd name="G2" fmla="+- 21600 0 0"/>
                <a:gd name="T0" fmla="*/ 4831 w 20922"/>
                <a:gd name="T1" fmla="*/ 0 h 21053"/>
                <a:gd name="T2" fmla="*/ 20922 w 20922"/>
                <a:gd name="T3" fmla="*/ 15685 h 21053"/>
                <a:gd name="T4" fmla="*/ 0 w 20922"/>
                <a:gd name="T5" fmla="*/ 21053 h 2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22" h="21053" fill="none" extrusionOk="0">
                  <a:moveTo>
                    <a:pt x="4830" y="0"/>
                  </a:moveTo>
                  <a:cubicBezTo>
                    <a:pt x="12706" y="1807"/>
                    <a:pt x="18914" y="7858"/>
                    <a:pt x="20922" y="15684"/>
                  </a:cubicBezTo>
                </a:path>
                <a:path w="20922" h="21053" stroke="0" extrusionOk="0">
                  <a:moveTo>
                    <a:pt x="4830" y="0"/>
                  </a:moveTo>
                  <a:cubicBezTo>
                    <a:pt x="12706" y="1807"/>
                    <a:pt x="18914" y="7858"/>
                    <a:pt x="20922" y="15684"/>
                  </a:cubicBezTo>
                  <a:lnTo>
                    <a:pt x="0" y="21053"/>
                  </a:lnTo>
                  <a:close/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7" name="Arc 5"/>
            <p:cNvSpPr>
              <a:spLocks/>
            </p:cNvSpPr>
            <p:nvPr/>
          </p:nvSpPr>
          <p:spPr bwMode="ltGray">
            <a:xfrm rot="18900000">
              <a:off x="1474" y="162"/>
              <a:ext cx="2752" cy="2792"/>
            </a:xfrm>
            <a:custGeom>
              <a:avLst/>
              <a:gdLst>
                <a:gd name="G0" fmla="+- 0 0 0"/>
                <a:gd name="G1" fmla="+- 19239 0 0"/>
                <a:gd name="G2" fmla="+- 21600 0 0"/>
                <a:gd name="T0" fmla="*/ 9819 w 18966"/>
                <a:gd name="T1" fmla="*/ 0 h 19239"/>
                <a:gd name="T2" fmla="*/ 18966 w 18966"/>
                <a:gd name="T3" fmla="*/ 8902 h 19239"/>
                <a:gd name="T4" fmla="*/ 0 w 18966"/>
                <a:gd name="T5" fmla="*/ 19239 h 19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966" h="19239" fill="none" extrusionOk="0">
                  <a:moveTo>
                    <a:pt x="9819" y="-1"/>
                  </a:moveTo>
                  <a:cubicBezTo>
                    <a:pt x="13695" y="1978"/>
                    <a:pt x="16883" y="5080"/>
                    <a:pt x="18965" y="8902"/>
                  </a:cubicBezTo>
                </a:path>
                <a:path w="18966" h="19239" stroke="0" extrusionOk="0">
                  <a:moveTo>
                    <a:pt x="9819" y="-1"/>
                  </a:moveTo>
                  <a:cubicBezTo>
                    <a:pt x="13695" y="1978"/>
                    <a:pt x="16883" y="5080"/>
                    <a:pt x="18965" y="8902"/>
                  </a:cubicBezTo>
                  <a:lnTo>
                    <a:pt x="0" y="19239"/>
                  </a:lnTo>
                  <a:close/>
                </a:path>
              </a:pathLst>
            </a:custGeom>
            <a:solidFill>
              <a:schemeClr val="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8" name="Arc 6"/>
            <p:cNvSpPr>
              <a:spLocks/>
            </p:cNvSpPr>
            <p:nvPr/>
          </p:nvSpPr>
          <p:spPr bwMode="ltGray">
            <a:xfrm rot="18900000">
              <a:off x="1678" y="510"/>
              <a:ext cx="2432" cy="2498"/>
            </a:xfrm>
            <a:custGeom>
              <a:avLst/>
              <a:gdLst>
                <a:gd name="G0" fmla="+- 0 0 0"/>
                <a:gd name="G1" fmla="+- 17212 0 0"/>
                <a:gd name="G2" fmla="+- 21600 0 0"/>
                <a:gd name="T0" fmla="*/ 13050 w 16754"/>
                <a:gd name="T1" fmla="*/ 0 h 17212"/>
                <a:gd name="T2" fmla="*/ 16754 w 16754"/>
                <a:gd name="T3" fmla="*/ 3579 h 17212"/>
                <a:gd name="T4" fmla="*/ 0 w 16754"/>
                <a:gd name="T5" fmla="*/ 17212 h 17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54" h="17212" fill="none" extrusionOk="0">
                  <a:moveTo>
                    <a:pt x="13050" y="-1"/>
                  </a:moveTo>
                  <a:cubicBezTo>
                    <a:pt x="14423" y="1040"/>
                    <a:pt x="15666" y="2242"/>
                    <a:pt x="16754" y="3578"/>
                  </a:cubicBezTo>
                </a:path>
                <a:path w="16754" h="17212" stroke="0" extrusionOk="0">
                  <a:moveTo>
                    <a:pt x="13050" y="-1"/>
                  </a:moveTo>
                  <a:cubicBezTo>
                    <a:pt x="14423" y="1040"/>
                    <a:pt x="15666" y="2242"/>
                    <a:pt x="16754" y="3578"/>
                  </a:cubicBezTo>
                  <a:lnTo>
                    <a:pt x="0" y="17212"/>
                  </a:lnTo>
                  <a:close/>
                </a:path>
              </a:pathLst>
            </a:custGeom>
            <a:solidFill>
              <a:schemeClr val="accent2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9" name="Arc 7"/>
            <p:cNvSpPr>
              <a:spLocks/>
            </p:cNvSpPr>
            <p:nvPr/>
          </p:nvSpPr>
          <p:spPr bwMode="ltGray">
            <a:xfrm rot="18900000">
              <a:off x="1446" y="57"/>
              <a:ext cx="2900" cy="29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0" name="Arc 8"/>
            <p:cNvSpPr>
              <a:spLocks/>
            </p:cNvSpPr>
            <p:nvPr/>
          </p:nvSpPr>
          <p:spPr bwMode="ltGray">
            <a:xfrm rot="18900000">
              <a:off x="1478" y="137"/>
              <a:ext cx="2809" cy="2826"/>
            </a:xfrm>
            <a:custGeom>
              <a:avLst/>
              <a:gdLst>
                <a:gd name="G0" fmla="+- 0 0 0"/>
                <a:gd name="G1" fmla="+- 21052 0 0"/>
                <a:gd name="G2" fmla="+- 21600 0 0"/>
                <a:gd name="T0" fmla="*/ 4833 w 20924"/>
                <a:gd name="T1" fmla="*/ 0 h 21052"/>
                <a:gd name="T2" fmla="*/ 20924 w 20924"/>
                <a:gd name="T3" fmla="*/ 15689 h 21052"/>
                <a:gd name="T4" fmla="*/ 0 w 20924"/>
                <a:gd name="T5" fmla="*/ 21052 h 2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24" h="21052" fill="none" extrusionOk="0">
                  <a:moveTo>
                    <a:pt x="4833" y="-1"/>
                  </a:moveTo>
                  <a:cubicBezTo>
                    <a:pt x="12709" y="1807"/>
                    <a:pt x="18917" y="7861"/>
                    <a:pt x="20923" y="15689"/>
                  </a:cubicBezTo>
                </a:path>
                <a:path w="20924" h="21052" stroke="0" extrusionOk="0">
                  <a:moveTo>
                    <a:pt x="4833" y="-1"/>
                  </a:moveTo>
                  <a:cubicBezTo>
                    <a:pt x="12709" y="1807"/>
                    <a:pt x="18917" y="7861"/>
                    <a:pt x="20923" y="15689"/>
                  </a:cubicBezTo>
                  <a:lnTo>
                    <a:pt x="0" y="2105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1" name="Arc 9"/>
            <p:cNvSpPr>
              <a:spLocks/>
            </p:cNvSpPr>
            <p:nvPr/>
          </p:nvSpPr>
          <p:spPr bwMode="ltGray">
            <a:xfrm rot="18900000">
              <a:off x="1608" y="427"/>
              <a:ext cx="2547" cy="2583"/>
            </a:xfrm>
            <a:custGeom>
              <a:avLst/>
              <a:gdLst>
                <a:gd name="G0" fmla="+- 0 0 0"/>
                <a:gd name="G1" fmla="+- 19237 0 0"/>
                <a:gd name="G2" fmla="+- 21600 0 0"/>
                <a:gd name="T0" fmla="*/ 9823 w 18970"/>
                <a:gd name="T1" fmla="*/ 0 h 19237"/>
                <a:gd name="T2" fmla="*/ 18970 w 18970"/>
                <a:gd name="T3" fmla="*/ 8907 h 19237"/>
                <a:gd name="T4" fmla="*/ 0 w 18970"/>
                <a:gd name="T5" fmla="*/ 19237 h 19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970" h="19237" fill="none" extrusionOk="0">
                  <a:moveTo>
                    <a:pt x="9823" y="-1"/>
                  </a:moveTo>
                  <a:cubicBezTo>
                    <a:pt x="13699" y="1979"/>
                    <a:pt x="16888" y="5084"/>
                    <a:pt x="18969" y="8907"/>
                  </a:cubicBezTo>
                </a:path>
                <a:path w="18970" h="19237" stroke="0" extrusionOk="0">
                  <a:moveTo>
                    <a:pt x="9823" y="-1"/>
                  </a:moveTo>
                  <a:cubicBezTo>
                    <a:pt x="13699" y="1979"/>
                    <a:pt x="16888" y="5084"/>
                    <a:pt x="18969" y="8907"/>
                  </a:cubicBezTo>
                  <a:lnTo>
                    <a:pt x="0" y="19237"/>
                  </a:lnTo>
                  <a:close/>
                </a:path>
              </a:pathLst>
            </a:cu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2" name="Arc 10"/>
            <p:cNvSpPr>
              <a:spLocks/>
            </p:cNvSpPr>
            <p:nvPr/>
          </p:nvSpPr>
          <p:spPr bwMode="ltGray">
            <a:xfrm rot="18900000">
              <a:off x="1783" y="749"/>
              <a:ext cx="2249" cy="2311"/>
            </a:xfrm>
            <a:custGeom>
              <a:avLst/>
              <a:gdLst>
                <a:gd name="G0" fmla="+- 0 0 0"/>
                <a:gd name="G1" fmla="+- 17213 0 0"/>
                <a:gd name="G2" fmla="+- 21600 0 0"/>
                <a:gd name="T0" fmla="*/ 13049 w 16754"/>
                <a:gd name="T1" fmla="*/ 0 h 17213"/>
                <a:gd name="T2" fmla="*/ 16754 w 16754"/>
                <a:gd name="T3" fmla="*/ 3580 h 17213"/>
                <a:gd name="T4" fmla="*/ 0 w 16754"/>
                <a:gd name="T5" fmla="*/ 17213 h 17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54" h="17213" fill="none" extrusionOk="0">
                  <a:moveTo>
                    <a:pt x="13048" y="0"/>
                  </a:moveTo>
                  <a:cubicBezTo>
                    <a:pt x="14422" y="1041"/>
                    <a:pt x="15666" y="2243"/>
                    <a:pt x="16754" y="3579"/>
                  </a:cubicBezTo>
                </a:path>
                <a:path w="16754" h="17213" stroke="0" extrusionOk="0">
                  <a:moveTo>
                    <a:pt x="13048" y="0"/>
                  </a:moveTo>
                  <a:cubicBezTo>
                    <a:pt x="14422" y="1041"/>
                    <a:pt x="15666" y="2243"/>
                    <a:pt x="16754" y="3579"/>
                  </a:cubicBezTo>
                  <a:lnTo>
                    <a:pt x="0" y="1721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3" name="Arc 11"/>
            <p:cNvSpPr>
              <a:spLocks/>
            </p:cNvSpPr>
            <p:nvPr/>
          </p:nvSpPr>
          <p:spPr bwMode="ltGray">
            <a:xfrm rot="18900000">
              <a:off x="2239" y="2089"/>
              <a:ext cx="1284" cy="128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84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770313"/>
            <a:ext cx="7772400" cy="1143000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906963"/>
            <a:ext cx="6400800" cy="1752600"/>
          </a:xfrm>
        </p:spPr>
        <p:txBody>
          <a:bodyPr anchor="b"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dt" sz="quarter" idx="2"/>
          </p:nvPr>
        </p:nvSpPr>
        <p:spPr>
          <a:xfrm>
            <a:off x="498475" y="9525"/>
            <a:ext cx="1905000" cy="457200"/>
          </a:xfrm>
        </p:spPr>
        <p:txBody>
          <a:bodyPr/>
          <a:lstStyle>
            <a:lvl1pPr>
              <a:defRPr>
                <a:solidFill>
                  <a:srgbClr val="FFFFCC"/>
                </a:solidFill>
              </a:defRPr>
            </a:lvl1pPr>
          </a:lstStyle>
          <a:p>
            <a:endParaRPr lang="ru-RU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9525"/>
            <a:ext cx="2895600" cy="457200"/>
          </a:xfrm>
        </p:spPr>
        <p:txBody>
          <a:bodyPr/>
          <a:lstStyle>
            <a:lvl1pPr>
              <a:defRPr>
                <a:solidFill>
                  <a:srgbClr val="FFFFCC"/>
                </a:solidFill>
              </a:defRPr>
            </a:lvl1pPr>
          </a:lstStyle>
          <a:p>
            <a:endParaRPr lang="ru-RU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27825" y="9525"/>
            <a:ext cx="1905000" cy="457200"/>
          </a:xfrm>
        </p:spPr>
        <p:txBody>
          <a:bodyPr/>
          <a:lstStyle>
            <a:lvl1pPr>
              <a:defRPr>
                <a:solidFill>
                  <a:srgbClr val="FFFFCC"/>
                </a:solidFill>
              </a:defRPr>
            </a:lvl1pPr>
          </a:lstStyle>
          <a:p>
            <a:fld id="{CB994DC8-8089-4E77-8900-A32FDC0428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29615-ED77-4C7F-B166-83B55CFF9B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1838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52538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A029A-5D26-4E07-8C32-56C93FB422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C9ADEB-96FF-48A0-87EF-1BA8FD408D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2EFEE-80ED-48EC-AE33-08948C058C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52538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4938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53D568-E5A0-491A-A605-4BB58ECBF3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47B32-DC67-445D-BD8D-00E08B51B0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3FCB87-2AFD-4A20-8855-F233BBA16E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C0EB51-2B41-440E-8189-AE82946929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4BECCE-CAB6-4B64-A3CB-05CD9FF053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70BBA7-6700-457E-B754-09576D099E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41288" y="249238"/>
            <a:ext cx="1131887" cy="6345237"/>
            <a:chOff x="89" y="157"/>
            <a:chExt cx="713" cy="3997"/>
          </a:xfrm>
        </p:grpSpPr>
        <p:sp>
          <p:nvSpPr>
            <p:cNvPr id="2051" name="Arc 3"/>
            <p:cNvSpPr>
              <a:spLocks/>
            </p:cNvSpPr>
            <p:nvPr/>
          </p:nvSpPr>
          <p:spPr bwMode="ltGray">
            <a:xfrm rot="2700000">
              <a:off x="347" y="157"/>
              <a:ext cx="455" cy="45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2" name="Arc 4"/>
            <p:cNvSpPr>
              <a:spLocks/>
            </p:cNvSpPr>
            <p:nvPr/>
          </p:nvSpPr>
          <p:spPr bwMode="ltGray">
            <a:xfrm rot="2700000">
              <a:off x="342" y="162"/>
              <a:ext cx="438" cy="435"/>
            </a:xfrm>
            <a:custGeom>
              <a:avLst/>
              <a:gdLst>
                <a:gd name="G0" fmla="+- 0 0 0"/>
                <a:gd name="G1" fmla="+- 20673 0 0"/>
                <a:gd name="G2" fmla="+- 21600 0 0"/>
                <a:gd name="T0" fmla="*/ 6259 w 20808"/>
                <a:gd name="T1" fmla="*/ 0 h 20673"/>
                <a:gd name="T2" fmla="*/ 20808 w 20808"/>
                <a:gd name="T3" fmla="*/ 14877 h 20673"/>
                <a:gd name="T4" fmla="*/ 0 w 20808"/>
                <a:gd name="T5" fmla="*/ 20673 h 20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808" h="20673" fill="none" extrusionOk="0">
                  <a:moveTo>
                    <a:pt x="6259" y="-1"/>
                  </a:moveTo>
                  <a:cubicBezTo>
                    <a:pt x="13335" y="2142"/>
                    <a:pt x="18823" y="7754"/>
                    <a:pt x="20807" y="14877"/>
                  </a:cubicBezTo>
                </a:path>
                <a:path w="20808" h="20673" stroke="0" extrusionOk="0">
                  <a:moveTo>
                    <a:pt x="6259" y="-1"/>
                  </a:moveTo>
                  <a:cubicBezTo>
                    <a:pt x="13335" y="2142"/>
                    <a:pt x="18823" y="7754"/>
                    <a:pt x="20807" y="14877"/>
                  </a:cubicBezTo>
                  <a:lnTo>
                    <a:pt x="0" y="20673"/>
                  </a:lnTo>
                  <a:close/>
                </a:path>
              </a:pathLst>
            </a:custGeom>
            <a:solidFill>
              <a:schemeClr val="accent2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3" name="Arc 5"/>
            <p:cNvSpPr>
              <a:spLocks/>
            </p:cNvSpPr>
            <p:nvPr/>
          </p:nvSpPr>
          <p:spPr bwMode="ltGray">
            <a:xfrm rot="2700000">
              <a:off x="339" y="188"/>
              <a:ext cx="410" cy="400"/>
            </a:xfrm>
            <a:custGeom>
              <a:avLst/>
              <a:gdLst>
                <a:gd name="G0" fmla="+- 0 0 0"/>
                <a:gd name="G1" fmla="+- 18986 0 0"/>
                <a:gd name="G2" fmla="+- 21600 0 0"/>
                <a:gd name="T0" fmla="*/ 10300 w 19469"/>
                <a:gd name="T1" fmla="*/ 0 h 18986"/>
                <a:gd name="T2" fmla="*/ 19469 w 19469"/>
                <a:gd name="T3" fmla="*/ 9631 h 18986"/>
                <a:gd name="T4" fmla="*/ 0 w 19469"/>
                <a:gd name="T5" fmla="*/ 18986 h 18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69" h="18986" fill="none" extrusionOk="0">
                  <a:moveTo>
                    <a:pt x="10300" y="-1"/>
                  </a:moveTo>
                  <a:cubicBezTo>
                    <a:pt x="14293" y="2166"/>
                    <a:pt x="17501" y="5536"/>
                    <a:pt x="19469" y="9630"/>
                  </a:cubicBezTo>
                </a:path>
                <a:path w="19469" h="18986" stroke="0" extrusionOk="0">
                  <a:moveTo>
                    <a:pt x="10300" y="-1"/>
                  </a:moveTo>
                  <a:cubicBezTo>
                    <a:pt x="14293" y="2166"/>
                    <a:pt x="17501" y="5536"/>
                    <a:pt x="19469" y="9630"/>
                  </a:cubicBezTo>
                  <a:lnTo>
                    <a:pt x="0" y="18986"/>
                  </a:lnTo>
                  <a:close/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4" name="Arc 6"/>
            <p:cNvSpPr>
              <a:spLocks/>
            </p:cNvSpPr>
            <p:nvPr/>
          </p:nvSpPr>
          <p:spPr bwMode="ltGray">
            <a:xfrm rot="2700000">
              <a:off x="334" y="206"/>
              <a:ext cx="361" cy="357"/>
            </a:xfrm>
            <a:custGeom>
              <a:avLst/>
              <a:gdLst>
                <a:gd name="G0" fmla="+- 0 0 0"/>
                <a:gd name="G1" fmla="+- 16950 0 0"/>
                <a:gd name="G2" fmla="+- 21600 0 0"/>
                <a:gd name="T0" fmla="*/ 13389 w 17119"/>
                <a:gd name="T1" fmla="*/ 0 h 16950"/>
                <a:gd name="T2" fmla="*/ 17119 w 17119"/>
                <a:gd name="T3" fmla="*/ 3778 h 16950"/>
                <a:gd name="T4" fmla="*/ 0 w 17119"/>
                <a:gd name="T5" fmla="*/ 16950 h 16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19" h="16950" fill="none" extrusionOk="0">
                  <a:moveTo>
                    <a:pt x="13388" y="0"/>
                  </a:moveTo>
                  <a:cubicBezTo>
                    <a:pt x="14782" y="1101"/>
                    <a:pt x="16035" y="2370"/>
                    <a:pt x="17118" y="3778"/>
                  </a:cubicBezTo>
                </a:path>
                <a:path w="17119" h="16950" stroke="0" extrusionOk="0">
                  <a:moveTo>
                    <a:pt x="13388" y="0"/>
                  </a:moveTo>
                  <a:cubicBezTo>
                    <a:pt x="14782" y="1101"/>
                    <a:pt x="16035" y="2370"/>
                    <a:pt x="17118" y="3778"/>
                  </a:cubicBezTo>
                  <a:lnTo>
                    <a:pt x="0" y="16950"/>
                  </a:lnTo>
                  <a:close/>
                </a:path>
              </a:pathLst>
            </a:custGeom>
            <a:solidFill>
              <a:schemeClr val="accent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5" name="Arc 7"/>
            <p:cNvSpPr>
              <a:spLocks/>
            </p:cNvSpPr>
            <p:nvPr/>
          </p:nvSpPr>
          <p:spPr bwMode="ltGray">
            <a:xfrm rot="2700000">
              <a:off x="293" y="271"/>
              <a:ext cx="215" cy="21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5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890" y="0"/>
                    <a:pt x="21544" y="9609"/>
                    <a:pt x="21599" y="215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890" y="0"/>
                    <a:pt x="21544" y="9609"/>
                    <a:pt x="21599" y="215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6" name="Arc 8"/>
            <p:cNvSpPr>
              <a:spLocks/>
            </p:cNvSpPr>
            <p:nvPr/>
          </p:nvSpPr>
          <p:spPr bwMode="ltGray">
            <a:xfrm rot="2700000">
              <a:off x="347" y="939"/>
              <a:ext cx="455" cy="45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7" name="Arc 9"/>
            <p:cNvSpPr>
              <a:spLocks/>
            </p:cNvSpPr>
            <p:nvPr/>
          </p:nvSpPr>
          <p:spPr bwMode="ltGray">
            <a:xfrm rot="2700000">
              <a:off x="342" y="944"/>
              <a:ext cx="438" cy="435"/>
            </a:xfrm>
            <a:custGeom>
              <a:avLst/>
              <a:gdLst>
                <a:gd name="G0" fmla="+- 0 0 0"/>
                <a:gd name="G1" fmla="+- 20673 0 0"/>
                <a:gd name="G2" fmla="+- 21600 0 0"/>
                <a:gd name="T0" fmla="*/ 6259 w 20808"/>
                <a:gd name="T1" fmla="*/ 0 h 20673"/>
                <a:gd name="T2" fmla="*/ 20808 w 20808"/>
                <a:gd name="T3" fmla="*/ 14877 h 20673"/>
                <a:gd name="T4" fmla="*/ 0 w 20808"/>
                <a:gd name="T5" fmla="*/ 20673 h 20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808" h="20673" fill="none" extrusionOk="0">
                  <a:moveTo>
                    <a:pt x="6259" y="-1"/>
                  </a:moveTo>
                  <a:cubicBezTo>
                    <a:pt x="13335" y="2142"/>
                    <a:pt x="18823" y="7754"/>
                    <a:pt x="20807" y="14877"/>
                  </a:cubicBezTo>
                </a:path>
                <a:path w="20808" h="20673" stroke="0" extrusionOk="0">
                  <a:moveTo>
                    <a:pt x="6259" y="-1"/>
                  </a:moveTo>
                  <a:cubicBezTo>
                    <a:pt x="13335" y="2142"/>
                    <a:pt x="18823" y="7754"/>
                    <a:pt x="20807" y="14877"/>
                  </a:cubicBezTo>
                  <a:lnTo>
                    <a:pt x="0" y="20673"/>
                  </a:lnTo>
                  <a:close/>
                </a:path>
              </a:pathLst>
            </a:custGeom>
            <a:solidFill>
              <a:schemeClr val="accent2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8" name="Arc 10"/>
            <p:cNvSpPr>
              <a:spLocks/>
            </p:cNvSpPr>
            <p:nvPr/>
          </p:nvSpPr>
          <p:spPr bwMode="ltGray">
            <a:xfrm rot="2700000">
              <a:off x="339" y="970"/>
              <a:ext cx="410" cy="400"/>
            </a:xfrm>
            <a:custGeom>
              <a:avLst/>
              <a:gdLst>
                <a:gd name="G0" fmla="+- 0 0 0"/>
                <a:gd name="G1" fmla="+- 18986 0 0"/>
                <a:gd name="G2" fmla="+- 21600 0 0"/>
                <a:gd name="T0" fmla="*/ 10300 w 19469"/>
                <a:gd name="T1" fmla="*/ 0 h 18986"/>
                <a:gd name="T2" fmla="*/ 19469 w 19469"/>
                <a:gd name="T3" fmla="*/ 9631 h 18986"/>
                <a:gd name="T4" fmla="*/ 0 w 19469"/>
                <a:gd name="T5" fmla="*/ 18986 h 18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69" h="18986" fill="none" extrusionOk="0">
                  <a:moveTo>
                    <a:pt x="10300" y="-1"/>
                  </a:moveTo>
                  <a:cubicBezTo>
                    <a:pt x="14293" y="2166"/>
                    <a:pt x="17501" y="5536"/>
                    <a:pt x="19469" y="9630"/>
                  </a:cubicBezTo>
                </a:path>
                <a:path w="19469" h="18986" stroke="0" extrusionOk="0">
                  <a:moveTo>
                    <a:pt x="10300" y="-1"/>
                  </a:moveTo>
                  <a:cubicBezTo>
                    <a:pt x="14293" y="2166"/>
                    <a:pt x="17501" y="5536"/>
                    <a:pt x="19469" y="9630"/>
                  </a:cubicBezTo>
                  <a:lnTo>
                    <a:pt x="0" y="18986"/>
                  </a:lnTo>
                  <a:close/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9" name="Arc 11"/>
            <p:cNvSpPr>
              <a:spLocks/>
            </p:cNvSpPr>
            <p:nvPr/>
          </p:nvSpPr>
          <p:spPr bwMode="ltGray">
            <a:xfrm rot="2700000">
              <a:off x="334" y="988"/>
              <a:ext cx="361" cy="357"/>
            </a:xfrm>
            <a:custGeom>
              <a:avLst/>
              <a:gdLst>
                <a:gd name="G0" fmla="+- 0 0 0"/>
                <a:gd name="G1" fmla="+- 16950 0 0"/>
                <a:gd name="G2" fmla="+- 21600 0 0"/>
                <a:gd name="T0" fmla="*/ 13389 w 17119"/>
                <a:gd name="T1" fmla="*/ 0 h 16950"/>
                <a:gd name="T2" fmla="*/ 17119 w 17119"/>
                <a:gd name="T3" fmla="*/ 3778 h 16950"/>
                <a:gd name="T4" fmla="*/ 0 w 17119"/>
                <a:gd name="T5" fmla="*/ 16950 h 16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19" h="16950" fill="none" extrusionOk="0">
                  <a:moveTo>
                    <a:pt x="13388" y="0"/>
                  </a:moveTo>
                  <a:cubicBezTo>
                    <a:pt x="14782" y="1101"/>
                    <a:pt x="16035" y="2370"/>
                    <a:pt x="17118" y="3778"/>
                  </a:cubicBezTo>
                </a:path>
                <a:path w="17119" h="16950" stroke="0" extrusionOk="0">
                  <a:moveTo>
                    <a:pt x="13388" y="0"/>
                  </a:moveTo>
                  <a:cubicBezTo>
                    <a:pt x="14782" y="1101"/>
                    <a:pt x="16035" y="2370"/>
                    <a:pt x="17118" y="3778"/>
                  </a:cubicBezTo>
                  <a:lnTo>
                    <a:pt x="0" y="16950"/>
                  </a:lnTo>
                  <a:close/>
                </a:path>
              </a:pathLst>
            </a:custGeom>
            <a:solidFill>
              <a:schemeClr val="accent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0" name="Arc 12"/>
            <p:cNvSpPr>
              <a:spLocks/>
            </p:cNvSpPr>
            <p:nvPr/>
          </p:nvSpPr>
          <p:spPr bwMode="ltGray">
            <a:xfrm rot="2700000">
              <a:off x="293" y="1056"/>
              <a:ext cx="215" cy="21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5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890" y="0"/>
                    <a:pt x="21544" y="9609"/>
                    <a:pt x="21599" y="215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890" y="0"/>
                    <a:pt x="21544" y="9609"/>
                    <a:pt x="21599" y="215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1" name="Arc 13"/>
            <p:cNvSpPr>
              <a:spLocks/>
            </p:cNvSpPr>
            <p:nvPr/>
          </p:nvSpPr>
          <p:spPr bwMode="ltGray">
            <a:xfrm rot="2700000">
              <a:off x="347" y="1727"/>
              <a:ext cx="455" cy="45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2" name="Arc 14"/>
            <p:cNvSpPr>
              <a:spLocks/>
            </p:cNvSpPr>
            <p:nvPr/>
          </p:nvSpPr>
          <p:spPr bwMode="ltGray">
            <a:xfrm rot="2700000">
              <a:off x="347" y="2518"/>
              <a:ext cx="455" cy="45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3" name="Arc 15"/>
            <p:cNvSpPr>
              <a:spLocks/>
            </p:cNvSpPr>
            <p:nvPr/>
          </p:nvSpPr>
          <p:spPr bwMode="ltGray">
            <a:xfrm rot="2700000">
              <a:off x="342" y="2523"/>
              <a:ext cx="438" cy="435"/>
            </a:xfrm>
            <a:custGeom>
              <a:avLst/>
              <a:gdLst>
                <a:gd name="G0" fmla="+- 0 0 0"/>
                <a:gd name="G1" fmla="+- 20673 0 0"/>
                <a:gd name="G2" fmla="+- 21600 0 0"/>
                <a:gd name="T0" fmla="*/ 6259 w 20808"/>
                <a:gd name="T1" fmla="*/ 0 h 20673"/>
                <a:gd name="T2" fmla="*/ 20808 w 20808"/>
                <a:gd name="T3" fmla="*/ 14877 h 20673"/>
                <a:gd name="T4" fmla="*/ 0 w 20808"/>
                <a:gd name="T5" fmla="*/ 20673 h 20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808" h="20673" fill="none" extrusionOk="0">
                  <a:moveTo>
                    <a:pt x="6259" y="-1"/>
                  </a:moveTo>
                  <a:cubicBezTo>
                    <a:pt x="13335" y="2142"/>
                    <a:pt x="18823" y="7754"/>
                    <a:pt x="20807" y="14877"/>
                  </a:cubicBezTo>
                </a:path>
                <a:path w="20808" h="20673" stroke="0" extrusionOk="0">
                  <a:moveTo>
                    <a:pt x="6259" y="-1"/>
                  </a:moveTo>
                  <a:cubicBezTo>
                    <a:pt x="13335" y="2142"/>
                    <a:pt x="18823" y="7754"/>
                    <a:pt x="20807" y="14877"/>
                  </a:cubicBezTo>
                  <a:lnTo>
                    <a:pt x="0" y="20673"/>
                  </a:lnTo>
                  <a:close/>
                </a:path>
              </a:pathLst>
            </a:custGeom>
            <a:solidFill>
              <a:schemeClr val="accent2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4" name="Arc 16"/>
            <p:cNvSpPr>
              <a:spLocks/>
            </p:cNvSpPr>
            <p:nvPr/>
          </p:nvSpPr>
          <p:spPr bwMode="ltGray">
            <a:xfrm rot="2700000">
              <a:off x="339" y="2549"/>
              <a:ext cx="410" cy="400"/>
            </a:xfrm>
            <a:custGeom>
              <a:avLst/>
              <a:gdLst>
                <a:gd name="G0" fmla="+- 0 0 0"/>
                <a:gd name="G1" fmla="+- 18986 0 0"/>
                <a:gd name="G2" fmla="+- 21600 0 0"/>
                <a:gd name="T0" fmla="*/ 10300 w 19469"/>
                <a:gd name="T1" fmla="*/ 0 h 18986"/>
                <a:gd name="T2" fmla="*/ 19469 w 19469"/>
                <a:gd name="T3" fmla="*/ 9631 h 18986"/>
                <a:gd name="T4" fmla="*/ 0 w 19469"/>
                <a:gd name="T5" fmla="*/ 18986 h 18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69" h="18986" fill="none" extrusionOk="0">
                  <a:moveTo>
                    <a:pt x="10300" y="-1"/>
                  </a:moveTo>
                  <a:cubicBezTo>
                    <a:pt x="14293" y="2166"/>
                    <a:pt x="17501" y="5536"/>
                    <a:pt x="19469" y="9630"/>
                  </a:cubicBezTo>
                </a:path>
                <a:path w="19469" h="18986" stroke="0" extrusionOk="0">
                  <a:moveTo>
                    <a:pt x="10300" y="-1"/>
                  </a:moveTo>
                  <a:cubicBezTo>
                    <a:pt x="14293" y="2166"/>
                    <a:pt x="17501" y="5536"/>
                    <a:pt x="19469" y="9630"/>
                  </a:cubicBezTo>
                  <a:lnTo>
                    <a:pt x="0" y="18986"/>
                  </a:lnTo>
                  <a:close/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5" name="Arc 17"/>
            <p:cNvSpPr>
              <a:spLocks/>
            </p:cNvSpPr>
            <p:nvPr/>
          </p:nvSpPr>
          <p:spPr bwMode="ltGray">
            <a:xfrm rot="2700000">
              <a:off x="334" y="2567"/>
              <a:ext cx="361" cy="357"/>
            </a:xfrm>
            <a:custGeom>
              <a:avLst/>
              <a:gdLst>
                <a:gd name="G0" fmla="+- 0 0 0"/>
                <a:gd name="G1" fmla="+- 16950 0 0"/>
                <a:gd name="G2" fmla="+- 21600 0 0"/>
                <a:gd name="T0" fmla="*/ 13389 w 17119"/>
                <a:gd name="T1" fmla="*/ 0 h 16950"/>
                <a:gd name="T2" fmla="*/ 17119 w 17119"/>
                <a:gd name="T3" fmla="*/ 3778 h 16950"/>
                <a:gd name="T4" fmla="*/ 0 w 17119"/>
                <a:gd name="T5" fmla="*/ 16950 h 16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19" h="16950" fill="none" extrusionOk="0">
                  <a:moveTo>
                    <a:pt x="13388" y="0"/>
                  </a:moveTo>
                  <a:cubicBezTo>
                    <a:pt x="14782" y="1101"/>
                    <a:pt x="16035" y="2370"/>
                    <a:pt x="17118" y="3778"/>
                  </a:cubicBezTo>
                </a:path>
                <a:path w="17119" h="16950" stroke="0" extrusionOk="0">
                  <a:moveTo>
                    <a:pt x="13388" y="0"/>
                  </a:moveTo>
                  <a:cubicBezTo>
                    <a:pt x="14782" y="1101"/>
                    <a:pt x="16035" y="2370"/>
                    <a:pt x="17118" y="3778"/>
                  </a:cubicBezTo>
                  <a:lnTo>
                    <a:pt x="0" y="16950"/>
                  </a:lnTo>
                  <a:close/>
                </a:path>
              </a:pathLst>
            </a:custGeom>
            <a:solidFill>
              <a:schemeClr val="accent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6" name="Arc 18"/>
            <p:cNvSpPr>
              <a:spLocks/>
            </p:cNvSpPr>
            <p:nvPr/>
          </p:nvSpPr>
          <p:spPr bwMode="ltGray">
            <a:xfrm rot="2700000">
              <a:off x="293" y="2632"/>
              <a:ext cx="215" cy="21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5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890" y="0"/>
                    <a:pt x="21544" y="9609"/>
                    <a:pt x="21599" y="215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890" y="0"/>
                    <a:pt x="21544" y="9609"/>
                    <a:pt x="21599" y="215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7" name="Arc 19"/>
            <p:cNvSpPr>
              <a:spLocks/>
            </p:cNvSpPr>
            <p:nvPr/>
          </p:nvSpPr>
          <p:spPr bwMode="ltGray">
            <a:xfrm rot="2700000">
              <a:off x="347" y="3303"/>
              <a:ext cx="455" cy="45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8" name="Arc 20"/>
            <p:cNvSpPr>
              <a:spLocks/>
            </p:cNvSpPr>
            <p:nvPr/>
          </p:nvSpPr>
          <p:spPr bwMode="ltGray">
            <a:xfrm rot="18900000">
              <a:off x="89" y="553"/>
              <a:ext cx="455" cy="455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553 h 21600"/>
                <a:gd name="T2" fmla="*/ 21600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553"/>
                  </a:moveTo>
                  <a:cubicBezTo>
                    <a:pt x="25" y="9642"/>
                    <a:pt x="9688" y="0"/>
                    <a:pt x="21599" y="0"/>
                  </a:cubicBezTo>
                </a:path>
                <a:path w="21600" h="21600" stroke="0" extrusionOk="0">
                  <a:moveTo>
                    <a:pt x="0" y="21553"/>
                  </a:moveTo>
                  <a:cubicBezTo>
                    <a:pt x="25" y="9642"/>
                    <a:pt x="9688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9" name="Arc 21"/>
            <p:cNvSpPr>
              <a:spLocks/>
            </p:cNvSpPr>
            <p:nvPr/>
          </p:nvSpPr>
          <p:spPr bwMode="ltGray">
            <a:xfrm rot="18900000">
              <a:off x="98" y="560"/>
              <a:ext cx="443" cy="442"/>
            </a:xfrm>
            <a:custGeom>
              <a:avLst/>
              <a:gdLst>
                <a:gd name="G0" fmla="+- 21031 0 0"/>
                <a:gd name="G1" fmla="+- 20972 0 0"/>
                <a:gd name="G2" fmla="+- 21600 0 0"/>
                <a:gd name="T0" fmla="*/ 0 w 21031"/>
                <a:gd name="T1" fmla="*/ 16046 h 20972"/>
                <a:gd name="T2" fmla="*/ 15859 w 21031"/>
                <a:gd name="T3" fmla="*/ 0 h 20972"/>
                <a:gd name="T4" fmla="*/ 21031 w 21031"/>
                <a:gd name="T5" fmla="*/ 20972 h 20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31" h="20972" fill="none" extrusionOk="0">
                  <a:moveTo>
                    <a:pt x="0" y="16046"/>
                  </a:moveTo>
                  <a:cubicBezTo>
                    <a:pt x="1851" y="8142"/>
                    <a:pt x="7977" y="1943"/>
                    <a:pt x="15859" y="0"/>
                  </a:cubicBezTo>
                </a:path>
                <a:path w="21031" h="20972" stroke="0" extrusionOk="0">
                  <a:moveTo>
                    <a:pt x="0" y="16046"/>
                  </a:moveTo>
                  <a:cubicBezTo>
                    <a:pt x="1851" y="8142"/>
                    <a:pt x="7977" y="1943"/>
                    <a:pt x="15859" y="0"/>
                  </a:cubicBezTo>
                  <a:lnTo>
                    <a:pt x="21031" y="20972"/>
                  </a:lnTo>
                  <a:close/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0" name="Arc 22"/>
            <p:cNvSpPr>
              <a:spLocks/>
            </p:cNvSpPr>
            <p:nvPr/>
          </p:nvSpPr>
          <p:spPr bwMode="ltGray">
            <a:xfrm rot="18900000">
              <a:off x="139" y="581"/>
              <a:ext cx="414" cy="404"/>
            </a:xfrm>
            <a:custGeom>
              <a:avLst/>
              <a:gdLst>
                <a:gd name="G0" fmla="+- 19657 0 0"/>
                <a:gd name="G1" fmla="+- 19195 0 0"/>
                <a:gd name="G2" fmla="+- 21600 0 0"/>
                <a:gd name="T0" fmla="*/ 0 w 19657"/>
                <a:gd name="T1" fmla="*/ 10243 h 19195"/>
                <a:gd name="T2" fmla="*/ 9752 w 19657"/>
                <a:gd name="T3" fmla="*/ 0 h 19195"/>
                <a:gd name="T4" fmla="*/ 19657 w 19657"/>
                <a:gd name="T5" fmla="*/ 19195 h 19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57" h="19195" fill="none" extrusionOk="0">
                  <a:moveTo>
                    <a:pt x="-1" y="10242"/>
                  </a:moveTo>
                  <a:cubicBezTo>
                    <a:pt x="2008" y="5830"/>
                    <a:pt x="5443" y="2223"/>
                    <a:pt x="9751" y="-1"/>
                  </a:cubicBezTo>
                </a:path>
                <a:path w="19657" h="19195" stroke="0" extrusionOk="0">
                  <a:moveTo>
                    <a:pt x="-1" y="10242"/>
                  </a:moveTo>
                  <a:cubicBezTo>
                    <a:pt x="2008" y="5830"/>
                    <a:pt x="5443" y="2223"/>
                    <a:pt x="9751" y="-1"/>
                  </a:cubicBezTo>
                  <a:lnTo>
                    <a:pt x="19657" y="19195"/>
                  </a:lnTo>
                  <a:close/>
                </a:path>
              </a:pathLst>
            </a:custGeom>
            <a:solidFill>
              <a:schemeClr val="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1" name="Arc 23"/>
            <p:cNvSpPr>
              <a:spLocks/>
            </p:cNvSpPr>
            <p:nvPr/>
          </p:nvSpPr>
          <p:spPr bwMode="ltGray">
            <a:xfrm rot="18900000">
              <a:off x="197" y="602"/>
              <a:ext cx="361" cy="359"/>
            </a:xfrm>
            <a:custGeom>
              <a:avLst/>
              <a:gdLst>
                <a:gd name="G0" fmla="+- 17137 0 0"/>
                <a:gd name="G1" fmla="+- 17032 0 0"/>
                <a:gd name="G2" fmla="+- 21600 0 0"/>
                <a:gd name="T0" fmla="*/ 0 w 17137"/>
                <a:gd name="T1" fmla="*/ 3883 h 17032"/>
                <a:gd name="T2" fmla="*/ 3853 w 17137"/>
                <a:gd name="T3" fmla="*/ 0 h 17032"/>
                <a:gd name="T4" fmla="*/ 17137 w 17137"/>
                <a:gd name="T5" fmla="*/ 17032 h 17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37" h="17032" fill="none" extrusionOk="0">
                  <a:moveTo>
                    <a:pt x="0" y="3883"/>
                  </a:moveTo>
                  <a:cubicBezTo>
                    <a:pt x="1114" y="2430"/>
                    <a:pt x="2409" y="1125"/>
                    <a:pt x="3852" y="-1"/>
                  </a:cubicBezTo>
                </a:path>
                <a:path w="17137" h="17032" stroke="0" extrusionOk="0">
                  <a:moveTo>
                    <a:pt x="0" y="3883"/>
                  </a:moveTo>
                  <a:cubicBezTo>
                    <a:pt x="1114" y="2430"/>
                    <a:pt x="2409" y="1125"/>
                    <a:pt x="3852" y="-1"/>
                  </a:cubicBezTo>
                  <a:lnTo>
                    <a:pt x="17137" y="17032"/>
                  </a:lnTo>
                  <a:close/>
                </a:path>
              </a:pathLst>
            </a:custGeom>
            <a:solidFill>
              <a:schemeClr val="accent2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2" name="Arc 24"/>
            <p:cNvSpPr>
              <a:spLocks/>
            </p:cNvSpPr>
            <p:nvPr/>
          </p:nvSpPr>
          <p:spPr bwMode="ltGray">
            <a:xfrm rot="18900000">
              <a:off x="389" y="672"/>
              <a:ext cx="215" cy="21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500 h 21600"/>
                <a:gd name="T2" fmla="*/ 21600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500"/>
                  </a:moveTo>
                  <a:cubicBezTo>
                    <a:pt x="55" y="9609"/>
                    <a:pt x="9709" y="0"/>
                    <a:pt x="21599" y="0"/>
                  </a:cubicBezTo>
                </a:path>
                <a:path w="21600" h="21600" stroke="0" extrusionOk="0">
                  <a:moveTo>
                    <a:pt x="0" y="21500"/>
                  </a:moveTo>
                  <a:cubicBezTo>
                    <a:pt x="55" y="9609"/>
                    <a:pt x="9709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3" name="Arc 25"/>
            <p:cNvSpPr>
              <a:spLocks/>
            </p:cNvSpPr>
            <p:nvPr/>
          </p:nvSpPr>
          <p:spPr bwMode="ltGray">
            <a:xfrm rot="18900000">
              <a:off x="95" y="1335"/>
              <a:ext cx="455" cy="455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553 h 21600"/>
                <a:gd name="T2" fmla="*/ 21600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553"/>
                  </a:moveTo>
                  <a:cubicBezTo>
                    <a:pt x="25" y="9642"/>
                    <a:pt x="9688" y="0"/>
                    <a:pt x="21599" y="0"/>
                  </a:cubicBezTo>
                </a:path>
                <a:path w="21600" h="21600" stroke="0" extrusionOk="0">
                  <a:moveTo>
                    <a:pt x="0" y="21553"/>
                  </a:moveTo>
                  <a:cubicBezTo>
                    <a:pt x="25" y="9642"/>
                    <a:pt x="9688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4" name="Arc 26"/>
            <p:cNvSpPr>
              <a:spLocks/>
            </p:cNvSpPr>
            <p:nvPr/>
          </p:nvSpPr>
          <p:spPr bwMode="ltGray">
            <a:xfrm rot="18900000">
              <a:off x="104" y="1342"/>
              <a:ext cx="443" cy="442"/>
            </a:xfrm>
            <a:custGeom>
              <a:avLst/>
              <a:gdLst>
                <a:gd name="G0" fmla="+- 21031 0 0"/>
                <a:gd name="G1" fmla="+- 20972 0 0"/>
                <a:gd name="G2" fmla="+- 21600 0 0"/>
                <a:gd name="T0" fmla="*/ 0 w 21031"/>
                <a:gd name="T1" fmla="*/ 16046 h 20972"/>
                <a:gd name="T2" fmla="*/ 15859 w 21031"/>
                <a:gd name="T3" fmla="*/ 0 h 20972"/>
                <a:gd name="T4" fmla="*/ 21031 w 21031"/>
                <a:gd name="T5" fmla="*/ 20972 h 20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31" h="20972" fill="none" extrusionOk="0">
                  <a:moveTo>
                    <a:pt x="0" y="16046"/>
                  </a:moveTo>
                  <a:cubicBezTo>
                    <a:pt x="1851" y="8142"/>
                    <a:pt x="7977" y="1943"/>
                    <a:pt x="15859" y="0"/>
                  </a:cubicBezTo>
                </a:path>
                <a:path w="21031" h="20972" stroke="0" extrusionOk="0">
                  <a:moveTo>
                    <a:pt x="0" y="16046"/>
                  </a:moveTo>
                  <a:cubicBezTo>
                    <a:pt x="1851" y="8142"/>
                    <a:pt x="7977" y="1943"/>
                    <a:pt x="15859" y="0"/>
                  </a:cubicBezTo>
                  <a:lnTo>
                    <a:pt x="21031" y="20972"/>
                  </a:lnTo>
                  <a:close/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5" name="Arc 27"/>
            <p:cNvSpPr>
              <a:spLocks/>
            </p:cNvSpPr>
            <p:nvPr/>
          </p:nvSpPr>
          <p:spPr bwMode="ltGray">
            <a:xfrm rot="18900000">
              <a:off x="145" y="1363"/>
              <a:ext cx="414" cy="404"/>
            </a:xfrm>
            <a:custGeom>
              <a:avLst/>
              <a:gdLst>
                <a:gd name="G0" fmla="+- 19657 0 0"/>
                <a:gd name="G1" fmla="+- 19195 0 0"/>
                <a:gd name="G2" fmla="+- 21600 0 0"/>
                <a:gd name="T0" fmla="*/ 0 w 19657"/>
                <a:gd name="T1" fmla="*/ 10243 h 19195"/>
                <a:gd name="T2" fmla="*/ 9752 w 19657"/>
                <a:gd name="T3" fmla="*/ 0 h 19195"/>
                <a:gd name="T4" fmla="*/ 19657 w 19657"/>
                <a:gd name="T5" fmla="*/ 19195 h 19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57" h="19195" fill="none" extrusionOk="0">
                  <a:moveTo>
                    <a:pt x="-1" y="10242"/>
                  </a:moveTo>
                  <a:cubicBezTo>
                    <a:pt x="2008" y="5830"/>
                    <a:pt x="5443" y="2223"/>
                    <a:pt x="9751" y="-1"/>
                  </a:cubicBezTo>
                </a:path>
                <a:path w="19657" h="19195" stroke="0" extrusionOk="0">
                  <a:moveTo>
                    <a:pt x="-1" y="10242"/>
                  </a:moveTo>
                  <a:cubicBezTo>
                    <a:pt x="2008" y="5830"/>
                    <a:pt x="5443" y="2223"/>
                    <a:pt x="9751" y="-1"/>
                  </a:cubicBezTo>
                  <a:lnTo>
                    <a:pt x="19657" y="19195"/>
                  </a:lnTo>
                  <a:close/>
                </a:path>
              </a:pathLst>
            </a:custGeom>
            <a:solidFill>
              <a:schemeClr val="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6" name="Arc 28"/>
            <p:cNvSpPr>
              <a:spLocks/>
            </p:cNvSpPr>
            <p:nvPr/>
          </p:nvSpPr>
          <p:spPr bwMode="ltGray">
            <a:xfrm rot="18900000">
              <a:off x="200" y="1384"/>
              <a:ext cx="361" cy="359"/>
            </a:xfrm>
            <a:custGeom>
              <a:avLst/>
              <a:gdLst>
                <a:gd name="G0" fmla="+- 17137 0 0"/>
                <a:gd name="G1" fmla="+- 17032 0 0"/>
                <a:gd name="G2" fmla="+- 21600 0 0"/>
                <a:gd name="T0" fmla="*/ 0 w 17137"/>
                <a:gd name="T1" fmla="*/ 3883 h 17032"/>
                <a:gd name="T2" fmla="*/ 3853 w 17137"/>
                <a:gd name="T3" fmla="*/ 0 h 17032"/>
                <a:gd name="T4" fmla="*/ 17137 w 17137"/>
                <a:gd name="T5" fmla="*/ 17032 h 17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37" h="17032" fill="none" extrusionOk="0">
                  <a:moveTo>
                    <a:pt x="0" y="3883"/>
                  </a:moveTo>
                  <a:cubicBezTo>
                    <a:pt x="1114" y="2430"/>
                    <a:pt x="2409" y="1125"/>
                    <a:pt x="3852" y="-1"/>
                  </a:cubicBezTo>
                </a:path>
                <a:path w="17137" h="17032" stroke="0" extrusionOk="0">
                  <a:moveTo>
                    <a:pt x="0" y="3883"/>
                  </a:moveTo>
                  <a:cubicBezTo>
                    <a:pt x="1114" y="2430"/>
                    <a:pt x="2409" y="1125"/>
                    <a:pt x="3852" y="-1"/>
                  </a:cubicBezTo>
                  <a:lnTo>
                    <a:pt x="17137" y="17032"/>
                  </a:lnTo>
                  <a:close/>
                </a:path>
              </a:pathLst>
            </a:custGeom>
            <a:solidFill>
              <a:schemeClr val="accent2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7" name="Arc 29"/>
            <p:cNvSpPr>
              <a:spLocks/>
            </p:cNvSpPr>
            <p:nvPr/>
          </p:nvSpPr>
          <p:spPr bwMode="ltGray">
            <a:xfrm rot="18900000">
              <a:off x="389" y="1454"/>
              <a:ext cx="215" cy="21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500 h 21600"/>
                <a:gd name="T2" fmla="*/ 21600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500"/>
                  </a:moveTo>
                  <a:cubicBezTo>
                    <a:pt x="55" y="9609"/>
                    <a:pt x="9709" y="0"/>
                    <a:pt x="21599" y="0"/>
                  </a:cubicBezTo>
                </a:path>
                <a:path w="21600" h="21600" stroke="0" extrusionOk="0">
                  <a:moveTo>
                    <a:pt x="0" y="21500"/>
                  </a:moveTo>
                  <a:cubicBezTo>
                    <a:pt x="55" y="9609"/>
                    <a:pt x="9709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8" name="Arc 30"/>
            <p:cNvSpPr>
              <a:spLocks/>
            </p:cNvSpPr>
            <p:nvPr/>
          </p:nvSpPr>
          <p:spPr bwMode="ltGray">
            <a:xfrm rot="2700000">
              <a:off x="342" y="1732"/>
              <a:ext cx="438" cy="435"/>
            </a:xfrm>
            <a:custGeom>
              <a:avLst/>
              <a:gdLst>
                <a:gd name="G0" fmla="+- 0 0 0"/>
                <a:gd name="G1" fmla="+- 20673 0 0"/>
                <a:gd name="G2" fmla="+- 21600 0 0"/>
                <a:gd name="T0" fmla="*/ 6259 w 20808"/>
                <a:gd name="T1" fmla="*/ 0 h 20673"/>
                <a:gd name="T2" fmla="*/ 20808 w 20808"/>
                <a:gd name="T3" fmla="*/ 14877 h 20673"/>
                <a:gd name="T4" fmla="*/ 0 w 20808"/>
                <a:gd name="T5" fmla="*/ 20673 h 20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808" h="20673" fill="none" extrusionOk="0">
                  <a:moveTo>
                    <a:pt x="6259" y="-1"/>
                  </a:moveTo>
                  <a:cubicBezTo>
                    <a:pt x="13335" y="2142"/>
                    <a:pt x="18823" y="7754"/>
                    <a:pt x="20807" y="14877"/>
                  </a:cubicBezTo>
                </a:path>
                <a:path w="20808" h="20673" stroke="0" extrusionOk="0">
                  <a:moveTo>
                    <a:pt x="6259" y="-1"/>
                  </a:moveTo>
                  <a:cubicBezTo>
                    <a:pt x="13335" y="2142"/>
                    <a:pt x="18823" y="7754"/>
                    <a:pt x="20807" y="14877"/>
                  </a:cubicBezTo>
                  <a:lnTo>
                    <a:pt x="0" y="20673"/>
                  </a:lnTo>
                  <a:close/>
                </a:path>
              </a:pathLst>
            </a:custGeom>
            <a:solidFill>
              <a:schemeClr val="accent2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9" name="Arc 31"/>
            <p:cNvSpPr>
              <a:spLocks/>
            </p:cNvSpPr>
            <p:nvPr/>
          </p:nvSpPr>
          <p:spPr bwMode="ltGray">
            <a:xfrm rot="2700000">
              <a:off x="339" y="1758"/>
              <a:ext cx="410" cy="400"/>
            </a:xfrm>
            <a:custGeom>
              <a:avLst/>
              <a:gdLst>
                <a:gd name="G0" fmla="+- 0 0 0"/>
                <a:gd name="G1" fmla="+- 18986 0 0"/>
                <a:gd name="G2" fmla="+- 21600 0 0"/>
                <a:gd name="T0" fmla="*/ 10300 w 19469"/>
                <a:gd name="T1" fmla="*/ 0 h 18986"/>
                <a:gd name="T2" fmla="*/ 19469 w 19469"/>
                <a:gd name="T3" fmla="*/ 9631 h 18986"/>
                <a:gd name="T4" fmla="*/ 0 w 19469"/>
                <a:gd name="T5" fmla="*/ 18986 h 18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69" h="18986" fill="none" extrusionOk="0">
                  <a:moveTo>
                    <a:pt x="10300" y="-1"/>
                  </a:moveTo>
                  <a:cubicBezTo>
                    <a:pt x="14293" y="2166"/>
                    <a:pt x="17501" y="5536"/>
                    <a:pt x="19469" y="9630"/>
                  </a:cubicBezTo>
                </a:path>
                <a:path w="19469" h="18986" stroke="0" extrusionOk="0">
                  <a:moveTo>
                    <a:pt x="10300" y="-1"/>
                  </a:moveTo>
                  <a:cubicBezTo>
                    <a:pt x="14293" y="2166"/>
                    <a:pt x="17501" y="5536"/>
                    <a:pt x="19469" y="9630"/>
                  </a:cubicBezTo>
                  <a:lnTo>
                    <a:pt x="0" y="18986"/>
                  </a:lnTo>
                  <a:close/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0" name="Arc 32"/>
            <p:cNvSpPr>
              <a:spLocks/>
            </p:cNvSpPr>
            <p:nvPr/>
          </p:nvSpPr>
          <p:spPr bwMode="ltGray">
            <a:xfrm rot="2700000">
              <a:off x="337" y="1776"/>
              <a:ext cx="361" cy="357"/>
            </a:xfrm>
            <a:custGeom>
              <a:avLst/>
              <a:gdLst>
                <a:gd name="G0" fmla="+- 0 0 0"/>
                <a:gd name="G1" fmla="+- 16950 0 0"/>
                <a:gd name="G2" fmla="+- 21600 0 0"/>
                <a:gd name="T0" fmla="*/ 13389 w 17119"/>
                <a:gd name="T1" fmla="*/ 0 h 16950"/>
                <a:gd name="T2" fmla="*/ 17119 w 17119"/>
                <a:gd name="T3" fmla="*/ 3778 h 16950"/>
                <a:gd name="T4" fmla="*/ 0 w 17119"/>
                <a:gd name="T5" fmla="*/ 16950 h 16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19" h="16950" fill="none" extrusionOk="0">
                  <a:moveTo>
                    <a:pt x="13388" y="0"/>
                  </a:moveTo>
                  <a:cubicBezTo>
                    <a:pt x="14782" y="1101"/>
                    <a:pt x="16035" y="2370"/>
                    <a:pt x="17118" y="3778"/>
                  </a:cubicBezTo>
                </a:path>
                <a:path w="17119" h="16950" stroke="0" extrusionOk="0">
                  <a:moveTo>
                    <a:pt x="13388" y="0"/>
                  </a:moveTo>
                  <a:cubicBezTo>
                    <a:pt x="14782" y="1101"/>
                    <a:pt x="16035" y="2370"/>
                    <a:pt x="17118" y="3778"/>
                  </a:cubicBezTo>
                  <a:lnTo>
                    <a:pt x="0" y="16950"/>
                  </a:lnTo>
                  <a:close/>
                </a:path>
              </a:pathLst>
            </a:custGeom>
            <a:solidFill>
              <a:schemeClr val="accent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1" name="Arc 33"/>
            <p:cNvSpPr>
              <a:spLocks/>
            </p:cNvSpPr>
            <p:nvPr/>
          </p:nvSpPr>
          <p:spPr bwMode="ltGray">
            <a:xfrm rot="2700000">
              <a:off x="293" y="1844"/>
              <a:ext cx="215" cy="21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5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890" y="0"/>
                    <a:pt x="21544" y="9609"/>
                    <a:pt x="21599" y="215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890" y="0"/>
                    <a:pt x="21544" y="9609"/>
                    <a:pt x="21599" y="215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2" name="Arc 34"/>
            <p:cNvSpPr>
              <a:spLocks/>
            </p:cNvSpPr>
            <p:nvPr/>
          </p:nvSpPr>
          <p:spPr bwMode="ltGray">
            <a:xfrm rot="18900000">
              <a:off x="98" y="2123"/>
              <a:ext cx="455" cy="455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553 h 21600"/>
                <a:gd name="T2" fmla="*/ 21600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553"/>
                  </a:moveTo>
                  <a:cubicBezTo>
                    <a:pt x="25" y="9642"/>
                    <a:pt x="9688" y="0"/>
                    <a:pt x="21599" y="0"/>
                  </a:cubicBezTo>
                </a:path>
                <a:path w="21600" h="21600" stroke="0" extrusionOk="0">
                  <a:moveTo>
                    <a:pt x="0" y="21553"/>
                  </a:moveTo>
                  <a:cubicBezTo>
                    <a:pt x="25" y="9642"/>
                    <a:pt x="9688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3" name="Arc 35"/>
            <p:cNvSpPr>
              <a:spLocks/>
            </p:cNvSpPr>
            <p:nvPr/>
          </p:nvSpPr>
          <p:spPr bwMode="ltGray">
            <a:xfrm rot="18900000">
              <a:off x="113" y="2130"/>
              <a:ext cx="443" cy="442"/>
            </a:xfrm>
            <a:custGeom>
              <a:avLst/>
              <a:gdLst>
                <a:gd name="G0" fmla="+- 21031 0 0"/>
                <a:gd name="G1" fmla="+- 20972 0 0"/>
                <a:gd name="G2" fmla="+- 21600 0 0"/>
                <a:gd name="T0" fmla="*/ 0 w 21031"/>
                <a:gd name="T1" fmla="*/ 16046 h 20972"/>
                <a:gd name="T2" fmla="*/ 15859 w 21031"/>
                <a:gd name="T3" fmla="*/ 0 h 20972"/>
                <a:gd name="T4" fmla="*/ 21031 w 21031"/>
                <a:gd name="T5" fmla="*/ 20972 h 20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31" h="20972" fill="none" extrusionOk="0">
                  <a:moveTo>
                    <a:pt x="0" y="16046"/>
                  </a:moveTo>
                  <a:cubicBezTo>
                    <a:pt x="1851" y="8142"/>
                    <a:pt x="7977" y="1943"/>
                    <a:pt x="15859" y="0"/>
                  </a:cubicBezTo>
                </a:path>
                <a:path w="21031" h="20972" stroke="0" extrusionOk="0">
                  <a:moveTo>
                    <a:pt x="0" y="16046"/>
                  </a:moveTo>
                  <a:cubicBezTo>
                    <a:pt x="1851" y="8142"/>
                    <a:pt x="7977" y="1943"/>
                    <a:pt x="15859" y="0"/>
                  </a:cubicBezTo>
                  <a:lnTo>
                    <a:pt x="21031" y="20972"/>
                  </a:lnTo>
                  <a:close/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4" name="Arc 36"/>
            <p:cNvSpPr>
              <a:spLocks/>
            </p:cNvSpPr>
            <p:nvPr/>
          </p:nvSpPr>
          <p:spPr bwMode="ltGray">
            <a:xfrm rot="18900000">
              <a:off x="148" y="2151"/>
              <a:ext cx="414" cy="404"/>
            </a:xfrm>
            <a:custGeom>
              <a:avLst/>
              <a:gdLst>
                <a:gd name="G0" fmla="+- 19657 0 0"/>
                <a:gd name="G1" fmla="+- 19195 0 0"/>
                <a:gd name="G2" fmla="+- 21600 0 0"/>
                <a:gd name="T0" fmla="*/ 0 w 19657"/>
                <a:gd name="T1" fmla="*/ 10243 h 19195"/>
                <a:gd name="T2" fmla="*/ 9752 w 19657"/>
                <a:gd name="T3" fmla="*/ 0 h 19195"/>
                <a:gd name="T4" fmla="*/ 19657 w 19657"/>
                <a:gd name="T5" fmla="*/ 19195 h 19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57" h="19195" fill="none" extrusionOk="0">
                  <a:moveTo>
                    <a:pt x="-1" y="10242"/>
                  </a:moveTo>
                  <a:cubicBezTo>
                    <a:pt x="2008" y="5830"/>
                    <a:pt x="5443" y="2223"/>
                    <a:pt x="9751" y="-1"/>
                  </a:cubicBezTo>
                </a:path>
                <a:path w="19657" h="19195" stroke="0" extrusionOk="0">
                  <a:moveTo>
                    <a:pt x="-1" y="10242"/>
                  </a:moveTo>
                  <a:cubicBezTo>
                    <a:pt x="2008" y="5830"/>
                    <a:pt x="5443" y="2223"/>
                    <a:pt x="9751" y="-1"/>
                  </a:cubicBezTo>
                  <a:lnTo>
                    <a:pt x="19657" y="19195"/>
                  </a:lnTo>
                  <a:close/>
                </a:path>
              </a:pathLst>
            </a:custGeom>
            <a:solidFill>
              <a:schemeClr val="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5" name="Arc 37"/>
            <p:cNvSpPr>
              <a:spLocks/>
            </p:cNvSpPr>
            <p:nvPr/>
          </p:nvSpPr>
          <p:spPr bwMode="ltGray">
            <a:xfrm rot="18900000">
              <a:off x="203" y="2172"/>
              <a:ext cx="361" cy="359"/>
            </a:xfrm>
            <a:custGeom>
              <a:avLst/>
              <a:gdLst>
                <a:gd name="G0" fmla="+- 17137 0 0"/>
                <a:gd name="G1" fmla="+- 17032 0 0"/>
                <a:gd name="G2" fmla="+- 21600 0 0"/>
                <a:gd name="T0" fmla="*/ 0 w 17137"/>
                <a:gd name="T1" fmla="*/ 3883 h 17032"/>
                <a:gd name="T2" fmla="*/ 3853 w 17137"/>
                <a:gd name="T3" fmla="*/ 0 h 17032"/>
                <a:gd name="T4" fmla="*/ 17137 w 17137"/>
                <a:gd name="T5" fmla="*/ 17032 h 17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37" h="17032" fill="none" extrusionOk="0">
                  <a:moveTo>
                    <a:pt x="0" y="3883"/>
                  </a:moveTo>
                  <a:cubicBezTo>
                    <a:pt x="1114" y="2430"/>
                    <a:pt x="2409" y="1125"/>
                    <a:pt x="3852" y="-1"/>
                  </a:cubicBezTo>
                </a:path>
                <a:path w="17137" h="17032" stroke="0" extrusionOk="0">
                  <a:moveTo>
                    <a:pt x="0" y="3883"/>
                  </a:moveTo>
                  <a:cubicBezTo>
                    <a:pt x="1114" y="2430"/>
                    <a:pt x="2409" y="1125"/>
                    <a:pt x="3852" y="-1"/>
                  </a:cubicBezTo>
                  <a:lnTo>
                    <a:pt x="17137" y="17032"/>
                  </a:lnTo>
                  <a:close/>
                </a:path>
              </a:pathLst>
            </a:custGeom>
            <a:solidFill>
              <a:schemeClr val="accent2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6" name="Arc 38"/>
            <p:cNvSpPr>
              <a:spLocks/>
            </p:cNvSpPr>
            <p:nvPr/>
          </p:nvSpPr>
          <p:spPr bwMode="ltGray">
            <a:xfrm rot="18900000">
              <a:off x="392" y="2242"/>
              <a:ext cx="215" cy="21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500 h 21600"/>
                <a:gd name="T2" fmla="*/ 21600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500"/>
                  </a:moveTo>
                  <a:cubicBezTo>
                    <a:pt x="55" y="9609"/>
                    <a:pt x="9709" y="0"/>
                    <a:pt x="21599" y="0"/>
                  </a:cubicBezTo>
                </a:path>
                <a:path w="21600" h="21600" stroke="0" extrusionOk="0">
                  <a:moveTo>
                    <a:pt x="0" y="21500"/>
                  </a:moveTo>
                  <a:cubicBezTo>
                    <a:pt x="55" y="9609"/>
                    <a:pt x="9709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7" name="Arc 39"/>
            <p:cNvSpPr>
              <a:spLocks/>
            </p:cNvSpPr>
            <p:nvPr/>
          </p:nvSpPr>
          <p:spPr bwMode="ltGray">
            <a:xfrm rot="18900000">
              <a:off x="95" y="2914"/>
              <a:ext cx="455" cy="455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553 h 21600"/>
                <a:gd name="T2" fmla="*/ 21600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553"/>
                  </a:moveTo>
                  <a:cubicBezTo>
                    <a:pt x="25" y="9642"/>
                    <a:pt x="9688" y="0"/>
                    <a:pt x="21599" y="0"/>
                  </a:cubicBezTo>
                </a:path>
                <a:path w="21600" h="21600" stroke="0" extrusionOk="0">
                  <a:moveTo>
                    <a:pt x="0" y="21553"/>
                  </a:moveTo>
                  <a:cubicBezTo>
                    <a:pt x="25" y="9642"/>
                    <a:pt x="9688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8" name="Arc 40"/>
            <p:cNvSpPr>
              <a:spLocks/>
            </p:cNvSpPr>
            <p:nvPr/>
          </p:nvSpPr>
          <p:spPr bwMode="ltGray">
            <a:xfrm rot="18900000">
              <a:off x="104" y="2921"/>
              <a:ext cx="443" cy="442"/>
            </a:xfrm>
            <a:custGeom>
              <a:avLst/>
              <a:gdLst>
                <a:gd name="G0" fmla="+- 21031 0 0"/>
                <a:gd name="G1" fmla="+- 20972 0 0"/>
                <a:gd name="G2" fmla="+- 21600 0 0"/>
                <a:gd name="T0" fmla="*/ 0 w 21031"/>
                <a:gd name="T1" fmla="*/ 16046 h 20972"/>
                <a:gd name="T2" fmla="*/ 15859 w 21031"/>
                <a:gd name="T3" fmla="*/ 0 h 20972"/>
                <a:gd name="T4" fmla="*/ 21031 w 21031"/>
                <a:gd name="T5" fmla="*/ 20972 h 20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31" h="20972" fill="none" extrusionOk="0">
                  <a:moveTo>
                    <a:pt x="0" y="16046"/>
                  </a:moveTo>
                  <a:cubicBezTo>
                    <a:pt x="1851" y="8142"/>
                    <a:pt x="7977" y="1943"/>
                    <a:pt x="15859" y="0"/>
                  </a:cubicBezTo>
                </a:path>
                <a:path w="21031" h="20972" stroke="0" extrusionOk="0">
                  <a:moveTo>
                    <a:pt x="0" y="16046"/>
                  </a:moveTo>
                  <a:cubicBezTo>
                    <a:pt x="1851" y="8142"/>
                    <a:pt x="7977" y="1943"/>
                    <a:pt x="15859" y="0"/>
                  </a:cubicBezTo>
                  <a:lnTo>
                    <a:pt x="21031" y="20972"/>
                  </a:lnTo>
                  <a:close/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9" name="Arc 41"/>
            <p:cNvSpPr>
              <a:spLocks/>
            </p:cNvSpPr>
            <p:nvPr/>
          </p:nvSpPr>
          <p:spPr bwMode="ltGray">
            <a:xfrm rot="18900000">
              <a:off x="145" y="2942"/>
              <a:ext cx="414" cy="404"/>
            </a:xfrm>
            <a:custGeom>
              <a:avLst/>
              <a:gdLst>
                <a:gd name="G0" fmla="+- 19657 0 0"/>
                <a:gd name="G1" fmla="+- 19195 0 0"/>
                <a:gd name="G2" fmla="+- 21600 0 0"/>
                <a:gd name="T0" fmla="*/ 0 w 19657"/>
                <a:gd name="T1" fmla="*/ 10243 h 19195"/>
                <a:gd name="T2" fmla="*/ 9752 w 19657"/>
                <a:gd name="T3" fmla="*/ 0 h 19195"/>
                <a:gd name="T4" fmla="*/ 19657 w 19657"/>
                <a:gd name="T5" fmla="*/ 19195 h 19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57" h="19195" fill="none" extrusionOk="0">
                  <a:moveTo>
                    <a:pt x="-1" y="10242"/>
                  </a:moveTo>
                  <a:cubicBezTo>
                    <a:pt x="2008" y="5830"/>
                    <a:pt x="5443" y="2223"/>
                    <a:pt x="9751" y="-1"/>
                  </a:cubicBezTo>
                </a:path>
                <a:path w="19657" h="19195" stroke="0" extrusionOk="0">
                  <a:moveTo>
                    <a:pt x="-1" y="10242"/>
                  </a:moveTo>
                  <a:cubicBezTo>
                    <a:pt x="2008" y="5830"/>
                    <a:pt x="5443" y="2223"/>
                    <a:pt x="9751" y="-1"/>
                  </a:cubicBezTo>
                  <a:lnTo>
                    <a:pt x="19657" y="19195"/>
                  </a:lnTo>
                  <a:close/>
                </a:path>
              </a:pathLst>
            </a:custGeom>
            <a:solidFill>
              <a:schemeClr val="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90" name="Arc 42"/>
            <p:cNvSpPr>
              <a:spLocks/>
            </p:cNvSpPr>
            <p:nvPr/>
          </p:nvSpPr>
          <p:spPr bwMode="ltGray">
            <a:xfrm rot="18900000">
              <a:off x="203" y="2963"/>
              <a:ext cx="361" cy="359"/>
            </a:xfrm>
            <a:custGeom>
              <a:avLst/>
              <a:gdLst>
                <a:gd name="G0" fmla="+- 17137 0 0"/>
                <a:gd name="G1" fmla="+- 17032 0 0"/>
                <a:gd name="G2" fmla="+- 21600 0 0"/>
                <a:gd name="T0" fmla="*/ 0 w 17137"/>
                <a:gd name="T1" fmla="*/ 3883 h 17032"/>
                <a:gd name="T2" fmla="*/ 3853 w 17137"/>
                <a:gd name="T3" fmla="*/ 0 h 17032"/>
                <a:gd name="T4" fmla="*/ 17137 w 17137"/>
                <a:gd name="T5" fmla="*/ 17032 h 17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37" h="17032" fill="none" extrusionOk="0">
                  <a:moveTo>
                    <a:pt x="0" y="3883"/>
                  </a:moveTo>
                  <a:cubicBezTo>
                    <a:pt x="1114" y="2430"/>
                    <a:pt x="2409" y="1125"/>
                    <a:pt x="3852" y="-1"/>
                  </a:cubicBezTo>
                </a:path>
                <a:path w="17137" h="17032" stroke="0" extrusionOk="0">
                  <a:moveTo>
                    <a:pt x="0" y="3883"/>
                  </a:moveTo>
                  <a:cubicBezTo>
                    <a:pt x="1114" y="2430"/>
                    <a:pt x="2409" y="1125"/>
                    <a:pt x="3852" y="-1"/>
                  </a:cubicBezTo>
                  <a:lnTo>
                    <a:pt x="17137" y="17032"/>
                  </a:lnTo>
                  <a:close/>
                </a:path>
              </a:pathLst>
            </a:custGeom>
            <a:solidFill>
              <a:schemeClr val="accent2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91" name="Arc 43"/>
            <p:cNvSpPr>
              <a:spLocks/>
            </p:cNvSpPr>
            <p:nvPr/>
          </p:nvSpPr>
          <p:spPr bwMode="ltGray">
            <a:xfrm rot="18900000">
              <a:off x="389" y="3033"/>
              <a:ext cx="215" cy="21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500 h 21600"/>
                <a:gd name="T2" fmla="*/ 21600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500"/>
                  </a:moveTo>
                  <a:cubicBezTo>
                    <a:pt x="55" y="9609"/>
                    <a:pt x="9709" y="0"/>
                    <a:pt x="21599" y="0"/>
                  </a:cubicBezTo>
                </a:path>
                <a:path w="21600" h="21600" stroke="0" extrusionOk="0">
                  <a:moveTo>
                    <a:pt x="0" y="21500"/>
                  </a:moveTo>
                  <a:cubicBezTo>
                    <a:pt x="55" y="9609"/>
                    <a:pt x="9709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92" name="Arc 44"/>
            <p:cNvSpPr>
              <a:spLocks/>
            </p:cNvSpPr>
            <p:nvPr/>
          </p:nvSpPr>
          <p:spPr bwMode="ltGray">
            <a:xfrm rot="2700000">
              <a:off x="342" y="3308"/>
              <a:ext cx="438" cy="435"/>
            </a:xfrm>
            <a:custGeom>
              <a:avLst/>
              <a:gdLst>
                <a:gd name="G0" fmla="+- 0 0 0"/>
                <a:gd name="G1" fmla="+- 20673 0 0"/>
                <a:gd name="G2" fmla="+- 21600 0 0"/>
                <a:gd name="T0" fmla="*/ 6259 w 20808"/>
                <a:gd name="T1" fmla="*/ 0 h 20673"/>
                <a:gd name="T2" fmla="*/ 20808 w 20808"/>
                <a:gd name="T3" fmla="*/ 14877 h 20673"/>
                <a:gd name="T4" fmla="*/ 0 w 20808"/>
                <a:gd name="T5" fmla="*/ 20673 h 20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808" h="20673" fill="none" extrusionOk="0">
                  <a:moveTo>
                    <a:pt x="6259" y="-1"/>
                  </a:moveTo>
                  <a:cubicBezTo>
                    <a:pt x="13335" y="2142"/>
                    <a:pt x="18823" y="7754"/>
                    <a:pt x="20807" y="14877"/>
                  </a:cubicBezTo>
                </a:path>
                <a:path w="20808" h="20673" stroke="0" extrusionOk="0">
                  <a:moveTo>
                    <a:pt x="6259" y="-1"/>
                  </a:moveTo>
                  <a:cubicBezTo>
                    <a:pt x="13335" y="2142"/>
                    <a:pt x="18823" y="7754"/>
                    <a:pt x="20807" y="14877"/>
                  </a:cubicBezTo>
                  <a:lnTo>
                    <a:pt x="0" y="20673"/>
                  </a:lnTo>
                  <a:close/>
                </a:path>
              </a:pathLst>
            </a:custGeom>
            <a:solidFill>
              <a:schemeClr val="accent2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93" name="Arc 45"/>
            <p:cNvSpPr>
              <a:spLocks/>
            </p:cNvSpPr>
            <p:nvPr/>
          </p:nvSpPr>
          <p:spPr bwMode="ltGray">
            <a:xfrm rot="2700000">
              <a:off x="339" y="3334"/>
              <a:ext cx="410" cy="400"/>
            </a:xfrm>
            <a:custGeom>
              <a:avLst/>
              <a:gdLst>
                <a:gd name="G0" fmla="+- 0 0 0"/>
                <a:gd name="G1" fmla="+- 18986 0 0"/>
                <a:gd name="G2" fmla="+- 21600 0 0"/>
                <a:gd name="T0" fmla="*/ 10300 w 19469"/>
                <a:gd name="T1" fmla="*/ 0 h 18986"/>
                <a:gd name="T2" fmla="*/ 19469 w 19469"/>
                <a:gd name="T3" fmla="*/ 9631 h 18986"/>
                <a:gd name="T4" fmla="*/ 0 w 19469"/>
                <a:gd name="T5" fmla="*/ 18986 h 18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69" h="18986" fill="none" extrusionOk="0">
                  <a:moveTo>
                    <a:pt x="10300" y="-1"/>
                  </a:moveTo>
                  <a:cubicBezTo>
                    <a:pt x="14293" y="2166"/>
                    <a:pt x="17501" y="5536"/>
                    <a:pt x="19469" y="9630"/>
                  </a:cubicBezTo>
                </a:path>
                <a:path w="19469" h="18986" stroke="0" extrusionOk="0">
                  <a:moveTo>
                    <a:pt x="10300" y="-1"/>
                  </a:moveTo>
                  <a:cubicBezTo>
                    <a:pt x="14293" y="2166"/>
                    <a:pt x="17501" y="5536"/>
                    <a:pt x="19469" y="9630"/>
                  </a:cubicBezTo>
                  <a:lnTo>
                    <a:pt x="0" y="18986"/>
                  </a:lnTo>
                  <a:close/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94" name="Arc 46"/>
            <p:cNvSpPr>
              <a:spLocks/>
            </p:cNvSpPr>
            <p:nvPr/>
          </p:nvSpPr>
          <p:spPr bwMode="ltGray">
            <a:xfrm rot="2700000">
              <a:off x="334" y="3352"/>
              <a:ext cx="361" cy="357"/>
            </a:xfrm>
            <a:custGeom>
              <a:avLst/>
              <a:gdLst>
                <a:gd name="G0" fmla="+- 0 0 0"/>
                <a:gd name="G1" fmla="+- 16950 0 0"/>
                <a:gd name="G2" fmla="+- 21600 0 0"/>
                <a:gd name="T0" fmla="*/ 13389 w 17119"/>
                <a:gd name="T1" fmla="*/ 0 h 16950"/>
                <a:gd name="T2" fmla="*/ 17119 w 17119"/>
                <a:gd name="T3" fmla="*/ 3778 h 16950"/>
                <a:gd name="T4" fmla="*/ 0 w 17119"/>
                <a:gd name="T5" fmla="*/ 16950 h 16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19" h="16950" fill="none" extrusionOk="0">
                  <a:moveTo>
                    <a:pt x="13388" y="0"/>
                  </a:moveTo>
                  <a:cubicBezTo>
                    <a:pt x="14782" y="1101"/>
                    <a:pt x="16035" y="2370"/>
                    <a:pt x="17118" y="3778"/>
                  </a:cubicBezTo>
                </a:path>
                <a:path w="17119" h="16950" stroke="0" extrusionOk="0">
                  <a:moveTo>
                    <a:pt x="13388" y="0"/>
                  </a:moveTo>
                  <a:cubicBezTo>
                    <a:pt x="14782" y="1101"/>
                    <a:pt x="16035" y="2370"/>
                    <a:pt x="17118" y="3778"/>
                  </a:cubicBezTo>
                  <a:lnTo>
                    <a:pt x="0" y="16950"/>
                  </a:lnTo>
                  <a:close/>
                </a:path>
              </a:pathLst>
            </a:custGeom>
            <a:solidFill>
              <a:schemeClr val="accent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95" name="Arc 47"/>
            <p:cNvSpPr>
              <a:spLocks/>
            </p:cNvSpPr>
            <p:nvPr/>
          </p:nvSpPr>
          <p:spPr bwMode="ltGray">
            <a:xfrm rot="2700000">
              <a:off x="293" y="3420"/>
              <a:ext cx="215" cy="21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5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890" y="0"/>
                    <a:pt x="21544" y="9609"/>
                    <a:pt x="21599" y="215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890" y="0"/>
                    <a:pt x="21544" y="9609"/>
                    <a:pt x="21599" y="215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96" name="Arc 48"/>
            <p:cNvSpPr>
              <a:spLocks/>
            </p:cNvSpPr>
            <p:nvPr/>
          </p:nvSpPr>
          <p:spPr bwMode="ltGray">
            <a:xfrm rot="18900000">
              <a:off x="95" y="3699"/>
              <a:ext cx="455" cy="455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553 h 21600"/>
                <a:gd name="T2" fmla="*/ 21600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553"/>
                  </a:moveTo>
                  <a:cubicBezTo>
                    <a:pt x="25" y="9642"/>
                    <a:pt x="9688" y="0"/>
                    <a:pt x="21599" y="0"/>
                  </a:cubicBezTo>
                </a:path>
                <a:path w="21600" h="21600" stroke="0" extrusionOk="0">
                  <a:moveTo>
                    <a:pt x="0" y="21553"/>
                  </a:moveTo>
                  <a:cubicBezTo>
                    <a:pt x="25" y="9642"/>
                    <a:pt x="9688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97" name="Arc 49"/>
            <p:cNvSpPr>
              <a:spLocks/>
            </p:cNvSpPr>
            <p:nvPr/>
          </p:nvSpPr>
          <p:spPr bwMode="ltGray">
            <a:xfrm rot="18900000">
              <a:off x="104" y="3706"/>
              <a:ext cx="443" cy="442"/>
            </a:xfrm>
            <a:custGeom>
              <a:avLst/>
              <a:gdLst>
                <a:gd name="G0" fmla="+- 21031 0 0"/>
                <a:gd name="G1" fmla="+- 20972 0 0"/>
                <a:gd name="G2" fmla="+- 21600 0 0"/>
                <a:gd name="T0" fmla="*/ 0 w 21031"/>
                <a:gd name="T1" fmla="*/ 16046 h 20972"/>
                <a:gd name="T2" fmla="*/ 15859 w 21031"/>
                <a:gd name="T3" fmla="*/ 0 h 20972"/>
                <a:gd name="T4" fmla="*/ 21031 w 21031"/>
                <a:gd name="T5" fmla="*/ 20972 h 20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31" h="20972" fill="none" extrusionOk="0">
                  <a:moveTo>
                    <a:pt x="0" y="16046"/>
                  </a:moveTo>
                  <a:cubicBezTo>
                    <a:pt x="1851" y="8142"/>
                    <a:pt x="7977" y="1943"/>
                    <a:pt x="15859" y="0"/>
                  </a:cubicBezTo>
                </a:path>
                <a:path w="21031" h="20972" stroke="0" extrusionOk="0">
                  <a:moveTo>
                    <a:pt x="0" y="16046"/>
                  </a:moveTo>
                  <a:cubicBezTo>
                    <a:pt x="1851" y="8142"/>
                    <a:pt x="7977" y="1943"/>
                    <a:pt x="15859" y="0"/>
                  </a:cubicBezTo>
                  <a:lnTo>
                    <a:pt x="21031" y="20972"/>
                  </a:lnTo>
                  <a:close/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98" name="Arc 50"/>
            <p:cNvSpPr>
              <a:spLocks/>
            </p:cNvSpPr>
            <p:nvPr/>
          </p:nvSpPr>
          <p:spPr bwMode="ltGray">
            <a:xfrm rot="18900000">
              <a:off x="145" y="3727"/>
              <a:ext cx="414" cy="404"/>
            </a:xfrm>
            <a:custGeom>
              <a:avLst/>
              <a:gdLst>
                <a:gd name="G0" fmla="+- 19657 0 0"/>
                <a:gd name="G1" fmla="+- 19195 0 0"/>
                <a:gd name="G2" fmla="+- 21600 0 0"/>
                <a:gd name="T0" fmla="*/ 0 w 19657"/>
                <a:gd name="T1" fmla="*/ 10243 h 19195"/>
                <a:gd name="T2" fmla="*/ 9752 w 19657"/>
                <a:gd name="T3" fmla="*/ 0 h 19195"/>
                <a:gd name="T4" fmla="*/ 19657 w 19657"/>
                <a:gd name="T5" fmla="*/ 19195 h 19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57" h="19195" fill="none" extrusionOk="0">
                  <a:moveTo>
                    <a:pt x="-1" y="10242"/>
                  </a:moveTo>
                  <a:cubicBezTo>
                    <a:pt x="2008" y="5830"/>
                    <a:pt x="5443" y="2223"/>
                    <a:pt x="9751" y="-1"/>
                  </a:cubicBezTo>
                </a:path>
                <a:path w="19657" h="19195" stroke="0" extrusionOk="0">
                  <a:moveTo>
                    <a:pt x="-1" y="10242"/>
                  </a:moveTo>
                  <a:cubicBezTo>
                    <a:pt x="2008" y="5830"/>
                    <a:pt x="5443" y="2223"/>
                    <a:pt x="9751" y="-1"/>
                  </a:cubicBezTo>
                  <a:lnTo>
                    <a:pt x="19657" y="19195"/>
                  </a:lnTo>
                  <a:close/>
                </a:path>
              </a:pathLst>
            </a:custGeom>
            <a:solidFill>
              <a:schemeClr val="hlink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99" name="Arc 51"/>
            <p:cNvSpPr>
              <a:spLocks/>
            </p:cNvSpPr>
            <p:nvPr/>
          </p:nvSpPr>
          <p:spPr bwMode="ltGray">
            <a:xfrm rot="18900000">
              <a:off x="200" y="3748"/>
              <a:ext cx="361" cy="359"/>
            </a:xfrm>
            <a:custGeom>
              <a:avLst/>
              <a:gdLst>
                <a:gd name="G0" fmla="+- 17137 0 0"/>
                <a:gd name="G1" fmla="+- 17032 0 0"/>
                <a:gd name="G2" fmla="+- 21600 0 0"/>
                <a:gd name="T0" fmla="*/ 0 w 17137"/>
                <a:gd name="T1" fmla="*/ 3883 h 17032"/>
                <a:gd name="T2" fmla="*/ 3853 w 17137"/>
                <a:gd name="T3" fmla="*/ 0 h 17032"/>
                <a:gd name="T4" fmla="*/ 17137 w 17137"/>
                <a:gd name="T5" fmla="*/ 17032 h 17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37" h="17032" fill="none" extrusionOk="0">
                  <a:moveTo>
                    <a:pt x="0" y="3883"/>
                  </a:moveTo>
                  <a:cubicBezTo>
                    <a:pt x="1114" y="2430"/>
                    <a:pt x="2409" y="1125"/>
                    <a:pt x="3852" y="-1"/>
                  </a:cubicBezTo>
                </a:path>
                <a:path w="17137" h="17032" stroke="0" extrusionOk="0">
                  <a:moveTo>
                    <a:pt x="0" y="3883"/>
                  </a:moveTo>
                  <a:cubicBezTo>
                    <a:pt x="1114" y="2430"/>
                    <a:pt x="2409" y="1125"/>
                    <a:pt x="3852" y="-1"/>
                  </a:cubicBezTo>
                  <a:lnTo>
                    <a:pt x="17137" y="17032"/>
                  </a:lnTo>
                  <a:close/>
                </a:path>
              </a:pathLst>
            </a:custGeom>
            <a:solidFill>
              <a:schemeClr val="accent2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00" name="Arc 52"/>
            <p:cNvSpPr>
              <a:spLocks/>
            </p:cNvSpPr>
            <p:nvPr/>
          </p:nvSpPr>
          <p:spPr bwMode="ltGray">
            <a:xfrm rot="18900000">
              <a:off x="389" y="3818"/>
              <a:ext cx="215" cy="21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500 h 21600"/>
                <a:gd name="T2" fmla="*/ 21600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500"/>
                  </a:moveTo>
                  <a:cubicBezTo>
                    <a:pt x="55" y="9609"/>
                    <a:pt x="9709" y="0"/>
                    <a:pt x="21599" y="0"/>
                  </a:cubicBezTo>
                </a:path>
                <a:path w="21600" h="21600" stroke="0" extrusionOk="0">
                  <a:moveTo>
                    <a:pt x="0" y="21500"/>
                  </a:moveTo>
                  <a:cubicBezTo>
                    <a:pt x="55" y="9609"/>
                    <a:pt x="9709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01" name="Rectangle 53"/>
          <p:cNvSpPr>
            <a:spLocks noGrp="1" noChangeArrowheads="1"/>
          </p:cNvSpPr>
          <p:nvPr>
            <p:ph type="title"/>
          </p:nvPr>
        </p:nvSpPr>
        <p:spPr bwMode="auto">
          <a:xfrm>
            <a:off x="1252538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02" name="Rectangle 5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2538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03" name="Rectangle 5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2538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endParaRPr lang="ru-RU"/>
          </a:p>
        </p:txBody>
      </p:sp>
      <p:sp>
        <p:nvSpPr>
          <p:cNvPr id="2104" name="Rectangle 5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90938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ru-RU"/>
          </a:p>
        </p:txBody>
      </p:sp>
      <p:sp>
        <p:nvSpPr>
          <p:cNvPr id="2105" name="Rectangle 5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19938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786FED84-F8F9-4E8C-ADE5-DB63571B028A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МОУ </a:t>
            </a:r>
            <a:r>
              <a:rPr lang="ru-RU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Радужненская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СОШ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Коломенского муниципального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Московской области района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8621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Урок литературы в 9 классе по программе под редакцией Г.И. Беленького 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Cambria" pitchFamily="18" charset="0"/>
              </a:rPr>
              <a:t>Презентацию подготовила: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Cambria" pitchFamily="18" charset="0"/>
              </a:rPr>
              <a:t>учитель русского языка и литературы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Cambria" pitchFamily="18" charset="0"/>
              </a:rPr>
              <a:t>высшей квалификационной категории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Cambria" pitchFamily="18" charset="0"/>
              </a:rPr>
              <a:t>Привезенцева Елена Николаевна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Что за люди представляли в то время русское дворянство? Каким было отношение А.С.Пушкина к ним?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У А.С.Пушкина была идеалистическая концепция об особой роли русской аристократии в общественной жизни. Но надежды на русскую аристократию не оправдались. Именно в «Пиковой даме» он рассчитывается со своими иллюзиями конца 1820- годов, когда возлагал надежды на родовое дворянство и клеймил новоявленных   аристократов, порожденных петровским и </a:t>
            </a:r>
            <a:r>
              <a:rPr lang="ru-RU" sz="2800" dirty="0" err="1" smtClean="0"/>
              <a:t>послепетровским</a:t>
            </a:r>
            <a:r>
              <a:rPr lang="ru-RU" sz="2800" dirty="0" smtClean="0"/>
              <a:t>  царствованиями.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2857496"/>
            <a:ext cx="4286248" cy="1143000"/>
          </a:xfrm>
        </p:spPr>
        <p:txBody>
          <a:bodyPr/>
          <a:lstStyle/>
          <a:p>
            <a:r>
              <a:rPr lang="ru-RU" sz="3200" b="1" dirty="0" smtClean="0"/>
              <a:t>Вывод:</a:t>
            </a:r>
            <a:r>
              <a:rPr lang="ru-RU" sz="3200" dirty="0" smtClean="0"/>
              <a:t> А.С.Пушкин прощается с иллюзиями  о родовом дворянстве, как оплоте государства. После 25 года дворянство озабочено лишь своими корыстными интересами.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6146" name="Picture 2" descr="C:\Documents and Settings\1\Мои документы\Мои рисунки\pus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00108"/>
            <a:ext cx="3106751" cy="4227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285728"/>
            <a:ext cx="4129094" cy="2714644"/>
          </a:xfrm>
        </p:spPr>
        <p:txBody>
          <a:bodyPr/>
          <a:lstStyle/>
          <a:p>
            <a:r>
              <a:rPr lang="ru-RU" dirty="0" smtClean="0"/>
              <a:t>Мы встречаемся с Томскими на страницах повести. Что они представляют собой? Какой символический смысл вкладывает  А.С.Пушкин в рассказ об этой семье?</a:t>
            </a:r>
          </a:p>
          <a:p>
            <a:endParaRPr lang="ru-RU" dirty="0"/>
          </a:p>
        </p:txBody>
      </p:sp>
      <p:pic>
        <p:nvPicPr>
          <p:cNvPr id="7171" name="Picture 3" descr="C:\Documents and Settings\1\Мои документы\Мои рисунки\queen_of_spades_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571480"/>
            <a:ext cx="3530101" cy="5019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9162" y="214290"/>
            <a:ext cx="8024838" cy="5667396"/>
          </a:xfrm>
        </p:spPr>
        <p:txBody>
          <a:bodyPr/>
          <a:lstStyle/>
          <a:p>
            <a:r>
              <a:rPr lang="ru-RU" sz="2800" dirty="0" smtClean="0"/>
              <a:t>Пушкин создает родословную древнего рода Томских, проследив этот род на протяжении почти столетия, показывает судьбу 3-х поколений графского рода. Бабушка-графиня с мужем жили праздно, не обременяя себя ничем. У них было четверо сыновей: «все четыре - отчаянные игроки». Один из них - отец молодого офицера- участника событий, действие которого происходит в 1830 году. Главное занятие внука - карточная игра.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Вывод:</a:t>
            </a:r>
            <a:r>
              <a:rPr lang="ru-RU" sz="2800" b="1" i="1" dirty="0" smtClean="0"/>
              <a:t> </a:t>
            </a:r>
            <a:r>
              <a:rPr lang="ru-RU" sz="2800" dirty="0" smtClean="0"/>
              <a:t>История Томских – это деградация старинного дворянского рода. Это символ упадка, бессилия дворянства, они прожигают жизнь, сидя за карточным столом.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500306"/>
            <a:ext cx="3428992" cy="1143000"/>
          </a:xfrm>
        </p:spPr>
        <p:txBody>
          <a:bodyPr/>
          <a:lstStyle/>
          <a:p>
            <a:r>
              <a:rPr lang="ru-RU" sz="3200" dirty="0" smtClean="0"/>
              <a:t>Пушкин упоминает о Париже, куда 20-летняя графиня ездила со своим мужем. Случаен ли здесь образ Парижа? Каков он, Париж?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9217" name="Picture 1" descr="C:\Documents and Settings\1\Мои документы\Мои рисунки\345226e183b9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71480"/>
            <a:ext cx="4145292" cy="55292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357166"/>
            <a:ext cx="7953400" cy="5738834"/>
          </a:xfrm>
        </p:spPr>
        <p:txBody>
          <a:bodyPr/>
          <a:lstStyle/>
          <a:p>
            <a:r>
              <a:rPr lang="ru-RU" sz="2800" dirty="0" smtClean="0"/>
              <a:t>Русские аристократы рисуются на фоне событий предреволюционной </a:t>
            </a:r>
            <a:r>
              <a:rPr lang="ru-RU" sz="2800" dirty="0" err="1" smtClean="0"/>
              <a:t>Франции.Мы</a:t>
            </a:r>
            <a:r>
              <a:rPr lang="ru-RU" sz="2800" dirty="0" smtClean="0"/>
              <a:t> видим Париж конца 18 века, слышим имена Ришелье, Сен-Жермена, герцога Орлеанского, Казановы. Эти имена символичны. Символична атмосфера жизни парижской аристократии, беззаботность и легкомыслие, разврат и безумная трата денег на удовольствия, карточные игры, интерес к мистическому, фантастическому.</a:t>
            </a:r>
          </a:p>
          <a:p>
            <a:r>
              <a:rPr lang="ru-RU" sz="2800" dirty="0" smtClean="0"/>
              <a:t>Опыт истории подсказывает нам закономерность гибели этого мира, этой аристократии, утратившей связи с народом, нацией.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шель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85728"/>
            <a:ext cx="2984625" cy="3235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граф Сен-Жермен"/>
          <p:cNvPicPr>
            <a:picLocks noChangeAspect="1" noChangeArrowheads="1"/>
          </p:cNvPicPr>
          <p:nvPr/>
        </p:nvPicPr>
        <p:blipFill>
          <a:blip r:embed="rId4"/>
          <a:srcRect t="15556"/>
          <a:stretch>
            <a:fillRect/>
          </a:stretch>
        </p:blipFill>
        <p:spPr bwMode="auto">
          <a:xfrm>
            <a:off x="1571604" y="285728"/>
            <a:ext cx="2946301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28662" y="3500438"/>
            <a:ext cx="2571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FF00"/>
                </a:solidFill>
              </a:rPr>
              <a:t>ГРАФ СЕН_ЖЕРМЕН</a:t>
            </a:r>
            <a:endParaRPr lang="ru-RU" sz="16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43670" y="3786190"/>
            <a:ext cx="25003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FFFF00"/>
                </a:solidFill>
              </a:rPr>
              <a:t>Арман</a:t>
            </a:r>
            <a:r>
              <a:rPr lang="ru-RU" sz="2400" b="1" dirty="0" smtClean="0">
                <a:solidFill>
                  <a:srgbClr val="FFFF00"/>
                </a:solidFill>
              </a:rPr>
              <a:t> Жан </a:t>
            </a:r>
            <a:r>
              <a:rPr lang="ru-RU" sz="2400" b="1" dirty="0" err="1" smtClean="0">
                <a:solidFill>
                  <a:srgbClr val="FFFF00"/>
                </a:solidFill>
              </a:rPr>
              <a:t>дю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</a:rPr>
              <a:t>Плесси</a:t>
            </a:r>
            <a:r>
              <a:rPr lang="ru-RU" sz="2400" b="1" dirty="0" smtClean="0">
                <a:solidFill>
                  <a:srgbClr val="FFFF00"/>
                </a:solidFill>
              </a:rPr>
              <a:t>, кардинал, герцог де Ришелье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8" name="Picture 4" descr="Казанов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2357430"/>
            <a:ext cx="3088163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357554" y="6286520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ДЖАКОМО КАЗАНОВА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428736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Вывод:</a:t>
            </a: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Веселый блистательный мир Парижа исчез, его смела революция. Не эта ли судьба и ожидает русское дворянство? Есть ли сходство в образе Парижа и Петербурга? Беззаботность, легкомыслие, страсть  к картам объединяет Париж  и Петербург.</a:t>
            </a:r>
            <a:br>
              <a:rPr lang="ru-RU" sz="2800" dirty="0" smtClean="0"/>
            </a:br>
            <a:endParaRPr lang="ru-RU" sz="2800" dirty="0" smtClean="0"/>
          </a:p>
        </p:txBody>
      </p:sp>
      <p:pic>
        <p:nvPicPr>
          <p:cNvPr id="27650" name="Picture 2" descr="C:\Documents and Settings\1\Мои документы\Мои рисунки\Annonce1-phot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500438"/>
            <a:ext cx="3723721" cy="2481269"/>
          </a:xfrm>
          <a:prstGeom prst="rect">
            <a:avLst/>
          </a:prstGeom>
          <a:noFill/>
        </p:spPr>
      </p:pic>
      <p:pic>
        <p:nvPicPr>
          <p:cNvPr id="27651" name="Picture 3" descr="C:\Documents and Settings\1\Мои документы\Мои рисунки\zh_retro_sankt_peterburg_f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500438"/>
            <a:ext cx="3549785" cy="2615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85860"/>
            <a:ext cx="7772400" cy="1143000"/>
          </a:xfrm>
        </p:spPr>
        <p:txBody>
          <a:bodyPr/>
          <a:lstStyle/>
          <a:p>
            <a:r>
              <a:rPr lang="ru-RU" dirty="0" smtClean="0"/>
              <a:t>Зачем нужно А.С.Пушкину производить параллель между Парижем и Петербургом?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5" descr="Ф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643182"/>
            <a:ext cx="5947038" cy="3967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785794"/>
            <a:ext cx="7772400" cy="4114800"/>
          </a:xfrm>
        </p:spPr>
        <p:txBody>
          <a:bodyPr/>
          <a:lstStyle/>
          <a:p>
            <a:r>
              <a:rPr lang="ru-RU" dirty="0" smtClean="0"/>
              <a:t>Может быть, А.С.Пушкин чувствовал, что Петербург ожидает такая же участь Парижа.</a:t>
            </a:r>
          </a:p>
          <a:p>
            <a:r>
              <a:rPr lang="ru-RU" dirty="0" smtClean="0"/>
              <a:t>Это было как бы предупреждением дворянству. Мы видим два разных Петербурга. </a:t>
            </a:r>
          </a:p>
          <a:p>
            <a:r>
              <a:rPr lang="ru-RU" dirty="0" smtClean="0"/>
              <a:t>Первый - блистательный, сияющий мир балов и ночных карточных игр. Это Петербург графини, ее сыновей, внука.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34" y="1857364"/>
            <a:ext cx="7772400" cy="2984511"/>
          </a:xfrm>
        </p:spPr>
        <p:txBody>
          <a:bodyPr/>
          <a:lstStyle/>
          <a:p>
            <a:r>
              <a:rPr lang="ru-RU" b="1" dirty="0" smtClean="0"/>
              <a:t>«История одной болезни или крушение философии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эгоизма и расчета»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06963"/>
            <a:ext cx="6400800" cy="1165243"/>
          </a:xfrm>
        </p:spPr>
        <p:txBody>
          <a:bodyPr/>
          <a:lstStyle/>
          <a:p>
            <a:r>
              <a:rPr lang="ru-RU" dirty="0" smtClean="0"/>
              <a:t>Урок по повести А.С.Пушкина «Пиковая дама».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14290"/>
            <a:ext cx="4714908" cy="4614866"/>
          </a:xfrm>
        </p:spPr>
        <p:txBody>
          <a:bodyPr/>
          <a:lstStyle/>
          <a:p>
            <a:r>
              <a:rPr lang="ru-RU" sz="2400" dirty="0" smtClean="0"/>
              <a:t>А какой же Петербург для </a:t>
            </a:r>
            <a:r>
              <a:rPr lang="ru-RU" sz="2400" dirty="0" err="1" smtClean="0"/>
              <a:t>Германна</a:t>
            </a:r>
            <a:r>
              <a:rPr lang="ru-RU" sz="2400" dirty="0" smtClean="0"/>
              <a:t>? « В 10 часов вечера он стоял уж перед домом графини. Погода была ужасная: ветер выл, мокрый снег падал хлопьями; фонари светились тускло; улицы были пусты».</a:t>
            </a:r>
          </a:p>
          <a:p>
            <a:endParaRPr lang="ru-RU" sz="2400" dirty="0" smtClean="0"/>
          </a:p>
          <a:p>
            <a:r>
              <a:rPr lang="ru-RU" sz="2400" dirty="0" smtClean="0"/>
              <a:t>Образ-символ Петербурга как столицы показан А.С.Пушкиным бесчеловечным. </a:t>
            </a:r>
            <a:endParaRPr lang="ru-RU" sz="2400" dirty="0"/>
          </a:p>
        </p:txBody>
      </p:sp>
      <p:pic>
        <p:nvPicPr>
          <p:cNvPr id="28674" name="Picture 2" descr="C:\Documents and Settings\1\Мои документы\Мои рисунки\8504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57166"/>
            <a:ext cx="3550697" cy="489108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5214950"/>
            <a:ext cx="7429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Это город, враждебный к человеку, исполненный безумия и нелепости, лжи и фальши – ночные карточные игры, призрачность жизни, вера в чудесное.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Вывод:</a:t>
            </a:r>
            <a:r>
              <a:rPr lang="ru-RU" sz="2800" dirty="0" smtClean="0"/>
              <a:t> Мир, окружающий </a:t>
            </a:r>
            <a:r>
              <a:rPr lang="ru-RU" sz="2800" dirty="0" err="1" smtClean="0"/>
              <a:t>Германна</a:t>
            </a:r>
            <a:r>
              <a:rPr lang="ru-RU" sz="2800" dirty="0" smtClean="0"/>
              <a:t> многозначен. Балы и карты до утра, но нам открывается второй лик столицы, враждебно настроенный по отношению к человеку.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9698" name="Picture 2" descr="C:\Documents and Settings\1\Мои документы\Мои рисунки\2493287_artlib_gallery60888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71678"/>
            <a:ext cx="6581790" cy="4246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357166"/>
            <a:ext cx="7772400" cy="3571900"/>
          </a:xfrm>
        </p:spPr>
        <p:txBody>
          <a:bodyPr/>
          <a:lstStyle/>
          <a:p>
            <a:r>
              <a:rPr lang="ru-RU" sz="2800" dirty="0" smtClean="0"/>
              <a:t>Посмотрим на людей, пребывающих в блистательном, но призрачном мире. Это, во-первых, графиня Томская. Мы помним ее 20-летней красавицей, покорившей Париж.</a:t>
            </a:r>
          </a:p>
          <a:p>
            <a:endParaRPr lang="ru-RU" sz="2800" dirty="0" smtClean="0"/>
          </a:p>
          <a:p>
            <a:r>
              <a:rPr lang="ru-RU" sz="2800" dirty="0" smtClean="0"/>
              <a:t>Какая она сейчас, когда ей 87 лет? </a:t>
            </a:r>
          </a:p>
          <a:p>
            <a:endParaRPr lang="ru-RU" dirty="0"/>
          </a:p>
        </p:txBody>
      </p:sp>
      <p:pic>
        <p:nvPicPr>
          <p:cNvPr id="30722" name="Picture 2" descr="C:\Documents and Settings\1\Мои документы\Мои рисунки\pic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357562"/>
            <a:ext cx="4533900" cy="314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214290"/>
            <a:ext cx="4357718" cy="4114800"/>
          </a:xfrm>
        </p:spPr>
        <p:txBody>
          <a:bodyPr/>
          <a:lstStyle/>
          <a:p>
            <a:r>
              <a:rPr lang="ru-RU" sz="2400" dirty="0" smtClean="0"/>
              <a:t>Графиня предстает перед нами как живая личность, со своим характером и своей речью. В чем это выражается?</a:t>
            </a:r>
          </a:p>
          <a:p>
            <a:endParaRPr lang="ru-RU" sz="2400" dirty="0" smtClean="0"/>
          </a:p>
          <a:p>
            <a:r>
              <a:rPr lang="ru-RU" sz="2400" dirty="0" smtClean="0"/>
              <a:t>Какие можно привести художественные детали, которые характеризуют графиню.</a:t>
            </a:r>
          </a:p>
          <a:p>
            <a:endParaRPr lang="ru-RU" sz="2400" dirty="0" smtClean="0"/>
          </a:p>
          <a:p>
            <a:r>
              <a:rPr lang="ru-RU" sz="2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Вывод:</a:t>
            </a: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dirty="0" smtClean="0"/>
              <a:t>Старый мир в образе графини уходит в прошлое. Графиня прожила пустую, бесцельную жизнь. Поэтому ее настоящее - уродливо.</a:t>
            </a:r>
          </a:p>
          <a:p>
            <a:endParaRPr lang="ru-RU" dirty="0"/>
          </a:p>
        </p:txBody>
      </p:sp>
      <p:pic>
        <p:nvPicPr>
          <p:cNvPr id="31746" name="Picture 2" descr="C:\Documents and Settings\1\Мои документы\Мои рисунки\ill02624.jpg"/>
          <p:cNvPicPr>
            <a:picLocks noChangeAspect="1" noChangeArrowheads="1"/>
          </p:cNvPicPr>
          <p:nvPr/>
        </p:nvPicPr>
        <p:blipFill>
          <a:blip r:embed="rId2"/>
          <a:srcRect l="11789" r="19159"/>
          <a:stretch>
            <a:fillRect/>
          </a:stretch>
        </p:blipFill>
        <p:spPr bwMode="auto">
          <a:xfrm>
            <a:off x="1000100" y="642918"/>
            <a:ext cx="3649194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357166"/>
            <a:ext cx="7772400" cy="4114800"/>
          </a:xfrm>
        </p:spPr>
        <p:txBody>
          <a:bodyPr/>
          <a:lstStyle/>
          <a:p>
            <a:r>
              <a:rPr lang="ru-RU" dirty="0" err="1" smtClean="0"/>
              <a:t>Германн</a:t>
            </a:r>
            <a:r>
              <a:rPr lang="ru-RU" dirty="0" smtClean="0"/>
              <a:t> – основной образ-символ повести. Каков он, главный герой? За что он осужден Пушкиным на безумие?</a:t>
            </a:r>
          </a:p>
          <a:p>
            <a:endParaRPr lang="ru-RU" dirty="0"/>
          </a:p>
        </p:txBody>
      </p:sp>
      <p:pic>
        <p:nvPicPr>
          <p:cNvPr id="32770" name="Picture 2" descr="C:\Documents and Settings\1\Мои документы\Мои рисунки\ill014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071678"/>
            <a:ext cx="3427834" cy="4487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428604"/>
            <a:ext cx="7772400" cy="4114800"/>
          </a:xfrm>
        </p:spPr>
        <p:txBody>
          <a:bodyPr/>
          <a:lstStyle/>
          <a:p>
            <a:r>
              <a:rPr lang="ru-RU" sz="2400" dirty="0" smtClean="0"/>
              <a:t>Вспомним особенности характера </a:t>
            </a:r>
            <a:r>
              <a:rPr lang="ru-RU" sz="2400" dirty="0" err="1" smtClean="0"/>
              <a:t>Германна</a:t>
            </a:r>
            <a:r>
              <a:rPr lang="ru-RU" sz="2400" dirty="0" smtClean="0"/>
              <a:t>, поведение. </a:t>
            </a:r>
          </a:p>
          <a:p>
            <a:endParaRPr lang="ru-RU" sz="2400" dirty="0" smtClean="0"/>
          </a:p>
          <a:p>
            <a:r>
              <a:rPr lang="ru-RU" sz="2400" dirty="0" smtClean="0"/>
              <a:t>Три верные карты – расчет, умеренность, трудолюбие. По национальности – немец, по профессии- инженер, душа – Мефистофель,  профиль – Наполеон. Три злодейства, страсти- сильные, воображение- огненное</a:t>
            </a:r>
            <a:r>
              <a:rPr lang="ru-RU" dirty="0" smtClean="0"/>
              <a:t>.</a:t>
            </a:r>
          </a:p>
        </p:txBody>
      </p:sp>
      <p:pic>
        <p:nvPicPr>
          <p:cNvPr id="33794" name="Picture 2" descr="C:\Documents and Settings\1\Мои документы\Мои рисунки\40722827_TROYKA_SEMYORKA_TUZ.jpg"/>
          <p:cNvPicPr>
            <a:picLocks noChangeAspect="1" noChangeArrowheads="1"/>
          </p:cNvPicPr>
          <p:nvPr/>
        </p:nvPicPr>
        <p:blipFill>
          <a:blip r:embed="rId2"/>
          <a:srcRect t="15076" b="5236"/>
          <a:stretch>
            <a:fillRect/>
          </a:stretch>
        </p:blipFill>
        <p:spPr bwMode="auto">
          <a:xfrm>
            <a:off x="3143240" y="3786190"/>
            <a:ext cx="4262449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357166"/>
            <a:ext cx="7772400" cy="4114800"/>
          </a:xfrm>
        </p:spPr>
        <p:txBody>
          <a:bodyPr/>
          <a:lstStyle/>
          <a:p>
            <a:r>
              <a:rPr lang="ru-RU" dirty="0" smtClean="0"/>
              <a:t>-</a:t>
            </a:r>
            <a:r>
              <a:rPr lang="ru-RU" sz="2800" dirty="0" smtClean="0"/>
              <a:t>Почему он не садился за карточный стол?</a:t>
            </a:r>
          </a:p>
          <a:p>
            <a:r>
              <a:rPr lang="ru-RU" sz="2800" dirty="0" smtClean="0"/>
              <a:t>- Какие три злодейства имел в виду Пушкин?</a:t>
            </a:r>
          </a:p>
          <a:p>
            <a:r>
              <a:rPr lang="ru-RU" sz="2800" dirty="0" smtClean="0"/>
              <a:t>-Кто является жертвами 3-х злодейств?</a:t>
            </a:r>
          </a:p>
          <a:p>
            <a:r>
              <a:rPr lang="ru-RU" sz="2800" dirty="0" smtClean="0"/>
              <a:t>-Когда он предстал перед нами человеком с профилем Наполеона, с душой Мефистофеля?</a:t>
            </a:r>
          </a:p>
          <a:p>
            <a:r>
              <a:rPr lang="ru-RU" sz="2800" dirty="0" smtClean="0"/>
              <a:t>-Случаен ли его проигрыш? Почему он «обдернулся»?</a:t>
            </a:r>
          </a:p>
          <a:p>
            <a:r>
              <a:rPr lang="ru-RU" sz="2800" dirty="0" smtClean="0"/>
              <a:t>- Закономерен ли его печальный итог?</a:t>
            </a:r>
          </a:p>
          <a:p>
            <a:r>
              <a:rPr lang="ru-RU" sz="2800" dirty="0" smtClean="0"/>
              <a:t>- Случайно ли сумасшествие </a:t>
            </a:r>
            <a:r>
              <a:rPr lang="ru-RU" sz="2800" dirty="0" err="1" smtClean="0"/>
              <a:t>Германна</a:t>
            </a:r>
            <a:r>
              <a:rPr lang="ru-RU" sz="2800" dirty="0" smtClean="0"/>
              <a:t>?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  <p:pic>
        <p:nvPicPr>
          <p:cNvPr id="35842" name="Picture 2" descr="C:\Documents and Settings\1\Мои документы\Мои рисунки\6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786322"/>
            <a:ext cx="2381256" cy="1771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285728"/>
            <a:ext cx="7772400" cy="41148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Вывод:</a:t>
            </a:r>
            <a:r>
              <a:rPr lang="ru-RU" dirty="0" smtClean="0"/>
              <a:t> Идеалы </a:t>
            </a:r>
            <a:r>
              <a:rPr lang="ru-RU" dirty="0" err="1" smtClean="0"/>
              <a:t>Германна</a:t>
            </a:r>
            <a:r>
              <a:rPr lang="ru-RU" dirty="0" smtClean="0"/>
              <a:t>, его погоня за призрачной тайной безумны, т.е. лишены смысла, это безумие, безрассудство.</a:t>
            </a:r>
          </a:p>
          <a:p>
            <a:r>
              <a:rPr lang="ru-RU" dirty="0" smtClean="0"/>
              <a:t>Мир, развративший </a:t>
            </a:r>
            <a:r>
              <a:rPr lang="ru-RU" dirty="0" err="1" smtClean="0"/>
              <a:t>Германна</a:t>
            </a:r>
            <a:r>
              <a:rPr lang="ru-RU" dirty="0" smtClean="0"/>
              <a:t>, убивший в нем личность, так же безумен.</a:t>
            </a:r>
          </a:p>
        </p:txBody>
      </p:sp>
      <p:pic>
        <p:nvPicPr>
          <p:cNvPr id="34818" name="Picture 2" descr="C:\Documents and Settings\1\Мои документы\Мои рисунки\350x355.jpg"/>
          <p:cNvPicPr>
            <a:picLocks noChangeAspect="1" noChangeArrowheads="1"/>
          </p:cNvPicPr>
          <p:nvPr/>
        </p:nvPicPr>
        <p:blipFill>
          <a:blip r:embed="rId2"/>
          <a:srcRect t="15532" b="8447"/>
          <a:stretch>
            <a:fillRect/>
          </a:stretch>
        </p:blipFill>
        <p:spPr bwMode="auto">
          <a:xfrm>
            <a:off x="2786050" y="3143248"/>
            <a:ext cx="4465364" cy="3441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571480"/>
            <a:ext cx="7772400" cy="4114800"/>
          </a:xfrm>
        </p:spPr>
        <p:txBody>
          <a:bodyPr/>
          <a:lstStyle/>
          <a:p>
            <a:r>
              <a:rPr lang="ru-RU" sz="2400" dirty="0" smtClean="0"/>
              <a:t>Три последние карты, которые повторяет Герман, утверждает фатальную неизбежность поражения после первых удач. Вместо туза обязательно выйдет дама, игрок в решающий момент «обдернется», как «обдернулся» Герман, как «обдернулся»  Наполеон в момент своей самой азартной ставки.</a:t>
            </a:r>
          </a:p>
          <a:p>
            <a:r>
              <a:rPr lang="ru-RU" sz="2400" dirty="0" smtClean="0"/>
              <a:t>«Наполеон- это символ эры индивидуализма, самоутверждения, это- гений века, рождающий безумие </a:t>
            </a:r>
            <a:r>
              <a:rPr lang="ru-RU" sz="2400" dirty="0" err="1" smtClean="0"/>
              <a:t>Германна</a:t>
            </a:r>
            <a:r>
              <a:rPr lang="ru-RU" sz="2400" dirty="0" smtClean="0"/>
              <a:t>».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6866" name="Picture 2" descr="C:\Documents and Settings\1\Мои документы\Мои рисунки\1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42141">
            <a:off x="6072198" y="4071942"/>
            <a:ext cx="1814517" cy="25373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643050"/>
            <a:ext cx="7772400" cy="4114800"/>
          </a:xfrm>
        </p:spPr>
        <p:txBody>
          <a:bodyPr/>
          <a:lstStyle/>
          <a:p>
            <a:pPr>
              <a:buNone/>
              <a:defRPr/>
            </a:pPr>
            <a:r>
              <a:rPr lang="ru-RU" dirty="0" smtClean="0"/>
              <a:t>Минуты творчества, раздумий, подведения итогов.</a:t>
            </a:r>
          </a:p>
          <a:p>
            <a:pPr>
              <a:defRPr/>
            </a:pPr>
            <a:r>
              <a:rPr lang="ru-RU" dirty="0" smtClean="0"/>
              <a:t>	Мини-сочинения – </a:t>
            </a:r>
          </a:p>
          <a:p>
            <a:pPr>
              <a:defRPr/>
            </a:pPr>
            <a:r>
              <a:rPr lang="ru-RU" i="1" dirty="0" smtClean="0"/>
              <a:t>Что наша жизнь? Игра?</a:t>
            </a:r>
          </a:p>
          <a:p>
            <a:pPr>
              <a:buNone/>
              <a:defRPr/>
            </a:pPr>
            <a:r>
              <a:rPr lang="ru-RU" i="1" dirty="0" smtClean="0"/>
              <a:t>   Игры, в которые не играют.</a:t>
            </a:r>
          </a:p>
          <a:p>
            <a:pPr>
              <a:defRPr/>
            </a:pPr>
            <a:r>
              <a:rPr lang="ru-RU" i="1" dirty="0" smtClean="0"/>
              <a:t>   Кто </a:t>
            </a:r>
            <a:r>
              <a:rPr lang="ru-RU" i="1" dirty="0" err="1" smtClean="0"/>
              <a:t>Германн</a:t>
            </a:r>
            <a:r>
              <a:rPr lang="ru-RU" i="1" dirty="0" smtClean="0"/>
              <a:t>: виновник или жертва?</a:t>
            </a:r>
          </a:p>
          <a:p>
            <a:endParaRPr lang="ru-RU" dirty="0"/>
          </a:p>
        </p:txBody>
      </p:sp>
      <p:pic>
        <p:nvPicPr>
          <p:cNvPr id="37890" name="Picture 2" descr="C:\Documents and Settings\1\Мои документы\Мои рисунки\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5143512"/>
            <a:ext cx="428628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357298"/>
            <a:ext cx="4143404" cy="5667396"/>
          </a:xfrm>
        </p:spPr>
        <p:txBody>
          <a:bodyPr/>
          <a:lstStyle/>
          <a:p>
            <a:r>
              <a:rPr lang="ru-RU" dirty="0" smtClean="0"/>
              <a:t>«Наполеон – это символ эры индивидуализма, с ее аморализмом, самоутверждением, это – гений века, рождающего безумие </a:t>
            </a:r>
            <a:r>
              <a:rPr lang="ru-RU" dirty="0" err="1" smtClean="0"/>
              <a:t>Германна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1026" name="Picture 2" descr="C:\Documents and Settings\1\Мои документы\Мои рисунки\29010b6d09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857232"/>
            <a:ext cx="3333750" cy="5448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500042"/>
            <a:ext cx="7772400" cy="4114800"/>
          </a:xfrm>
        </p:spPr>
        <p:txBody>
          <a:bodyPr/>
          <a:lstStyle/>
          <a:p>
            <a:r>
              <a:rPr lang="ru-RU" dirty="0" smtClean="0"/>
              <a:t>Герой повести «Пиковая дама» в эпилоге оказывается в больнице: «</a:t>
            </a:r>
            <a:r>
              <a:rPr lang="ru-RU" dirty="0" err="1" smtClean="0"/>
              <a:t>Германн</a:t>
            </a:r>
            <a:r>
              <a:rPr lang="ru-RU" dirty="0" smtClean="0"/>
              <a:t> сошел с ума, он сидит в </a:t>
            </a:r>
            <a:r>
              <a:rPr lang="ru-RU" dirty="0" err="1" smtClean="0"/>
              <a:t>Обуховской</a:t>
            </a:r>
            <a:r>
              <a:rPr lang="ru-RU" dirty="0" smtClean="0"/>
              <a:t> больнице в 17 номере, не отвечает ни на какие вопросы и бормочет необыкновенно скоро: «3,7,туз,3,7, дама …».</a:t>
            </a:r>
          </a:p>
          <a:p>
            <a:endParaRPr lang="ru-RU" dirty="0"/>
          </a:p>
        </p:txBody>
      </p:sp>
      <p:pic>
        <p:nvPicPr>
          <p:cNvPr id="2050" name="Picture 2" descr="C:\Documents and Settings\1\Мои документы\Мои рисунки\dpk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786190"/>
            <a:ext cx="4062415" cy="2861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285728"/>
            <a:ext cx="7772400" cy="4114800"/>
          </a:xfrm>
        </p:spPr>
        <p:txBody>
          <a:bodyPr/>
          <a:lstStyle/>
          <a:p>
            <a:pPr lvl="0"/>
            <a:r>
              <a:rPr lang="ru-RU" sz="2800" dirty="0" smtClean="0"/>
              <a:t>Почему  герой в конце концов оказался в больнице для душевнобольных?</a:t>
            </a:r>
          </a:p>
          <a:p>
            <a:pPr lvl="0"/>
            <a:r>
              <a:rPr lang="ru-RU" sz="2800" dirty="0" smtClean="0"/>
              <a:t>Что означает эта странная фраза: «3,7,туз,3,7,дама»?</a:t>
            </a:r>
          </a:p>
          <a:p>
            <a:pPr lvl="0"/>
            <a:r>
              <a:rPr lang="ru-RU" sz="2800" dirty="0" smtClean="0"/>
              <a:t>В каком окружении жил герой? С какими людьми встречался, кто был ему близок?</a:t>
            </a:r>
          </a:p>
          <a:p>
            <a:pPr lvl="0"/>
            <a:r>
              <a:rPr lang="ru-RU" sz="2800" dirty="0" smtClean="0"/>
              <a:t>И почему Пушкин обратился именно к теме карточной игры? Это дань моде или …?</a:t>
            </a:r>
          </a:p>
          <a:p>
            <a:r>
              <a:rPr lang="ru-RU" sz="2800" dirty="0" smtClean="0"/>
              <a:t>Сегодня мы с вами попытаемся ответить на эти вопросы, исследуем историю болезни Германа, может быть, найдем истинные причины, приведшие героя к такому печальному итогу. Рок это? Или закономерность?</a:t>
            </a:r>
          </a:p>
          <a:p>
            <a:r>
              <a:rPr lang="ru-RU" sz="2800" dirty="0" smtClean="0"/>
              <a:t> 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571480"/>
            <a:ext cx="5786478" cy="4114800"/>
          </a:xfrm>
        </p:spPr>
        <p:txBody>
          <a:bodyPr/>
          <a:lstStyle/>
          <a:p>
            <a:r>
              <a:rPr lang="ru-RU" sz="2400" dirty="0" smtClean="0"/>
              <a:t>Обратимся к истории, посмотрим, что послужило причиной изображения карточной игры во многих произведениях 30-х годов 19 века, ведь Пушкин не был одинок в показе этой темы:</a:t>
            </a:r>
          </a:p>
          <a:p>
            <a:r>
              <a:rPr lang="ru-RU" sz="2400" dirty="0" smtClean="0"/>
              <a:t>   «Что ни толкуй Вольтер или Декарт,</a:t>
            </a:r>
          </a:p>
          <a:p>
            <a:r>
              <a:rPr lang="ru-RU" sz="2400" dirty="0" smtClean="0"/>
              <a:t>    Мир для меня- колода карт.</a:t>
            </a:r>
          </a:p>
          <a:p>
            <a:r>
              <a:rPr lang="ru-RU" sz="2400" dirty="0" smtClean="0"/>
              <a:t>    Жизнь – банк; рок мечет, я играю</a:t>
            </a:r>
          </a:p>
          <a:p>
            <a:r>
              <a:rPr lang="ru-RU" sz="2400" dirty="0" smtClean="0"/>
              <a:t>    И правила игры я к людям применяю».</a:t>
            </a:r>
          </a:p>
          <a:p>
            <a:r>
              <a:rPr lang="ru-RU" sz="2400" dirty="0" smtClean="0"/>
              <a:t>(признание шулера Казарина из драмы «Маскарад» М.Ю.Лермонтова).</a:t>
            </a:r>
          </a:p>
          <a:p>
            <a:endParaRPr lang="ru-RU" sz="2400" dirty="0"/>
          </a:p>
        </p:txBody>
      </p:sp>
      <p:pic>
        <p:nvPicPr>
          <p:cNvPr id="3074" name="Picture 2" descr="C:\Documents and Settings\1\Мои документы\Мои рисунки\the_queen_of_spades_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62441" y="1857364"/>
            <a:ext cx="2324399" cy="3262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85728"/>
            <a:ext cx="7772400" cy="1143000"/>
          </a:xfrm>
        </p:spPr>
        <p:txBody>
          <a:bodyPr/>
          <a:lstStyle/>
          <a:p>
            <a:pPr lvl="0"/>
            <a:r>
              <a:rPr lang="ru-RU" sz="3200" dirty="0" smtClean="0"/>
              <a:t>Почему Пушкин обратился именно к теме карточной игры? Это дань моде или …?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500174"/>
            <a:ext cx="8001024" cy="4114800"/>
          </a:xfrm>
        </p:spPr>
        <p:txBody>
          <a:bodyPr/>
          <a:lstStyle/>
          <a:p>
            <a:r>
              <a:rPr lang="ru-RU" sz="2400" dirty="0" smtClean="0"/>
              <a:t>В 1830 годы карты и мистика – вера в потусторонний мир, в чудесное и таинственное – поработили умы столичных дворян. Это увлечение имело под собой идеологическую почву. Время  николаевского правления, жандармский режим, искоренение свободной мысли, постоянные гонения и доносы, атмосфера предательства и лжи, создавали особую бездуховную атмосферу жизни. Карты стали отдушиной и имитацией жизни: в этом карточном мире бушевали свои страсти, ежедневно шла битва не на жизнь, а на смерть, шло испытание воли, мужества, чести.  Этот мир карточных страстей подчинял человека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857232"/>
            <a:ext cx="8429652" cy="1143000"/>
          </a:xfrm>
        </p:spPr>
        <p:txBody>
          <a:bodyPr/>
          <a:lstStyle/>
          <a:p>
            <a:r>
              <a:rPr lang="ru-RU" b="1" dirty="0" smtClean="0"/>
              <a:t>Вывод:</a:t>
            </a:r>
            <a:r>
              <a:rPr lang="ru-RU" dirty="0" smtClean="0"/>
              <a:t> Карточная игра составила суть жизни русского дворянства в 30-е годы.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Documents and Settings\1\Мои документы\Мои рисунки\f19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00306"/>
            <a:ext cx="5881702" cy="3977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57166"/>
            <a:ext cx="4357718" cy="4114800"/>
          </a:xfrm>
        </p:spPr>
        <p:txBody>
          <a:bodyPr/>
          <a:lstStyle/>
          <a:p>
            <a:r>
              <a:rPr lang="ru-RU" sz="2400" dirty="0" smtClean="0"/>
              <a:t>А как представлено это дворянство в «Пиковой даме»? Какие люди окружали </a:t>
            </a:r>
            <a:r>
              <a:rPr lang="ru-RU" sz="2400" dirty="0" err="1" smtClean="0"/>
              <a:t>Германна</a:t>
            </a:r>
            <a:r>
              <a:rPr lang="ru-RU" sz="2400" dirty="0" smtClean="0"/>
              <a:t>, </a:t>
            </a:r>
          </a:p>
          <a:p>
            <a:r>
              <a:rPr lang="ru-RU" sz="2400" dirty="0" smtClean="0"/>
              <a:t>с кем мы встречаемся </a:t>
            </a:r>
          </a:p>
          <a:p>
            <a:r>
              <a:rPr lang="ru-RU" sz="2400" dirty="0" smtClean="0"/>
              <a:t>на страницах повести? 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Но «Пиковая дама»  построена на символах, ибо поэтика повести основана на символичности. И правильнее будет  </a:t>
            </a:r>
          </a:p>
          <a:p>
            <a:r>
              <a:rPr lang="ru-RU" sz="2400" dirty="0" smtClean="0"/>
              <a:t>говорить об образах-символах, символах-ситуациях, символах-обобщениях…</a:t>
            </a:r>
            <a:endParaRPr lang="ru-RU" sz="2400" dirty="0"/>
          </a:p>
        </p:txBody>
      </p:sp>
      <p:pic>
        <p:nvPicPr>
          <p:cNvPr id="5122" name="Picture 2" descr="C:\Documents and Settings\1\Мои документы\Мои рисунки\pic3.jpg"/>
          <p:cNvPicPr>
            <a:picLocks noChangeAspect="1" noChangeArrowheads="1"/>
          </p:cNvPicPr>
          <p:nvPr/>
        </p:nvPicPr>
        <p:blipFill>
          <a:blip r:embed="rId2"/>
          <a:srcRect l="14625" t="12993" r="18999" b="14227"/>
          <a:stretch>
            <a:fillRect/>
          </a:stretch>
        </p:blipFill>
        <p:spPr bwMode="auto">
          <a:xfrm>
            <a:off x="4572000" y="1071546"/>
            <a:ext cx="4214842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формления «Веер»">
  <a:themeElements>
    <a:clrScheme name="Default Design 1">
      <a:dk1>
        <a:srgbClr val="5F5F5F"/>
      </a:dk1>
      <a:lt1>
        <a:srgbClr val="FFFFCC"/>
      </a:lt1>
      <a:dk2>
        <a:srgbClr val="000000"/>
      </a:dk2>
      <a:lt2>
        <a:srgbClr val="FFCC00"/>
      </a:lt2>
      <a:accent1>
        <a:srgbClr val="FF7C80"/>
      </a:accent1>
      <a:accent2>
        <a:srgbClr val="990099"/>
      </a:accent2>
      <a:accent3>
        <a:srgbClr val="AAAAAA"/>
      </a:accent3>
      <a:accent4>
        <a:srgbClr val="DADAAE"/>
      </a:accent4>
      <a:accent5>
        <a:srgbClr val="FFBFC0"/>
      </a:accent5>
      <a:accent6>
        <a:srgbClr val="8A008A"/>
      </a:accent6>
      <a:hlink>
        <a:srgbClr val="FF3399"/>
      </a:hlink>
      <a:folHlink>
        <a:srgbClr val="9933FF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5F5F5F"/>
        </a:dk1>
        <a:lt1>
          <a:srgbClr val="FFFFCC"/>
        </a:lt1>
        <a:dk2>
          <a:srgbClr val="000000"/>
        </a:dk2>
        <a:lt2>
          <a:srgbClr val="FFCC00"/>
        </a:lt2>
        <a:accent1>
          <a:srgbClr val="FF7C80"/>
        </a:accent1>
        <a:accent2>
          <a:srgbClr val="990099"/>
        </a:accent2>
        <a:accent3>
          <a:srgbClr val="AAAAAA"/>
        </a:accent3>
        <a:accent4>
          <a:srgbClr val="DADAAE"/>
        </a:accent4>
        <a:accent5>
          <a:srgbClr val="FFBFC0"/>
        </a:accent5>
        <a:accent6>
          <a:srgbClr val="8A008A"/>
        </a:accent6>
        <a:hlink>
          <a:srgbClr val="FF3399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0000CC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AAAAE2"/>
        </a:accent5>
        <a:accent6>
          <a:srgbClr val="E7E7E7"/>
        </a:accent6>
        <a:hlink>
          <a:srgbClr val="000080"/>
        </a:hlink>
        <a:folHlink>
          <a:srgbClr val="FF00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6633"/>
        </a:dk2>
        <a:lt2>
          <a:srgbClr val="969696"/>
        </a:lt2>
        <a:accent1>
          <a:srgbClr val="009900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E7E7E7"/>
        </a:accent6>
        <a:hlink>
          <a:srgbClr val="003300"/>
        </a:hlink>
        <a:folHlink>
          <a:srgbClr val="FF00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CC"/>
        </a:lt1>
        <a:dk2>
          <a:srgbClr val="CC0000"/>
        </a:dk2>
        <a:lt2>
          <a:srgbClr val="808000"/>
        </a:lt2>
        <a:accent1>
          <a:srgbClr val="CC9900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E2CAAA"/>
        </a:accent5>
        <a:accent6>
          <a:srgbClr val="730000"/>
        </a:accent6>
        <a:hlink>
          <a:srgbClr val="FF6633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336699"/>
        </a:dk2>
        <a:lt2>
          <a:srgbClr val="969696"/>
        </a:lt2>
        <a:accent1>
          <a:srgbClr val="99FFCC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CAFFE2"/>
        </a:accent5>
        <a:accent6>
          <a:srgbClr val="5CB9E7"/>
        </a:accent6>
        <a:hlink>
          <a:srgbClr val="CCCCFF"/>
        </a:hlink>
        <a:folHlink>
          <a:srgbClr val="99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49764A"/>
        </a:dk1>
        <a:lt1>
          <a:srgbClr val="CCFFCC"/>
        </a:lt1>
        <a:dk2>
          <a:srgbClr val="001800"/>
        </a:dk2>
        <a:lt2>
          <a:srgbClr val="FFFFFF"/>
        </a:lt2>
        <a:accent1>
          <a:srgbClr val="66CCFF"/>
        </a:accent1>
        <a:accent2>
          <a:srgbClr val="00FFFF"/>
        </a:accent2>
        <a:accent3>
          <a:srgbClr val="AAABAA"/>
        </a:accent3>
        <a:accent4>
          <a:srgbClr val="AEDAAE"/>
        </a:accent4>
        <a:accent5>
          <a:srgbClr val="B8E2FF"/>
        </a:accent5>
        <a:accent6>
          <a:srgbClr val="00E7E7"/>
        </a:accent6>
        <a:hlink>
          <a:srgbClr val="009999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A05F8B"/>
        </a:dk1>
        <a:lt1>
          <a:srgbClr val="FFE4FF"/>
        </a:lt1>
        <a:dk2>
          <a:srgbClr val="280028"/>
        </a:dk2>
        <a:lt2>
          <a:srgbClr val="FFFFFF"/>
        </a:lt2>
        <a:accent1>
          <a:srgbClr val="FF33CC"/>
        </a:accent1>
        <a:accent2>
          <a:srgbClr val="CC0099"/>
        </a:accent2>
        <a:accent3>
          <a:srgbClr val="ACAAAC"/>
        </a:accent3>
        <a:accent4>
          <a:srgbClr val="DAC3DA"/>
        </a:accent4>
        <a:accent5>
          <a:srgbClr val="FFADE2"/>
        </a:accent5>
        <a:accent6>
          <a:srgbClr val="B9008A"/>
        </a:accent6>
        <a:hlink>
          <a:srgbClr val="99009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4D4D93"/>
        </a:dk1>
        <a:lt1>
          <a:srgbClr val="CCECFF"/>
        </a:lt1>
        <a:dk2>
          <a:srgbClr val="00003E"/>
        </a:dk2>
        <a:lt2>
          <a:srgbClr val="FFFFFF"/>
        </a:lt2>
        <a:accent1>
          <a:srgbClr val="66CCFF"/>
        </a:accent1>
        <a:accent2>
          <a:srgbClr val="00FFFF"/>
        </a:accent2>
        <a:accent3>
          <a:srgbClr val="AAAAAF"/>
        </a:accent3>
        <a:accent4>
          <a:srgbClr val="AEC9DA"/>
        </a:accent4>
        <a:accent5>
          <a:srgbClr val="B8E2FF"/>
        </a:accent5>
        <a:accent6>
          <a:srgbClr val="00E7E7"/>
        </a:accent6>
        <a:hlink>
          <a:srgbClr val="6699FF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«Веер»</Template>
  <TotalTime>116</TotalTime>
  <Words>1306</Words>
  <Application>Microsoft Office PowerPoint</Application>
  <PresentationFormat>Экран (4:3)</PresentationFormat>
  <Paragraphs>84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Шаблон оформления «Веер»</vt:lpstr>
      <vt:lpstr>МОУ Радужненская СОШ Коломенского муниципального Московской области района </vt:lpstr>
      <vt:lpstr>«История одной болезни или крушение философии  эгоизма и расчета» </vt:lpstr>
      <vt:lpstr>Слайд 3</vt:lpstr>
      <vt:lpstr>Слайд 4</vt:lpstr>
      <vt:lpstr>Слайд 5</vt:lpstr>
      <vt:lpstr>Слайд 6</vt:lpstr>
      <vt:lpstr>Почему Пушкин обратился именно к теме карточной игры? Это дань моде или …? </vt:lpstr>
      <vt:lpstr>Вывод: Карточная игра составила суть жизни русского дворянства в 30-е годы. </vt:lpstr>
      <vt:lpstr>Слайд 9</vt:lpstr>
      <vt:lpstr>Что за люди представляли в то время русское дворянство? Каким было отношение А.С.Пушкина к ним? </vt:lpstr>
      <vt:lpstr>Вывод: А.С.Пушкин прощается с иллюзиями  о родовом дворянстве, как оплоте государства. После 25 года дворянство озабочено лишь своими корыстными интересами. </vt:lpstr>
      <vt:lpstr>Слайд 12</vt:lpstr>
      <vt:lpstr>Слайд 13</vt:lpstr>
      <vt:lpstr>Пушкин упоминает о Париже, куда 20-летняя графиня ездила со своим мужем. Случаен ли здесь образ Парижа? Каков он, Париж? </vt:lpstr>
      <vt:lpstr>Слайд 15</vt:lpstr>
      <vt:lpstr>Слайд 16</vt:lpstr>
      <vt:lpstr>Вывод: Веселый блистательный мир Парижа исчез, его смела революция. Не эта ли судьба и ожидает русское дворянство? Есть ли сходство в образе Парижа и Петербурга? Беззаботность, легкомыслие, страсть  к картам объединяет Париж  и Петербург. </vt:lpstr>
      <vt:lpstr>Зачем нужно А.С.Пушкину производить параллель между Парижем и Петербургом? </vt:lpstr>
      <vt:lpstr>Слайд 19</vt:lpstr>
      <vt:lpstr>Слайд 20</vt:lpstr>
      <vt:lpstr>Вывод: Мир, окружающий Германна многозначен. Балы и карты до утра, но нам открывается второй лик столицы, враждебно настроенный по отношению к человеку. 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Домашнее задание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бюбь</dc:title>
  <dc:subject/>
  <dc:creator>1</dc:creator>
  <cp:keywords/>
  <dc:description/>
  <cp:lastModifiedBy>USER</cp:lastModifiedBy>
  <cp:revision>15</cp:revision>
  <dcterms:created xsi:type="dcterms:W3CDTF">2009-11-22T00:06:46Z</dcterms:created>
  <dcterms:modified xsi:type="dcterms:W3CDTF">2016-10-09T16:18:52Z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TC010690191049</vt:lpwstr>
  </property>
</Properties>
</file>