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1" r:id="rId9"/>
    <p:sldId id="263" r:id="rId10"/>
    <p:sldId id="265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466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0512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88404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850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0448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963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14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9875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9502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7202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9316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10/9/2016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7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117180" cy="1470025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Правописание безударных гласных в корне слова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6840760" cy="172819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Урок составлен группой учителей </a:t>
            </a:r>
            <a:r>
              <a:rPr lang="ru-RU" b="1" i="1" dirty="0" smtClean="0">
                <a:solidFill>
                  <a:srgbClr val="002060"/>
                </a:solidFill>
              </a:rPr>
              <a:t>русского языка </a:t>
            </a:r>
            <a:r>
              <a:rPr lang="ru-RU" b="1" i="1" dirty="0" err="1" smtClean="0">
                <a:solidFill>
                  <a:srgbClr val="002060"/>
                </a:solidFill>
              </a:rPr>
              <a:t>Буинского</a:t>
            </a:r>
            <a:r>
              <a:rPr lang="ru-RU" b="1" i="1" dirty="0" smtClean="0">
                <a:solidFill>
                  <a:srgbClr val="002060"/>
                </a:solidFill>
              </a:rPr>
              <a:t> МР Хасановой Н.Ф., </a:t>
            </a:r>
            <a:r>
              <a:rPr lang="ru-RU" b="1" i="1" dirty="0" err="1" smtClean="0">
                <a:solidFill>
                  <a:srgbClr val="002060"/>
                </a:solidFill>
              </a:rPr>
              <a:t>Кадировой</a:t>
            </a:r>
            <a:r>
              <a:rPr lang="ru-RU" b="1" i="1" dirty="0" smtClean="0">
                <a:solidFill>
                  <a:srgbClr val="002060"/>
                </a:solidFill>
              </a:rPr>
              <a:t> Ф.Н.</a:t>
            </a:r>
            <a:endParaRPr lang="ru-RU" b="1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13314" name="AutoShape 2" descr="http://pedsovet.su/_ld/381/998395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Картинки по запросу шаблоны для презента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628801" y="548680"/>
            <a:ext cx="5886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Эталон</a:t>
            </a: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Гореть, угорать,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гора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Пара, парный,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паровой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Горе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, нагорный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горевать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Носильщик,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носатый,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 поднос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Пот,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потолок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потливый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Лето, летний,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лететь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Море,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морщины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морской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Наводить,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подводник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наводчик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Гусь, гусыня,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гусеница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Водитель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, водник, водопой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Примерка, примерочная,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вымерло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 Коснется, прикосновение,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косьба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6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533207" y="2689701"/>
          <a:ext cx="6077585" cy="2346960"/>
        </p:xfrm>
        <a:graphic>
          <a:graphicData uri="http://schemas.openxmlformats.org/drawingml/2006/table">
            <a:tbl>
              <a:tblPr firstRow="1" firstCol="1" bandRow="1"/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!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! ! !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Научился проверять безударную гласную в корне, но остался вопрос по теме урока. Поставлю знак вопроса.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Научился проверять безударную гласную в корне, но не уверен, что самостоятельно смогу отличить слова с одинаковыми корнями от похожих корней. Скажу себе: « Я работал хорошо!»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Научился проверять безударную гласную в корне и могу объяснить тему товарищу, скажу себе: «Молодец!»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211441"/>
              </p:ext>
            </p:extLst>
          </p:nvPr>
        </p:nvGraphicFramePr>
        <p:xfrm>
          <a:off x="755575" y="692696"/>
          <a:ext cx="7488833" cy="5192648"/>
        </p:xfrm>
        <a:graphic>
          <a:graphicData uri="http://schemas.openxmlformats.org/drawingml/2006/table">
            <a:tbl>
              <a:tblPr firstRow="1" firstCol="1" bandRow="1"/>
              <a:tblGrid>
                <a:gridCol w="2496017"/>
                <a:gridCol w="2496017"/>
                <a:gridCol w="2496799"/>
              </a:tblGrid>
              <a:tr h="437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?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!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! ! !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9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Научился проверять безударную гласную в корне, но остался вопрос по теме урока. Поставлю знак вопроса.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Научился проверять безударную гласную в корне, но не уверен, что самостоятельно смогу отличить слова с одинаковыми корнями от похожих корней. Скажу себе: « Я работал хорошо!»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Научился проверять безударную гласную в корне и могу объяснить тему товарищу, скажу себе: «Молодец!»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28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404664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Домашнее задание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1. Кто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научился проверять безударную гласную в корне, но остался вопрос по теме урока, поставьте знак вопроса и выполните упр. № 35 (с.21) из  параграфа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8.</a:t>
            </a:r>
            <a:endParaRPr lang="ru-RU" sz="20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2.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Кто научился проверять безударную гласную в корне, но не уверен, что самостоятельно сможет отличить слова с одинаковыми корнями от похожих корней, то скажите себе «Я работал хорошо!» и выполните упр. 36, с. 21 из  параграфа 8.</a:t>
            </a:r>
            <a:endParaRPr lang="ru-RU" sz="20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3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. Кто научился проверять безударную гласную в корне и может объяснить тему товарищу, скажите себе: «Молодец!» и придумайте словарный диктант из 15 слов на данную тему.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4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Творческое задание.</a:t>
            </a:r>
            <a:endParaRPr lang="ru-RU" sz="20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Сочините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сказку про эту орфограмму.</a:t>
            </a:r>
            <a:endParaRPr lang="ru-RU" sz="2000" b="1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15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32856"/>
            <a:ext cx="7125113" cy="924475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Спасибо за урок!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4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Выберите букву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5"/>
            <a:ext cx="8229600" cy="2304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в(О/А)</a:t>
            </a:r>
            <a:r>
              <a:rPr lang="ru-RU" sz="5400" b="1" dirty="0" err="1" smtClean="0">
                <a:solidFill>
                  <a:srgbClr val="002060"/>
                </a:solidFill>
              </a:rPr>
              <a:t>дяной</a:t>
            </a:r>
            <a:endParaRPr lang="en-US" sz="54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002060"/>
                </a:solidFill>
              </a:rPr>
              <a:t>тр</a:t>
            </a:r>
            <a:r>
              <a:rPr lang="ru-RU" sz="5400" b="1" dirty="0" smtClean="0">
                <a:solidFill>
                  <a:srgbClr val="002060"/>
                </a:solidFill>
              </a:rPr>
              <a:t>(О/А)</a:t>
            </a:r>
            <a:r>
              <a:rPr lang="ru-RU" sz="5400" b="1" dirty="0" err="1" smtClean="0">
                <a:solidFill>
                  <a:srgbClr val="002060"/>
                </a:solidFill>
              </a:rPr>
              <a:t>ва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3573016"/>
            <a:ext cx="822960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водяной</a:t>
            </a:r>
            <a:endParaRPr lang="en-US" sz="60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трава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03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Эталон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744329"/>
            <a:ext cx="298270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роса 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весна 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листок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0" y="1697532"/>
            <a:ext cx="32403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небеса 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часы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дома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8" name="Дуга 7"/>
          <p:cNvSpPr/>
          <p:nvPr/>
        </p:nvSpPr>
        <p:spPr>
          <a:xfrm>
            <a:off x="4587892" y="3744489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Дуга 8"/>
          <p:cNvSpPr/>
          <p:nvPr/>
        </p:nvSpPr>
        <p:spPr>
          <a:xfrm>
            <a:off x="1331640" y="1762429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1549263" y="3799556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Дуга 10"/>
          <p:cNvSpPr/>
          <p:nvPr/>
        </p:nvSpPr>
        <p:spPr>
          <a:xfrm>
            <a:off x="4386350" y="2798589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Дуга 11"/>
          <p:cNvSpPr/>
          <p:nvPr/>
        </p:nvSpPr>
        <p:spPr>
          <a:xfrm>
            <a:off x="1475521" y="2796704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3" name="Дуга 12"/>
          <p:cNvSpPr/>
          <p:nvPr/>
        </p:nvSpPr>
        <p:spPr>
          <a:xfrm>
            <a:off x="4355976" y="1759972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862147" y="3744490"/>
            <a:ext cx="576064" cy="216024"/>
            <a:chOff x="2915816" y="3799556"/>
            <a:chExt cx="576064" cy="21602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2915816" y="3799556"/>
              <a:ext cx="216024" cy="21602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176228" y="3818466"/>
              <a:ext cx="315652" cy="19711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5812028" y="1762429"/>
            <a:ext cx="576064" cy="216024"/>
            <a:chOff x="2915816" y="3799556"/>
            <a:chExt cx="576064" cy="21602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915816" y="3799556"/>
              <a:ext cx="216024" cy="21602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176228" y="3818466"/>
              <a:ext cx="315652" cy="19711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2" name="Прямоугольник 21"/>
          <p:cNvSpPr/>
          <p:nvPr/>
        </p:nvSpPr>
        <p:spPr>
          <a:xfrm>
            <a:off x="2571484" y="2037158"/>
            <a:ext cx="429049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930034" y="3895564"/>
            <a:ext cx="384051" cy="561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563888" y="4015580"/>
            <a:ext cx="363895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896223" y="3012728"/>
            <a:ext cx="363895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94283" y="1978453"/>
            <a:ext cx="481973" cy="5159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652613" y="3012728"/>
            <a:ext cx="539567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>
            <a:off x="1579637" y="3799556"/>
            <a:ext cx="1224136" cy="432048"/>
          </a:xfrm>
          <a:prstGeom prst="arc">
            <a:avLst>
              <a:gd name="adj1" fmla="val 10948933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57150">
                <a:solidFill>
                  <a:sysClr val="windowText" lastClr="000000"/>
                </a:solidFill>
              </a:ln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892521" y="3744490"/>
            <a:ext cx="576064" cy="216024"/>
            <a:chOff x="2915816" y="3799556"/>
            <a:chExt cx="576064" cy="216024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2915816" y="3799556"/>
              <a:ext cx="216024" cy="21602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3176228" y="3818466"/>
              <a:ext cx="315652" cy="19711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  <p:bldP spid="26" grpId="0" animBg="1"/>
      <p:bldP spid="28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1" y="76470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Чтобы ходики х…</a:t>
            </a:r>
            <a:r>
              <a:rPr lang="ru-RU" sz="3600" b="1" dirty="0" err="1">
                <a:solidFill>
                  <a:srgbClr val="7030A0"/>
                </a:solidFill>
              </a:rPr>
              <a:t>дили</a:t>
            </a:r>
            <a:r>
              <a:rPr lang="ru-RU" sz="3600" b="1" dirty="0">
                <a:solidFill>
                  <a:srgbClr val="7030A0"/>
                </a:solidFill>
              </a:rPr>
              <a:t>,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А будильники будили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И всегда любой из нас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Точно знал, который час,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В ч…совой мастерской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Чинят время день-деньской.</a:t>
            </a:r>
          </a:p>
          <a:p>
            <a:pPr marL="0" indent="0"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23" y="-343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777" y="692696"/>
            <a:ext cx="8229600" cy="4525963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Эталон</a:t>
            </a:r>
          </a:p>
          <a:p>
            <a:pPr marL="0" lv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Чтобы </a:t>
            </a:r>
            <a:r>
              <a:rPr lang="ru-RU" sz="3600" b="1" dirty="0">
                <a:solidFill>
                  <a:srgbClr val="7030A0"/>
                </a:solidFill>
              </a:rPr>
              <a:t>х</a:t>
            </a:r>
            <a:r>
              <a:rPr lang="ru-RU" sz="3600" b="1" dirty="0">
                <a:solidFill>
                  <a:srgbClr val="C00000"/>
                </a:solidFill>
              </a:rPr>
              <a:t>о</a:t>
            </a:r>
            <a:r>
              <a:rPr lang="ru-RU" sz="3600" b="1" dirty="0">
                <a:solidFill>
                  <a:srgbClr val="7030A0"/>
                </a:solidFill>
              </a:rPr>
              <a:t>дики </a:t>
            </a:r>
            <a:r>
              <a:rPr lang="ru-RU" sz="3600" b="1" dirty="0" err="1" smtClean="0">
                <a:solidFill>
                  <a:srgbClr val="7030A0"/>
                </a:solidFill>
              </a:rPr>
              <a:t>х</a:t>
            </a:r>
            <a:r>
              <a:rPr lang="ru-RU" sz="3600" b="1" dirty="0" err="1" smtClean="0">
                <a:solidFill>
                  <a:srgbClr val="C00000"/>
                </a:solidFill>
              </a:rPr>
              <a:t>О</a:t>
            </a:r>
            <a:r>
              <a:rPr lang="ru-RU" sz="3600" b="1" dirty="0" err="1" smtClean="0">
                <a:solidFill>
                  <a:srgbClr val="7030A0"/>
                </a:solidFill>
              </a:rPr>
              <a:t>дили</a:t>
            </a:r>
            <a:r>
              <a:rPr lang="ru-RU" sz="3600" b="1" dirty="0">
                <a:solidFill>
                  <a:srgbClr val="7030A0"/>
                </a:solidFill>
              </a:rPr>
              <a:t>,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А будильники будили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И всегда любой из нас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Точно знал, который ч</a:t>
            </a:r>
            <a:r>
              <a:rPr lang="ru-RU" sz="3600" b="1" dirty="0">
                <a:solidFill>
                  <a:srgbClr val="C00000"/>
                </a:solidFill>
              </a:rPr>
              <a:t>а</a:t>
            </a:r>
            <a:r>
              <a:rPr lang="ru-RU" sz="3600" b="1" dirty="0">
                <a:solidFill>
                  <a:srgbClr val="7030A0"/>
                </a:solidFill>
              </a:rPr>
              <a:t>с,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В </a:t>
            </a:r>
            <a:r>
              <a:rPr lang="ru-RU" sz="3600" b="1" dirty="0" err="1" smtClean="0">
                <a:solidFill>
                  <a:srgbClr val="7030A0"/>
                </a:solidFill>
              </a:rPr>
              <a:t>ч</a:t>
            </a:r>
            <a:r>
              <a:rPr lang="ru-RU" sz="3600" b="1" dirty="0" err="1" smtClean="0">
                <a:solidFill>
                  <a:srgbClr val="C00000"/>
                </a:solidFill>
              </a:rPr>
              <a:t>А</a:t>
            </a:r>
            <a:r>
              <a:rPr lang="ru-RU" sz="3600" b="1" dirty="0" err="1" smtClean="0">
                <a:solidFill>
                  <a:srgbClr val="7030A0"/>
                </a:solidFill>
              </a:rPr>
              <a:t>совой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мастерской 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Чинят время день-деньской.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24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Если буква гласная вызвала сомнение,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Ты ее немедленно поставь под ударение!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23" y="-343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Закон правописания безударных гласных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в корне слова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777" y="206084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а) Закон должен отражать самое главное.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б) Формулировка должна быть краткой.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2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Способы проверки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изменением числа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замена </a:t>
            </a:r>
            <a:r>
              <a:rPr lang="ru-RU" b="1" dirty="0">
                <a:solidFill>
                  <a:srgbClr val="002060"/>
                </a:solidFill>
              </a:rPr>
              <a:t>одной части речи </a:t>
            </a:r>
            <a:r>
              <a:rPr lang="ru-RU" b="1" dirty="0" smtClean="0">
                <a:solidFill>
                  <a:srgbClr val="002060"/>
                </a:solidFill>
              </a:rPr>
              <a:t>другой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прибавлением суффикса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изменением времени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691680" y="612845"/>
            <a:ext cx="51663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Найдите “третье лишнее”: </a:t>
            </a:r>
            <a:endParaRPr lang="ru-RU" sz="20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Гореть, угорать, гора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Пара, парный, паровой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Горе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</a:rPr>
              <a:t>,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нагорный, горевать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Носильщик, носатый, поднос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Пот, потолок, потливый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Лето, летний, лететь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Море, морщины, морской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Наводить, подводник, наводчик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Гусь, гусыня, гусеница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Водитель, водник, водопой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Примерка, примерочная, вымерло 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 Коснется, прикосновение, косьба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519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Правописание безударных гласных в корне слова</vt:lpstr>
      <vt:lpstr>Выберите букву</vt:lpstr>
      <vt:lpstr>Эталон</vt:lpstr>
      <vt:lpstr>Презентация PowerPoint</vt:lpstr>
      <vt:lpstr>Презентация PowerPoint</vt:lpstr>
      <vt:lpstr>Презентация PowerPoint</vt:lpstr>
      <vt:lpstr>Закон правописания безударных гласных  в корне слова</vt:lpstr>
      <vt:lpstr>Способы проверки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Гелчечек</dc:creator>
  <cp:lastModifiedBy>Учитель</cp:lastModifiedBy>
  <cp:revision>9</cp:revision>
  <dcterms:created xsi:type="dcterms:W3CDTF">2015-04-13T09:22:27Z</dcterms:created>
  <dcterms:modified xsi:type="dcterms:W3CDTF">2016-10-09T20:24:50Z</dcterms:modified>
</cp:coreProperties>
</file>