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32" r:id="rId3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60" r:id="rId8"/>
    <p:sldId id="263" r:id="rId9"/>
    <p:sldId id="272" r:id="rId10"/>
    <p:sldId id="271" r:id="rId11"/>
    <p:sldId id="264" r:id="rId12"/>
    <p:sldId id="265" r:id="rId13"/>
    <p:sldId id="276" r:id="rId14"/>
    <p:sldId id="275" r:id="rId15"/>
    <p:sldId id="266" r:id="rId16"/>
    <p:sldId id="267" r:id="rId17"/>
    <p:sldId id="268" r:id="rId18"/>
    <p:sldId id="269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60"/>
  </p:normalViewPr>
  <p:slideViewPr>
    <p:cSldViewPr>
      <p:cViewPr>
        <p:scale>
          <a:sx n="76" d="100"/>
          <a:sy n="76" d="100"/>
        </p:scale>
        <p:origin x="-121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ACCB5-9AF6-492B-B9F5-BF079904E5F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41D88-EED6-48D5-A762-D3BFFD7B7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778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41D88-EED6-48D5-A762-D3BFFD7B74E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490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124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6228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0387CA-D89A-4F71-87B3-587193C54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632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B622B-8EDC-49E0-9993-9BEA22BAC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7676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A1462-9F6B-4182-9119-AB86F6AC5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214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5CB96-FE84-4E82-9609-5548F6950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2085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5C2B-F303-416B-B36E-4C05DACD6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6660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A9A5E-FE85-4A0D-9574-65BDFA675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4247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B4579-0438-4A45-B553-83FCC2C2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681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6BDDD-DDF4-454A-88C2-B7739CFD4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594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64049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E2910-8B34-4C99-BADD-692B6178C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0972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FFE34-DEB9-4A37-9600-EB18A1B613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8989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0DC74-EBDC-47ED-B0EB-45E14BA22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8952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12391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05016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7958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8855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1607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82433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694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425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47128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3750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5628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198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74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8804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911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03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847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3B15B3C-C1CB-401E-857E-ECEFF9083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40" y="836712"/>
            <a:ext cx="6912768" cy="288032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«В здоровом теле – здоровый дух»</a:t>
            </a:r>
            <a:endParaRPr lang="ru-RU" sz="5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9311" y="4615308"/>
            <a:ext cx="5256584" cy="1800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l"/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Подготовила 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провела воспитатель  ГБДОУ 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д/с №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115</a:t>
            </a:r>
          </a:p>
          <a:p>
            <a:pPr algn="l"/>
            <a:r>
              <a:rPr lang="ru-RU" sz="24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Тарова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М.А.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l"/>
            <a:endParaRPr lang="ru-RU" sz="2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Познавательное развитие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86800" cy="792088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u="sng" dirty="0" smtClean="0">
                <a:latin typeface="Comic Sans MS" panose="030F0702030302020204" pitchFamily="66" charset="0"/>
              </a:rPr>
              <a:t>Просмотр презентации </a:t>
            </a:r>
          </a:p>
          <a:p>
            <a:pPr algn="ctr">
              <a:buNone/>
            </a:pPr>
            <a:r>
              <a:rPr lang="ru-RU" dirty="0" smtClean="0">
                <a:latin typeface="Comic Sans MS" panose="030F0702030302020204" pitchFamily="66" charset="0"/>
              </a:rPr>
              <a:t>«Личная гигиена - залог здоровья» </a:t>
            </a: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 descr="C:\Users\Samsung\AppData\Local\Microsoft\Windows\Temporary Internet Files\Content.Word\IMG_20150327_0909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212976"/>
            <a:ext cx="2778399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u="sng" dirty="0">
                <a:latin typeface="Comic Sans MS" panose="030F0702030302020204" pitchFamily="66" charset="0"/>
              </a:rPr>
              <a:t>И</a:t>
            </a:r>
            <a:r>
              <a:rPr lang="ru-RU" sz="2400" b="1" u="sng" dirty="0" smtClean="0">
                <a:latin typeface="Comic Sans MS" panose="030F0702030302020204" pitchFamily="66" charset="0"/>
              </a:rPr>
              <a:t>гра– экспериментирование  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anose="030F0702030302020204" pitchFamily="66" charset="0"/>
              </a:rPr>
              <a:t>«Снег, лед», «Знакомство с градусником» и т.д.</a:t>
            </a:r>
            <a:endParaRPr lang="ru-RU" sz="2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 descr="2015-02-05-05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13655"/>
            <a:ext cx="1776167" cy="3161968"/>
          </a:xfrm>
          <a:prstGeom prst="rect">
            <a:avLst/>
          </a:prstGeom>
        </p:spPr>
      </p:pic>
      <p:pic>
        <p:nvPicPr>
          <p:cNvPr id="4" name="Рисунок 3" descr="2015-02-05-05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1004" y="1196752"/>
            <a:ext cx="1776167" cy="3161968"/>
          </a:xfrm>
          <a:prstGeom prst="rect">
            <a:avLst/>
          </a:prstGeom>
        </p:spPr>
      </p:pic>
      <p:pic>
        <p:nvPicPr>
          <p:cNvPr id="6" name="Рисунок 5" descr="2015-02-05-05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867" y="1281665"/>
            <a:ext cx="3816274" cy="2143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445" t="15516" r="32135" b="12495"/>
          <a:stretch/>
        </p:blipFill>
        <p:spPr>
          <a:xfrm>
            <a:off x="2987824" y="3836614"/>
            <a:ext cx="1327492" cy="26700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678" r="23349"/>
          <a:stretch/>
        </p:blipFill>
        <p:spPr>
          <a:xfrm>
            <a:off x="4860032" y="3836614"/>
            <a:ext cx="1244532" cy="2707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-357214"/>
            <a:ext cx="49713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800" b="1" u="sng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000" b="1" u="sng" dirty="0" smtClean="0">
                <a:latin typeface="Comic Sans MS" panose="030F0702030302020204" pitchFamily="66" charset="0"/>
              </a:rPr>
              <a:t>Игры, направленные на сохранение и укрепление здоровья детей.</a:t>
            </a:r>
            <a:endParaRPr lang="ru-RU" sz="2000" b="1" u="sng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 descr="E:\Сад\Архив с 2013 года\2013=2014\ДЕТСКИЙ САД\человек\DSCN17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1246" y="1415575"/>
            <a:ext cx="25202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Samsung\AppData\Local\Microsoft\Windows\Temporary Internet Files\Content.Word\IMG_20150330_1538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571876"/>
            <a:ext cx="1803251" cy="240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786050" y="5934670"/>
            <a:ext cx="1902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«Что любят и что не любят зубы»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5934670"/>
            <a:ext cx="19601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«Что полезно нашим глазкам»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" name="Рисунок 9" descr="C:\Users\Samsung\AppData\Local\Microsoft\Windows\Temporary Internet Files\Content.Word\IMG_20150330_1538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571876"/>
            <a:ext cx="1656184" cy="240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714357"/>
            <a:ext cx="34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Игры – экспериментирование по теме «Я и мое тело».</a:t>
            </a:r>
            <a:endParaRPr lang="ru-RU" u="sng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3643314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/>
              <a:t>Дидактические игры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«Речевое развитие»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3888432" cy="5832648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200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Чтение и обсуждение рассказов и сказок </a:t>
            </a:r>
          </a:p>
          <a:p>
            <a:r>
              <a:rPr lang="ru-RU" sz="2200" dirty="0" err="1" smtClean="0">
                <a:latin typeface="Comic Sans MS" panose="030F0702030302020204" pitchFamily="66" charset="0"/>
              </a:rPr>
              <a:t>Е.Пермяк</a:t>
            </a:r>
            <a:r>
              <a:rPr lang="ru-RU" sz="2200" dirty="0" smtClean="0">
                <a:latin typeface="Comic Sans MS" panose="030F0702030302020204" pitchFamily="66" charset="0"/>
              </a:rPr>
              <a:t> «Про нос и язык», </a:t>
            </a:r>
          </a:p>
          <a:p>
            <a:pPr algn="just"/>
            <a:r>
              <a:rPr lang="ru-RU" sz="2200" dirty="0" err="1" smtClean="0">
                <a:latin typeface="Comic Sans MS" panose="030F0702030302020204" pitchFamily="66" charset="0"/>
              </a:rPr>
              <a:t>В.Ивенин</a:t>
            </a:r>
            <a:r>
              <a:rPr lang="ru-RU" sz="2200" dirty="0" smtClean="0">
                <a:latin typeface="Comic Sans MS" panose="030F0702030302020204" pitchFamily="66" charset="0"/>
              </a:rPr>
              <a:t> «Слово врача», </a:t>
            </a:r>
          </a:p>
          <a:p>
            <a:pPr algn="just"/>
            <a:r>
              <a:rPr lang="ru-RU" sz="2200" dirty="0" err="1" smtClean="0">
                <a:latin typeface="Comic Sans MS" panose="030F0702030302020204" pitchFamily="66" charset="0"/>
              </a:rPr>
              <a:t>Г.Зайцев</a:t>
            </a:r>
            <a:r>
              <a:rPr lang="ru-RU" sz="2200" dirty="0" smtClean="0">
                <a:latin typeface="Comic Sans MS" panose="030F0702030302020204" pitchFamily="66" charset="0"/>
              </a:rPr>
              <a:t> «Уроки </a:t>
            </a:r>
            <a:r>
              <a:rPr lang="ru-RU" sz="2200" dirty="0" err="1" smtClean="0">
                <a:latin typeface="Comic Sans MS" panose="030F0702030302020204" pitchFamily="66" charset="0"/>
              </a:rPr>
              <a:t>Мойдодыра</a:t>
            </a:r>
            <a:r>
              <a:rPr lang="ru-RU" sz="2200" dirty="0" smtClean="0">
                <a:latin typeface="Comic Sans MS" panose="030F0702030302020204" pitchFamily="66" charset="0"/>
              </a:rPr>
              <a:t>», </a:t>
            </a:r>
          </a:p>
          <a:p>
            <a:pPr algn="just"/>
            <a:r>
              <a:rPr lang="ru-RU" sz="2200" dirty="0" smtClean="0">
                <a:latin typeface="Comic Sans MS" panose="030F0702030302020204" pitchFamily="66" charset="0"/>
              </a:rPr>
              <a:t>В. Маяковский «Что такое хорошо и что такое плохо», </a:t>
            </a:r>
          </a:p>
          <a:p>
            <a:pPr algn="just"/>
            <a:r>
              <a:rPr lang="ru-RU" sz="2200" dirty="0" smtClean="0">
                <a:latin typeface="Comic Sans MS" panose="030F0702030302020204" pitchFamily="66" charset="0"/>
              </a:rPr>
              <a:t>Р. Сев «Я сам», </a:t>
            </a:r>
          </a:p>
          <a:p>
            <a:pPr algn="just"/>
            <a:r>
              <a:rPr lang="ru-RU" sz="2200" dirty="0" smtClean="0">
                <a:latin typeface="Comic Sans MS" panose="030F0702030302020204" pitchFamily="66" charset="0"/>
              </a:rPr>
              <a:t>И. Семёнова «Я – человек, ты – человек», </a:t>
            </a:r>
          </a:p>
          <a:p>
            <a:pPr algn="just"/>
            <a:r>
              <a:rPr lang="ru-RU" sz="2200" dirty="0" smtClean="0">
                <a:latin typeface="Comic Sans MS" panose="030F0702030302020204" pitchFamily="66" charset="0"/>
              </a:rPr>
              <a:t>С. Маршак «Четыре глаза», «О девочках и мальчиках»,</a:t>
            </a:r>
          </a:p>
          <a:p>
            <a:pPr algn="just"/>
            <a:r>
              <a:rPr lang="ru-RU" sz="2200" dirty="0" smtClean="0">
                <a:latin typeface="Comic Sans MS" panose="030F0702030302020204" pitchFamily="66" charset="0"/>
              </a:rPr>
              <a:t>Е. Пермяк «Как Маша стала большой», «Для чего нужны руки».</a:t>
            </a:r>
          </a:p>
          <a:p>
            <a:pPr algn="just">
              <a:buNone/>
            </a:pPr>
            <a:r>
              <a:rPr lang="ru-RU" sz="7400" dirty="0" smtClean="0">
                <a:latin typeface="Comic Sans MS" panose="030F0702030302020204" pitchFamily="66" charset="0"/>
              </a:rPr>
              <a:t>       </a:t>
            </a:r>
          </a:p>
          <a:p>
            <a:pPr algn="ctr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66" r="10303"/>
          <a:stretch/>
        </p:blipFill>
        <p:spPr bwMode="auto">
          <a:xfrm>
            <a:off x="5796136" y="2660730"/>
            <a:ext cx="1656184" cy="19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29" y="787803"/>
            <a:ext cx="1696004" cy="226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966" y="673837"/>
            <a:ext cx="1638385" cy="245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86056"/>
            <a:ext cx="1696004" cy="222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15626"/>
            <a:ext cx="1652110" cy="241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659167" cy="812038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latin typeface="Comic Sans MS" panose="030F0702030302020204" pitchFamily="66" charset="0"/>
              </a:rPr>
              <a:t>Игры на развитие речи через движения</a:t>
            </a:r>
            <a:endParaRPr lang="ru-RU" sz="28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222322"/>
            <a:ext cx="1512168" cy="479825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«Посуда»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057812" y="1608530"/>
            <a:ext cx="3402619" cy="95637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«Наши уточки с утра - кря-кря-кря! Кря-кря-кря!...»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Художественно – эстетическое развитие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3255638"/>
            <a:ext cx="3960440" cy="504056"/>
          </a:xfrm>
          <a:noFill/>
          <a:ln>
            <a:noFill/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Рисование: «Мы спортсмены»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E:\Сад\Архив с 2013 года\2013=2014\ДЕТСКИЙ САД\фото дети\IMG_20140122_1435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811" y="1340768"/>
            <a:ext cx="2487981" cy="18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Сад\Архив с 2013 года\2013=2014\ДЕТСКИЙ САД\фото дети\IMG_20140127_1041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340768"/>
            <a:ext cx="266429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974" y="3591164"/>
            <a:ext cx="1907910" cy="2543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213" y="3591164"/>
            <a:ext cx="1907910" cy="2543880"/>
          </a:xfrm>
          <a:prstGeom prst="rect">
            <a:avLst/>
          </a:prstGeom>
        </p:spPr>
      </p:pic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2339752" y="6237312"/>
            <a:ext cx="5151856" cy="4919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Рисование: «Здоровые привычки»</a:t>
            </a:r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 algn="just"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7564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Работа с родителями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256584"/>
          </a:xfrm>
          <a:noFill/>
          <a:ln>
            <a:noFill/>
          </a:ln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500" u="sng" dirty="0" smtClean="0">
                <a:latin typeface="Comic Sans MS" panose="030F0702030302020204" pitchFamily="66" charset="0"/>
              </a:rPr>
              <a:t>Родительское собрание: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 «Правила безопасности дома, в детском саду, на улице»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«Съедобные и несъедобные растения»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 «Профилактика травматизма»</a:t>
            </a:r>
          </a:p>
          <a:p>
            <a:pPr marL="0" indent="0" algn="ctr">
              <a:buNone/>
            </a:pPr>
            <a:r>
              <a:rPr lang="ru-RU" sz="4500" u="sng" dirty="0" smtClean="0">
                <a:latin typeface="Comic Sans MS" panose="030F0702030302020204" pitchFamily="66" charset="0"/>
              </a:rPr>
              <a:t>Консультации: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«Роль семьи в физическом воспитании ребенка»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«Мой организм, мое здоровье»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 «Контрастно – воздушное закаливание»</a:t>
            </a:r>
          </a:p>
          <a:p>
            <a:pPr marL="0" indent="0" algn="ctr">
              <a:buNone/>
            </a:pPr>
            <a:r>
              <a:rPr lang="ru-RU" sz="4500" u="sng" dirty="0" smtClean="0">
                <a:latin typeface="Comic Sans MS" panose="030F0702030302020204" pitchFamily="66" charset="0"/>
              </a:rPr>
              <a:t>Информация в уголке для родителей: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Маршруты выходного дня</a:t>
            </a:r>
          </a:p>
          <a:p>
            <a:pPr marL="0" indent="0" algn="ctr">
              <a:buNone/>
            </a:pPr>
            <a:r>
              <a:rPr lang="ru-RU" sz="4500" dirty="0" smtClean="0">
                <a:latin typeface="Comic Sans MS" panose="030F0702030302020204" pitchFamily="66" charset="0"/>
              </a:rPr>
              <a:t>Памятки для родителей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204864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Спасибо за внимание!!!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068960"/>
            <a:ext cx="3240360" cy="34974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90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632848" cy="5616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200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Тип проекта:</a:t>
            </a:r>
            <a:br>
              <a:rPr lang="ru-RU" sz="4200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4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межгрупповой, долгосрочный, познавательный</a:t>
            </a:r>
            <a:br>
              <a:rPr lang="ru-RU" sz="4200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4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ru-RU" sz="4200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4200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Участники проекта:</a:t>
            </a:r>
            <a:br>
              <a:rPr lang="ru-RU" sz="4200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4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sz="4200" dirty="0" smtClean="0">
                <a:latin typeface="Comic Sans MS" panose="030F0702030302020204" pitchFamily="66" charset="0"/>
              </a:rPr>
              <a:t>воспитатели, специалисты групп, музыкальный руководитель, руководитель по физическому воспитанию, воспитанники и их родители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r>
              <a:rPr lang="ru-RU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Цель проекта</a:t>
            </a:r>
            <a:br>
              <a:rPr lang="ru-RU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3600" dirty="0">
                <a:latin typeface="Comic Sans MS" panose="030F0702030302020204" pitchFamily="66" charset="0"/>
              </a:rPr>
              <a:t>С</a:t>
            </a:r>
            <a:r>
              <a:rPr lang="ru-RU" sz="3600" dirty="0" smtClean="0">
                <a:latin typeface="Comic Sans MS" panose="030F0702030302020204" pitchFamily="66" charset="0"/>
              </a:rPr>
              <a:t>оздание необходимых условий воспитания и развития ребёнка, направленных на сохранение и укрепление физического и нравственного здоровья детей. Формирование у всех участников проекта мотивации к занятиям физической культурой и спортом, а также потребности в новых знаниях о способах сохранения и укрепления здоровья.</a:t>
            </a:r>
            <a:endParaRPr lang="ru-RU" sz="3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377808" cy="3863312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Задачи:</a:t>
            </a:r>
            <a:br>
              <a:rPr lang="ru-RU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Создавать условия, способствующие сохранению и укреплению здоровья дошкольников;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Сформировать осознанное отношение к необходимости беречь и укреплять своё здоровье;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Повысить интерес к занятиям физической культурой и спортом;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Расширить двигательные возможности ребёнка за счёт освоения новых движений и упражнений здоровье сберегающих технологий;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Воспитывать социально значимые личностные качества: целеустремлённость, организованность, инициативность, трудолюбие;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Активизировать детей художественно-творческой деятельностью.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Способствовать усвоению правил соблюдения гигиенических норм и культуры быта, связывая воедино элементы анатомических, физиологических и гигиенических знаний.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sz="2200" dirty="0" smtClean="0">
                <a:latin typeface="Comic Sans MS" panose="030F0702030302020204" pitchFamily="66" charset="0"/>
              </a:rPr>
              <a:t>- Создание оптимального режима дня, обеспечивающего гигиену нервной системы ребёнка, комфортное самочувствие, нервно-психическое и физическое развитие </a:t>
            </a:r>
            <a:br>
              <a:rPr lang="ru-RU" sz="2200" dirty="0" smtClean="0">
                <a:latin typeface="Comic Sans MS" panose="030F0702030302020204" pitchFamily="66" charset="0"/>
              </a:rPr>
            </a:br>
            <a:r>
              <a:rPr lang="ru-RU" dirty="0" smtClean="0">
                <a:latin typeface="Comic Sans MS" panose="030F0702030302020204" pitchFamily="66" charset="0"/>
              </a:rPr>
              <a:t/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chemeClr val="tx1"/>
                </a:solidFill>
              </a:rPr>
              <a:t/>
            </a:r>
            <a:br>
              <a:rPr lang="ru-RU" u="sng" dirty="0" smtClean="0">
                <a:solidFill>
                  <a:schemeClr val="tx1"/>
                </a:solidFill>
              </a:rPr>
            </a:br>
            <a:r>
              <a:rPr lang="ru-RU" u="sng" dirty="0" smtClean="0">
                <a:solidFill>
                  <a:schemeClr val="tx1"/>
                </a:solidFill>
              </a:rPr>
              <a:t/>
            </a:r>
            <a:br>
              <a:rPr lang="ru-RU" u="sng" dirty="0" smtClean="0">
                <a:solidFill>
                  <a:schemeClr val="tx1"/>
                </a:solidFill>
              </a:rPr>
            </a:br>
            <a:r>
              <a:rPr lang="ru-RU" u="sng" dirty="0" smtClean="0">
                <a:solidFill>
                  <a:schemeClr val="tx1"/>
                </a:solidFill>
              </a:rPr>
              <a:t/>
            </a:r>
            <a:br>
              <a:rPr lang="ru-RU" u="sng" dirty="0" smtClean="0">
                <a:solidFill>
                  <a:schemeClr val="tx1"/>
                </a:solidFill>
              </a:rPr>
            </a:br>
            <a:endParaRPr lang="ru-RU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5055" y="3933056"/>
            <a:ext cx="8229600" cy="2823592"/>
          </a:xfrm>
          <a:noFill/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b="1" u="sng" dirty="0" smtClean="0">
                <a:latin typeface="Comic Sans MS" panose="030F0702030302020204" pitchFamily="66" charset="0"/>
              </a:rPr>
              <a:t>Проблема: </a:t>
            </a:r>
          </a:p>
          <a:p>
            <a:pPr algn="ctr">
              <a:lnSpc>
                <a:spcPct val="100000"/>
              </a:lnSpc>
              <a:buNone/>
            </a:pPr>
            <a:r>
              <a:rPr lang="ru-RU" dirty="0" smtClean="0">
                <a:latin typeface="Comic Sans MS" panose="030F0702030302020204" pitchFamily="66" charset="0"/>
              </a:rPr>
              <a:t>Как (какими способами и средствами) сохранить и укрепить здоровье детей дошкольного возраста.</a:t>
            </a:r>
          </a:p>
          <a:p>
            <a:pPr>
              <a:buNone/>
            </a:pP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39552" y="829816"/>
            <a:ext cx="8229600" cy="28235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ru-RU" b="1" u="sng" dirty="0" smtClean="0">
                <a:latin typeface="Comic Sans MS" panose="030F0702030302020204" pitchFamily="66" charset="0"/>
              </a:rPr>
              <a:t>Интеграция образовательных областей: </a:t>
            </a:r>
          </a:p>
          <a:p>
            <a:pPr algn="ctr">
              <a:lnSpc>
                <a:spcPct val="100000"/>
              </a:lnSpc>
              <a:buNone/>
            </a:pPr>
            <a:r>
              <a:rPr lang="ru-RU" dirty="0">
                <a:latin typeface="Comic Sans MS" panose="030F0702030302020204" pitchFamily="66" charset="0"/>
              </a:rPr>
              <a:t>Физическое развитие</a:t>
            </a:r>
          </a:p>
          <a:p>
            <a:pPr algn="ctr">
              <a:lnSpc>
                <a:spcPct val="100000"/>
              </a:lnSpc>
              <a:buNone/>
            </a:pPr>
            <a:r>
              <a:rPr lang="ru-RU" dirty="0">
                <a:latin typeface="Comic Sans MS" panose="030F0702030302020204" pitchFamily="66" charset="0"/>
              </a:rPr>
              <a:t>Социально-коммуникативное развитие</a:t>
            </a: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ru-RU" dirty="0" smtClean="0">
                <a:latin typeface="Comic Sans MS" panose="030F0702030302020204" pitchFamily="66" charset="0"/>
              </a:rPr>
              <a:t>Познавательное развитие</a:t>
            </a: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ru-RU" dirty="0" smtClean="0">
                <a:latin typeface="Comic Sans MS" panose="030F0702030302020204" pitchFamily="66" charset="0"/>
              </a:rPr>
              <a:t>Речевое развитие</a:t>
            </a: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ru-RU" dirty="0" smtClean="0">
                <a:latin typeface="Comic Sans MS" panose="030F0702030302020204" pitchFamily="66" charset="0"/>
              </a:rPr>
              <a:t>Художественно-эстетическое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357"/>
            <a:ext cx="7886700" cy="132556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«Физическое развитие»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98162"/>
            <a:ext cx="8280920" cy="442606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u="sng" dirty="0" smtClean="0">
                <a:latin typeface="Comic Sans MS" panose="030F0702030302020204" pitchFamily="66" charset="0"/>
              </a:rPr>
              <a:t>Оздоровительные процедуры:</a:t>
            </a:r>
            <a:endParaRPr lang="ru-RU" sz="28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800" dirty="0" smtClean="0"/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483768" y="1988840"/>
            <a:ext cx="3744416" cy="57094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Дыхательная гимнастика </a:t>
            </a:r>
            <a:r>
              <a:rPr lang="ru-RU" dirty="0" smtClean="0">
                <a:latin typeface="Comic Sans MS" panose="030F0702030302020204" pitchFamily="66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>
              <a:buFont typeface="Arial" charset="0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2987824" y="4221088"/>
            <a:ext cx="2727920" cy="65024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Релаксация</a:t>
            </a:r>
            <a:r>
              <a:rPr lang="ru-RU" dirty="0" smtClean="0">
                <a:latin typeface="Comic Sans MS" panose="030F0702030302020204" pitchFamily="66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>
              <a:buFont typeface="Arial" charset="0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699792" y="3284984"/>
            <a:ext cx="3524200" cy="45217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Зрительная гимнастика</a:t>
            </a:r>
            <a:r>
              <a:rPr lang="ru-RU" dirty="0" smtClean="0">
                <a:latin typeface="Comic Sans MS" panose="030F0702030302020204" pitchFamily="66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>
              <a:buFont typeface="Arial" charset="0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20888"/>
            <a:ext cx="6102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4000" b="1" u="sng" dirty="0" smtClean="0">
                <a:latin typeface="Comic Sans MS" panose="030F0702030302020204" pitchFamily="66" charset="0"/>
              </a:rPr>
              <a:t>Подвижные и спортивные игры на прогулке.</a:t>
            </a:r>
            <a:endParaRPr lang="ru-RU" sz="4000" b="1" u="sng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u="sng" dirty="0" smtClean="0">
                <a:latin typeface="Comic Sans MS" panose="030F0702030302020204" pitchFamily="66" charset="0"/>
              </a:rPr>
              <a:t>Закаливающие процедуры: </a:t>
            </a:r>
          </a:p>
          <a:p>
            <a:pPr algn="ctr">
              <a:buNone/>
            </a:pPr>
            <a:r>
              <a:rPr lang="ru-RU" sz="4000" b="1" dirty="0" smtClean="0">
                <a:latin typeface="Comic Sans MS" panose="030F0702030302020204" pitchFamily="66" charset="0"/>
              </a:rPr>
              <a:t>сухое обтирание, воздушные ванны, хождение по массажным дорожкам, полоскание ротовой полости.</a:t>
            </a:r>
            <a:endParaRPr lang="ru-RU" sz="4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Социально – коммуникативное развитие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1584176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Общение «В бой с простудой», «Если бы ты был врачом? «Если случилась беда» , «Как и чем мы дышим», “Что такое здоровье? </a:t>
            </a:r>
            <a:r>
              <a:rPr lang="ru-RU" sz="2000" i="1" dirty="0" smtClean="0">
                <a:latin typeface="Comic Sans MS" panose="030F0702030302020204" pitchFamily="66" charset="0"/>
              </a:rPr>
              <a:t>”</a:t>
            </a:r>
            <a:r>
              <a:rPr lang="ru-RU" sz="2000" dirty="0" smtClean="0">
                <a:latin typeface="Comic Sans MS" panose="030F0702030302020204" pitchFamily="66" charset="0"/>
              </a:rPr>
              <a:t>,“Режим дня</a:t>
            </a:r>
            <a:r>
              <a:rPr lang="ru-RU" sz="2000" i="1" dirty="0" smtClean="0">
                <a:latin typeface="Comic Sans MS" panose="030F0702030302020204" pitchFamily="66" charset="0"/>
              </a:rPr>
              <a:t>”</a:t>
            </a:r>
            <a:r>
              <a:rPr lang="ru-RU" sz="2000" dirty="0" smtClean="0">
                <a:latin typeface="Comic Sans MS" panose="030F0702030302020204" pitchFamily="66" charset="0"/>
              </a:rPr>
              <a:t>, “Гигиена - залог здоровья! , “Одежда и здоровье</a:t>
            </a:r>
            <a:r>
              <a:rPr lang="ru-RU" sz="2000" i="1" dirty="0" smtClean="0">
                <a:latin typeface="Comic Sans MS" panose="030F0702030302020204" pitchFamily="66" charset="0"/>
              </a:rPr>
              <a:t>”   и т.д.</a:t>
            </a:r>
            <a:endParaRPr lang="ru-RU" sz="2000" dirty="0" smtClean="0">
              <a:latin typeface="Comic Sans MS" panose="030F0702030302020204" pitchFamily="66" charset="0"/>
            </a:endParaRPr>
          </a:p>
          <a:p>
            <a:pPr algn="ctr">
              <a:buNone/>
            </a:pPr>
            <a:r>
              <a:rPr lang="ru-RU" sz="2000" dirty="0" smtClean="0">
                <a:latin typeface="Comic Sans MS" panose="030F0702030302020204" pitchFamily="66" charset="0"/>
              </a:rPr>
              <a:t>Сюжетно – ролевые игры «Поликлиника», «Аптека», «Автобус» 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cieply pomarancz">
  <a:themeElements>
    <a:clrScheme name="Тема Office 2">
      <a:dk1>
        <a:srgbClr val="333333"/>
      </a:dk1>
      <a:lt1>
        <a:srgbClr val="FFFFFF"/>
      </a:lt1>
      <a:dk2>
        <a:srgbClr val="CC6600"/>
      </a:dk2>
      <a:lt2>
        <a:srgbClr val="FFFFFF"/>
      </a:lt2>
      <a:accent1>
        <a:srgbClr val="FFAD99"/>
      </a:accent1>
      <a:accent2>
        <a:srgbClr val="FFD77A"/>
      </a:accent2>
      <a:accent3>
        <a:srgbClr val="E2B8AA"/>
      </a:accent3>
      <a:accent4>
        <a:srgbClr val="DADADA"/>
      </a:accent4>
      <a:accent5>
        <a:srgbClr val="FFD3CA"/>
      </a:accent5>
      <a:accent6>
        <a:srgbClr val="E7C36E"/>
      </a:accent6>
      <a:hlink>
        <a:srgbClr val="96E36D"/>
      </a:hlink>
      <a:folHlink>
        <a:srgbClr val="FFBD7A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AE5B"/>
        </a:accent1>
        <a:accent2>
          <a:srgbClr val="F0C295"/>
        </a:accent2>
        <a:accent3>
          <a:srgbClr val="E2B8AA"/>
        </a:accent3>
        <a:accent4>
          <a:srgbClr val="DADADA"/>
        </a:accent4>
        <a:accent5>
          <a:srgbClr val="FFD3B5"/>
        </a:accent5>
        <a:accent6>
          <a:srgbClr val="D9B087"/>
        </a:accent6>
        <a:hlink>
          <a:srgbClr val="FFE1C2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AD99"/>
        </a:accent1>
        <a:accent2>
          <a:srgbClr val="FFD77A"/>
        </a:accent2>
        <a:accent3>
          <a:srgbClr val="E2B8AA"/>
        </a:accent3>
        <a:accent4>
          <a:srgbClr val="DADADA"/>
        </a:accent4>
        <a:accent5>
          <a:srgbClr val="FFD3CA"/>
        </a:accent5>
        <a:accent6>
          <a:srgbClr val="E7C36E"/>
        </a:accent6>
        <a:hlink>
          <a:srgbClr val="96E36D"/>
        </a:hlink>
        <a:folHlink>
          <a:srgbClr val="FFBD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BD7A"/>
        </a:accent1>
        <a:accent2>
          <a:srgbClr val="98E66E"/>
        </a:accent2>
        <a:accent3>
          <a:srgbClr val="E2B8AA"/>
        </a:accent3>
        <a:accent4>
          <a:srgbClr val="DADADA"/>
        </a:accent4>
        <a:accent5>
          <a:srgbClr val="FFDBBE"/>
        </a:accent5>
        <a:accent6>
          <a:srgbClr val="89D063"/>
        </a:accent6>
        <a:hlink>
          <a:srgbClr val="FFB2BF"/>
        </a:hlink>
        <a:folHlink>
          <a:srgbClr val="B2BB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BD7A"/>
        </a:accent1>
        <a:accent2>
          <a:srgbClr val="DAE66E"/>
        </a:accent2>
        <a:accent3>
          <a:srgbClr val="E2B8AA"/>
        </a:accent3>
        <a:accent4>
          <a:srgbClr val="DADADA"/>
        </a:accent4>
        <a:accent5>
          <a:srgbClr val="FFDBBE"/>
        </a:accent5>
        <a:accent6>
          <a:srgbClr val="C5D063"/>
        </a:accent6>
        <a:hlink>
          <a:srgbClr val="FFB2F9"/>
        </a:hlink>
        <a:folHlink>
          <a:srgbClr val="B2D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AE5B"/>
        </a:accent1>
        <a:accent2>
          <a:srgbClr val="F0C295"/>
        </a:accent2>
        <a:accent3>
          <a:srgbClr val="FFFFFF"/>
        </a:accent3>
        <a:accent4>
          <a:srgbClr val="000000"/>
        </a:accent4>
        <a:accent5>
          <a:srgbClr val="FFD3B5"/>
        </a:accent5>
        <a:accent6>
          <a:srgbClr val="D9B087"/>
        </a:accent6>
        <a:hlink>
          <a:srgbClr val="FFE1C2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AD99"/>
        </a:accent1>
        <a:accent2>
          <a:srgbClr val="FFD77A"/>
        </a:accent2>
        <a:accent3>
          <a:srgbClr val="FFFFFF"/>
        </a:accent3>
        <a:accent4>
          <a:srgbClr val="000000"/>
        </a:accent4>
        <a:accent5>
          <a:srgbClr val="FFD3CA"/>
        </a:accent5>
        <a:accent6>
          <a:srgbClr val="E7C36E"/>
        </a:accent6>
        <a:hlink>
          <a:srgbClr val="96E36D"/>
        </a:hlink>
        <a:folHlink>
          <a:srgbClr val="FFBD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D7A"/>
        </a:accent1>
        <a:accent2>
          <a:srgbClr val="98E66E"/>
        </a:accent2>
        <a:accent3>
          <a:srgbClr val="FFFFFF"/>
        </a:accent3>
        <a:accent4>
          <a:srgbClr val="000000"/>
        </a:accent4>
        <a:accent5>
          <a:srgbClr val="FFDBBE"/>
        </a:accent5>
        <a:accent6>
          <a:srgbClr val="89D063"/>
        </a:accent6>
        <a:hlink>
          <a:srgbClr val="FFB2BF"/>
        </a:hlink>
        <a:folHlink>
          <a:srgbClr val="B2B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D7A"/>
        </a:accent1>
        <a:accent2>
          <a:srgbClr val="DAE66E"/>
        </a:accent2>
        <a:accent3>
          <a:srgbClr val="FFFFFF"/>
        </a:accent3>
        <a:accent4>
          <a:srgbClr val="000000"/>
        </a:accent4>
        <a:accent5>
          <a:srgbClr val="FFDBBE"/>
        </a:accent5>
        <a:accent6>
          <a:srgbClr val="C5D063"/>
        </a:accent6>
        <a:hlink>
          <a:srgbClr val="FFB2F9"/>
        </a:hlink>
        <a:folHlink>
          <a:srgbClr val="B2D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CC6600"/>
      </a:dk2>
      <a:lt2>
        <a:srgbClr val="FFFFFF"/>
      </a:lt2>
      <a:accent1>
        <a:srgbClr val="FFAD99"/>
      </a:accent1>
      <a:accent2>
        <a:srgbClr val="FFD77A"/>
      </a:accent2>
      <a:accent3>
        <a:srgbClr val="E2B8AA"/>
      </a:accent3>
      <a:accent4>
        <a:srgbClr val="DADADA"/>
      </a:accent4>
      <a:accent5>
        <a:srgbClr val="FFD3CA"/>
      </a:accent5>
      <a:accent6>
        <a:srgbClr val="E7C36E"/>
      </a:accent6>
      <a:hlink>
        <a:srgbClr val="96E36D"/>
      </a:hlink>
      <a:folHlink>
        <a:srgbClr val="FFBD7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AE5B"/>
        </a:accent1>
        <a:accent2>
          <a:srgbClr val="F0C295"/>
        </a:accent2>
        <a:accent3>
          <a:srgbClr val="E2B8AA"/>
        </a:accent3>
        <a:accent4>
          <a:srgbClr val="DADADA"/>
        </a:accent4>
        <a:accent5>
          <a:srgbClr val="FFD3B5"/>
        </a:accent5>
        <a:accent6>
          <a:srgbClr val="D9B087"/>
        </a:accent6>
        <a:hlink>
          <a:srgbClr val="FFE1C2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AD99"/>
        </a:accent1>
        <a:accent2>
          <a:srgbClr val="FFD77A"/>
        </a:accent2>
        <a:accent3>
          <a:srgbClr val="E2B8AA"/>
        </a:accent3>
        <a:accent4>
          <a:srgbClr val="DADADA"/>
        </a:accent4>
        <a:accent5>
          <a:srgbClr val="FFD3CA"/>
        </a:accent5>
        <a:accent6>
          <a:srgbClr val="E7C36E"/>
        </a:accent6>
        <a:hlink>
          <a:srgbClr val="96E36D"/>
        </a:hlink>
        <a:folHlink>
          <a:srgbClr val="FFBD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BD7A"/>
        </a:accent1>
        <a:accent2>
          <a:srgbClr val="98E66E"/>
        </a:accent2>
        <a:accent3>
          <a:srgbClr val="E2B8AA"/>
        </a:accent3>
        <a:accent4>
          <a:srgbClr val="DADADA"/>
        </a:accent4>
        <a:accent5>
          <a:srgbClr val="FFDBBE"/>
        </a:accent5>
        <a:accent6>
          <a:srgbClr val="89D063"/>
        </a:accent6>
        <a:hlink>
          <a:srgbClr val="FFB2BF"/>
        </a:hlink>
        <a:folHlink>
          <a:srgbClr val="B2BB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BD7A"/>
        </a:accent1>
        <a:accent2>
          <a:srgbClr val="DAE66E"/>
        </a:accent2>
        <a:accent3>
          <a:srgbClr val="E2B8AA"/>
        </a:accent3>
        <a:accent4>
          <a:srgbClr val="DADADA"/>
        </a:accent4>
        <a:accent5>
          <a:srgbClr val="FFDBBE"/>
        </a:accent5>
        <a:accent6>
          <a:srgbClr val="C5D063"/>
        </a:accent6>
        <a:hlink>
          <a:srgbClr val="FFB2F9"/>
        </a:hlink>
        <a:folHlink>
          <a:srgbClr val="B2D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AE5B"/>
        </a:accent1>
        <a:accent2>
          <a:srgbClr val="F0C295"/>
        </a:accent2>
        <a:accent3>
          <a:srgbClr val="FFFFFF"/>
        </a:accent3>
        <a:accent4>
          <a:srgbClr val="000000"/>
        </a:accent4>
        <a:accent5>
          <a:srgbClr val="FFD3B5"/>
        </a:accent5>
        <a:accent6>
          <a:srgbClr val="D9B087"/>
        </a:accent6>
        <a:hlink>
          <a:srgbClr val="FFE1C2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AD99"/>
        </a:accent1>
        <a:accent2>
          <a:srgbClr val="FFD77A"/>
        </a:accent2>
        <a:accent3>
          <a:srgbClr val="FFFFFF"/>
        </a:accent3>
        <a:accent4>
          <a:srgbClr val="000000"/>
        </a:accent4>
        <a:accent5>
          <a:srgbClr val="FFD3CA"/>
        </a:accent5>
        <a:accent6>
          <a:srgbClr val="E7C36E"/>
        </a:accent6>
        <a:hlink>
          <a:srgbClr val="96E36D"/>
        </a:hlink>
        <a:folHlink>
          <a:srgbClr val="FFBD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D7A"/>
        </a:accent1>
        <a:accent2>
          <a:srgbClr val="98E66E"/>
        </a:accent2>
        <a:accent3>
          <a:srgbClr val="FFFFFF"/>
        </a:accent3>
        <a:accent4>
          <a:srgbClr val="000000"/>
        </a:accent4>
        <a:accent5>
          <a:srgbClr val="FFDBBE"/>
        </a:accent5>
        <a:accent6>
          <a:srgbClr val="89D063"/>
        </a:accent6>
        <a:hlink>
          <a:srgbClr val="FFB2BF"/>
        </a:hlink>
        <a:folHlink>
          <a:srgbClr val="B2B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D7A"/>
        </a:accent1>
        <a:accent2>
          <a:srgbClr val="DAE66E"/>
        </a:accent2>
        <a:accent3>
          <a:srgbClr val="FFFFFF"/>
        </a:accent3>
        <a:accent4>
          <a:srgbClr val="000000"/>
        </a:accent4>
        <a:accent5>
          <a:srgbClr val="FFDBBE"/>
        </a:accent5>
        <a:accent6>
          <a:srgbClr val="C5D063"/>
        </a:accent6>
        <a:hlink>
          <a:srgbClr val="FFB2F9"/>
        </a:hlink>
        <a:folHlink>
          <a:srgbClr val="B2D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la-detej0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</Template>
  <TotalTime>361</TotalTime>
  <Words>380</Words>
  <Application>Microsoft Office PowerPoint</Application>
  <PresentationFormat>Экран (4:3)</PresentationFormat>
  <Paragraphs>90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cieply pomarancz</vt:lpstr>
      <vt:lpstr>1_Default Design</vt:lpstr>
      <vt:lpstr>dla-detej03</vt:lpstr>
      <vt:lpstr> «В здоровом теле – здоровый дух»</vt:lpstr>
      <vt:lpstr>Тип проекта: межгрупповой, долгосрочный, познавательный  Участники проекта:  воспитатели, специалисты групп, музыкальный руководитель, руководитель по физическому воспитанию, воспитанники и их родители.  </vt:lpstr>
      <vt:lpstr>Цель проекта Создание необходимых условий воспитания и развития ребёнка, направленных на сохранение и укрепление физического и нравственного здоровья детей. Формирование у всех участников проекта мотивации к занятиям физической культурой и спортом, а также потребности в новых знаниях о способах сохранения и укрепления здоровья.</vt:lpstr>
      <vt:lpstr>Задачи: - Создавать условия, способствующие сохранению и укреплению здоровья дошкольников; - Сформировать осознанное отношение к необходимости беречь и укреплять своё здоровье; - Повысить интерес к занятиям физической культурой и спортом; - Расширить двигательные возможности ребёнка за счёт освоения новых движений и упражнений здоровье сберегающих технологий; - Воспитывать социально значимые личностные качества: целеустремлённость, организованность, инициативность, трудолюбие; - Активизировать детей художественно-творческой деятельностью. - Способствовать усвоению правил соблюдения гигиенических норм и культуры быта, связывая воедино элементы анатомических, физиологических и гигиенических знаний. - Создание оптимального режима дня, обеспечивающего гигиену нервной системы ребёнка, комфортное самочувствие, нервно-психическое и физическое развитие       </vt:lpstr>
      <vt:lpstr>Слайд 5</vt:lpstr>
      <vt:lpstr>«Физическое развитие»</vt:lpstr>
      <vt:lpstr>Слайд 7</vt:lpstr>
      <vt:lpstr>Слайд 8</vt:lpstr>
      <vt:lpstr>Социально – коммуникативное развитие</vt:lpstr>
      <vt:lpstr>Познавательное развитие</vt:lpstr>
      <vt:lpstr>Слайд 11</vt:lpstr>
      <vt:lpstr>Слайд 12</vt:lpstr>
      <vt:lpstr>«Речевое развитие»</vt:lpstr>
      <vt:lpstr>Игры на развитие речи через движения</vt:lpstr>
      <vt:lpstr>Художественно – эстетическое развитие</vt:lpstr>
      <vt:lpstr>Работа с родителями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 «Мое здоровье»</dc:title>
  <dc:creator>Samsung</dc:creator>
  <cp:lastModifiedBy>Samsung</cp:lastModifiedBy>
  <cp:revision>43</cp:revision>
  <dcterms:created xsi:type="dcterms:W3CDTF">2015-03-25T12:11:36Z</dcterms:created>
  <dcterms:modified xsi:type="dcterms:W3CDTF">2016-10-09T13:45:19Z</dcterms:modified>
</cp:coreProperties>
</file>