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7" r:id="rId2"/>
    <p:sldId id="300" r:id="rId3"/>
    <p:sldId id="303" r:id="rId4"/>
    <p:sldId id="301" r:id="rId5"/>
    <p:sldId id="295" r:id="rId6"/>
    <p:sldId id="302" r:id="rId7"/>
    <p:sldId id="264" r:id="rId8"/>
    <p:sldId id="290" r:id="rId9"/>
    <p:sldId id="259" r:id="rId10"/>
    <p:sldId id="260" r:id="rId11"/>
    <p:sldId id="279" r:id="rId12"/>
    <p:sldId id="261" r:id="rId13"/>
    <p:sldId id="266" r:id="rId14"/>
    <p:sldId id="274" r:id="rId15"/>
    <p:sldId id="276" r:id="rId16"/>
    <p:sldId id="275" r:id="rId17"/>
    <p:sldId id="277" r:id="rId18"/>
    <p:sldId id="278" r:id="rId19"/>
    <p:sldId id="267" r:id="rId20"/>
    <p:sldId id="262" r:id="rId21"/>
    <p:sldId id="268" r:id="rId22"/>
    <p:sldId id="296" r:id="rId23"/>
    <p:sldId id="269" r:id="rId24"/>
    <p:sldId id="273" r:id="rId25"/>
    <p:sldId id="271" r:id="rId26"/>
    <p:sldId id="280" r:id="rId27"/>
    <p:sldId id="282" r:id="rId28"/>
    <p:sldId id="281" r:id="rId29"/>
    <p:sldId id="283" r:id="rId30"/>
    <p:sldId id="284" r:id="rId31"/>
    <p:sldId id="297" r:id="rId32"/>
    <p:sldId id="29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CC3300"/>
    <a:srgbClr val="9966FF"/>
    <a:srgbClr val="FF5050"/>
    <a:srgbClr val="FFFF66"/>
    <a:srgbClr val="FF66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9" autoAdjust="0"/>
  </p:normalViewPr>
  <p:slideViewPr>
    <p:cSldViewPr>
      <p:cViewPr>
        <p:scale>
          <a:sx n="80" d="100"/>
          <a:sy n="80" d="100"/>
        </p:scale>
        <p:origin x="-9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54574-53F1-49F8-B1CD-A8563E9A310C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55F1-EC18-4283-8402-DD2189E884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24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55F1-EC18-4283-8402-DD2189E884BA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64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55F1-EC18-4283-8402-DD2189E884BA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64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55F1-EC18-4283-8402-DD2189E884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564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55F1-EC18-4283-8402-DD2189E884BA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64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Microsoft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69" y="2858716"/>
            <a:ext cx="3557069" cy="3461122"/>
          </a:xfrm>
          <a:prstGeom prst="rect">
            <a:avLst/>
          </a:prstGeom>
          <a:noFill/>
          <a:ln w="76200" cmpd="tri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836712"/>
            <a:ext cx="829793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СОБРАНИЕ: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«Организация логопедической работы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2016-2017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уч. г.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семьи в преодолении дефектов речи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 Практикум: «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476672"/>
            <a:ext cx="8280920" cy="6120680"/>
          </a:xfrm>
          <a:prstGeom prst="roundRect">
            <a:avLst>
              <a:gd name="adj" fmla="val 7726"/>
            </a:avLst>
          </a:prstGeom>
          <a:noFill/>
          <a:ln w="76200" cmpd="tri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6322585"/>
            <a:ext cx="13244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2016-2017 </a:t>
            </a:r>
            <a:r>
              <a:rPr lang="ru-RU" sz="1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19696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Роль </a:t>
            </a:r>
            <a:r>
              <a:rPr lang="ru-RU" sz="2000" b="1" dirty="0">
                <a:solidFill>
                  <a:srgbClr val="00B0F0"/>
                </a:solidFill>
              </a:rPr>
              <a:t>семьи, родителей в преодолении речевых нарушений у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9853" y="1313837"/>
            <a:ext cx="80648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Родители   должны   </a:t>
            </a:r>
            <a:r>
              <a:rPr lang="ru-RU" sz="20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отношение к речевому нарушению у ребенка</a:t>
            </a:r>
            <a:r>
              <a:rPr lang="ru-RU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ругать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за неправильную речь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ненавязчиво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исправлять неправильное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произношение;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осуществлять </a:t>
            </a: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позитивный настрой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выполнением заданий в домашних условиях;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ринуждать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 заниматься </a:t>
            </a: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дадут лучший результат, если они проводятся форме игры и интересны для ребенка;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сами должны научиться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выполнять и показывать ребенку простые артикуляционные упражнения для подготовки речевого аппарата к правильному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звукопроизношению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Проговаривать поставленный логопедом звук в слогах, словах, предложениях</a:t>
            </a:r>
          </a:p>
          <a:p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Ежедневно.</a:t>
            </a:r>
            <a:endParaRPr lang="ru-RU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25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Практикум: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«Артикуляционная гимнастика»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89040"/>
            <a:ext cx="1928812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918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9775" y="548680"/>
            <a:ext cx="7848872" cy="4993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B0F0"/>
                </a:solidFill>
              </a:rPr>
              <a:t>Артикуляционная  гимнастика – 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это специальные упражнения для развития подвижности, ловкости языка, губ, щек, растягивания подъязычной уздечки</a:t>
            </a:r>
            <a:r>
              <a:rPr lang="ru-RU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solidFill>
                <a:srgbClr val="00B050"/>
              </a:solidFill>
              <a:latin typeface="Arial Narrow"/>
              <a:cs typeface="Times New Roman"/>
            </a:endParaRPr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Arial Narrow"/>
                <a:cs typeface="Times New Roman"/>
              </a:rPr>
              <a:t>Рекомендации </a:t>
            </a:r>
            <a:r>
              <a:rPr lang="ru-RU" b="1" i="1" dirty="0">
                <a:solidFill>
                  <a:srgbClr val="00B050"/>
                </a:solidFill>
                <a:latin typeface="Arial Narrow"/>
                <a:cs typeface="Times New Roman"/>
              </a:rPr>
              <a:t>по проведению артикуляционной </a:t>
            </a:r>
            <a:r>
              <a:rPr lang="ru-RU" b="1" i="1" dirty="0" smtClean="0">
                <a:solidFill>
                  <a:srgbClr val="00B050"/>
                </a:solidFill>
                <a:latin typeface="Arial Narrow"/>
                <a:cs typeface="Times New Roman"/>
              </a:rPr>
              <a:t>гимнастики:</a:t>
            </a:r>
            <a:endParaRPr lang="ru-RU" sz="1400" b="1" dirty="0">
              <a:solidFill>
                <a:srgbClr val="00B050"/>
              </a:solidFill>
              <a:latin typeface="Calibri"/>
              <a:cs typeface="Times New Roman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Артикуляционную гимнастику нужно разучивать </a:t>
            </a: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перед зеркалом</a:t>
            </a:r>
            <a:r>
              <a:rPr lang="ru-RU" dirty="0">
                <a:latin typeface="Times New Roman"/>
                <a:ea typeface="Times New Roman"/>
              </a:rPr>
              <a:t>. Ребенок должен копировать ваши движения. </a:t>
            </a:r>
            <a:endParaRPr lang="ru-RU" dirty="0" smtClean="0">
              <a:latin typeface="Times New Roman"/>
              <a:ea typeface="Times New Roman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/>
                <a:ea typeface="Times New Roman"/>
              </a:rPr>
              <a:t>Артикуляционная гимнастика выполняется не для того, чтобы «на­качать» речевые мышцы, а для того, чтобы развить их подвиж­ность и гибкость, повысить точность движений. Поэтому при ее выполнении не нужно прилагать лишние мышечные усилия, ут­рировать позы. Просите ребёнка, чтобы все движения он совер­шал «мягким» языком и «нежными» губами.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Лучше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выполнять упражнения </a:t>
            </a:r>
            <a:r>
              <a:rPr lang="ru-RU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3-4 раза в день по 3-5 минут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 smtClean="0">
              <a:latin typeface="Times New Roman"/>
              <a:ea typeface="Times New Roman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Каждое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упражнение артикуляционной гимнастики выполняется </a:t>
            </a:r>
            <a:r>
              <a:rPr lang="ru-RU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5-7 раз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процессе выполнения гимнастики важно помнить о создании положительного эмоционального настроя у ребенка.  Нельзя говорить ребенку, что он делает упражнение неверно, - это может привести к отказу выполнения движения.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844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37399"/>
            <a:ext cx="813690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«ВКУСНОЕ ВАРЕНЬЕ» </a:t>
            </a:r>
            <a:endParaRPr lang="ru-RU" sz="4400" b="1" kern="0" dirty="0" smtClean="0">
              <a:solidFill>
                <a:srgbClr val="00B0F0"/>
              </a:solidFill>
              <a:latin typeface="Calibri"/>
            </a:endParaRPr>
          </a:p>
          <a:p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1. Рот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открыть. Медленно, не отрывая языка, облизать сначала верхнюю, затем нижнюю губу по кругу.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Повторить 5-7 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раз.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2. Высунуть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широкий язык, облизать верхнюю губу и убрать язык в глубь рта. Повторить 5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-7 раз</a:t>
            </a:r>
            <a:endParaRPr lang="ru-RU" dirty="0"/>
          </a:p>
        </p:txBody>
      </p:sp>
      <p:pic>
        <p:nvPicPr>
          <p:cNvPr id="5" name="Picture 7" descr="__428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14836"/>
            <a:ext cx="7385447" cy="43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27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9208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«ЧИСТИМ ЗУБКИ» </a:t>
            </a:r>
            <a:endParaRPr lang="ru-RU" sz="4400" b="1" kern="0" dirty="0" smtClean="0">
              <a:solidFill>
                <a:srgbClr val="00B0F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. </a:t>
            </a:r>
            <a:r>
              <a:rPr lang="ru-RU" sz="1200" b="1" kern="0" dirty="0" smtClean="0">
                <a:solidFill>
                  <a:srgbClr val="00B050"/>
                </a:solidFill>
                <a:latin typeface="Calibri"/>
              </a:rPr>
              <a:t>(«чистить зубы» можно и с внешней стороны зубов)</a:t>
            </a:r>
            <a:endParaRPr lang="ru-RU" sz="1200" b="1" kern="0" dirty="0">
              <a:solidFill>
                <a:srgbClr val="00B0F0"/>
              </a:solidFill>
              <a:latin typeface="Calibri"/>
            </a:endParaRPr>
          </a:p>
        </p:txBody>
      </p:sp>
      <p:pic>
        <p:nvPicPr>
          <p:cNvPr id="5" name="Picture 7" descr="__193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276872"/>
            <a:ext cx="7572375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554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6328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«КИСКА </a:t>
            </a:r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СЕРДИТСЯ</a:t>
            </a:r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»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 Губы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в улыбке, рот открыт,  кончик языка упирается в нижние зубы,  выгнуть язык горкой упираясь кончиком языка в нижние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зубы. </a:t>
            </a:r>
            <a:endParaRPr lang="ru-RU" sz="4400" b="1" kern="0" dirty="0">
              <a:solidFill>
                <a:srgbClr val="00B0F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 </a:t>
            </a:r>
            <a:endParaRPr lang="ru-RU" b="1" kern="0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3" name="Picture 7" descr="__125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143125"/>
            <a:ext cx="7412038" cy="431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802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6409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«КАЧЕЛИ» </a:t>
            </a: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1) 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открыть рот. На счет 1-2 поочередно упираться языком то в верхние, то в нижние зубы. Нижняя челюсть при этом неподвижна.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2) Высунуть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узкий язык. Тянуться языком попеременно то к носу, то к подбородку. Рот при этом не закрывать. Упражнение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выполняется под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счет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6-7 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раз </a:t>
            </a:r>
          </a:p>
        </p:txBody>
      </p:sp>
      <p:pic>
        <p:nvPicPr>
          <p:cNvPr id="3" name="Picture 7" descr="__10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55" y="2100025"/>
            <a:ext cx="7528322" cy="409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802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«ЧАСИКИ»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 </a:t>
            </a: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открыть рот. Кончик языка переводить на счет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«Тик-Так»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из одного уголка рта в другой. Нижняя челюсть при этом остается неподвижной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.</a:t>
            </a:r>
            <a:endParaRPr lang="ru-RU" b="1" kern="0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5" name="Picture 7" descr="__149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" r="8871" b="6660"/>
          <a:stretch>
            <a:fillRect/>
          </a:stretch>
        </p:blipFill>
        <p:spPr bwMode="auto">
          <a:xfrm>
            <a:off x="971600" y="2042568"/>
            <a:ext cx="7344816" cy="427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502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694" y="307975"/>
            <a:ext cx="842883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«ЧАШЕЧКА»</a:t>
            </a: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Улыбнуться, открыть рот, положить широкий язык на нижнюю губу,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боковые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края языка загнуть в форме чашечки. Удерживать на счет до пяти.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Нижняя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губа не должна обтягивать нижние зубы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7" descr="__452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6985" r="2521" b="14417"/>
          <a:stretch>
            <a:fillRect/>
          </a:stretch>
        </p:blipFill>
        <p:spPr bwMode="auto">
          <a:xfrm>
            <a:off x="899592" y="2204864"/>
            <a:ext cx="7462359" cy="40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917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076" y="188640"/>
            <a:ext cx="84037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«МАЛЯР» </a:t>
            </a:r>
            <a:endParaRPr lang="ru-RU" sz="4400" b="1" kern="0" dirty="0" smtClean="0">
              <a:solidFill>
                <a:srgbClr val="00B0F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открыть рот. Широким кончиком языка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погладить, «покрасить» нёбо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от зубов к горлу. Нижняя челюсть не должна двигаться. </a:t>
            </a:r>
            <a:endParaRPr lang="ru-RU" sz="4400" b="1" kern="0" dirty="0">
              <a:solidFill>
                <a:srgbClr val="00B0F0"/>
              </a:solidFill>
              <a:latin typeface="Calibri"/>
            </a:endParaRPr>
          </a:p>
        </p:txBody>
      </p:sp>
      <p:pic>
        <p:nvPicPr>
          <p:cNvPr id="3" name="Picture 7" descr="__124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57" y="1988840"/>
            <a:ext cx="7455173" cy="423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18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80008"/>
            <a:ext cx="8136904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Логопедическая </a:t>
            </a:r>
            <a:r>
              <a:rPr lang="ru-RU" sz="16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группа</a:t>
            </a:r>
            <a:r>
              <a:rPr lang="ru-RU" sz="16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создается в дошкольном образовательном учреждении – детском саду компенсирующего или комбинированного вида при наличии условий для функционирования.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организации логопедической группы в дошкольном образовательном учреждении – создание целостной системы, обеспечивающей оптимальные педагогические условия для коррекции нарушений в развитии речи детей (первичного характера), в освоении ими дошкольных образовательных программ и подготовка детей к успешному обучению в общеобразовательной школе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Calibri"/>
              <a:cs typeface="Times New Roman"/>
            </a:endParaRP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Зачисление в логопедическую группу проводится на основе рекомендаций 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ПМПк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психолого-медико-педагогическим консилиумом ДОУ) и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обследования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речи воспитанников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ТПМПК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(территориальной психолого-медико-педагогической комиссией), которое проводится с согласия родителей (законных представителей) на основании заявления.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8113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83529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«ИНДЮК» </a:t>
            </a:r>
            <a:endParaRPr lang="ru-RU" sz="4400" b="1" kern="0" dirty="0" smtClean="0">
              <a:solidFill>
                <a:srgbClr val="00B0F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Приоткрыть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рот, положить язык на верхнюю губу и производить движения широким передним краем языка по верхней губе вперед- назад, стараясь не отрывать язык от губы, как бы поглаживая ее. Темп упражнения, постепенно убыстряясь, затем добавить голос, чтобы слышалось «БЛ-БЛ-БЛ». Следите, чтобы язык не сужался, он должен быть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широким</a:t>
            </a:r>
            <a:endParaRPr lang="ru-RU" dirty="0"/>
          </a:p>
        </p:txBody>
      </p:sp>
      <p:pic>
        <p:nvPicPr>
          <p:cNvPr id="4" name="Picture 7" descr="__663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12315" b="13084"/>
          <a:stretch>
            <a:fillRect/>
          </a:stretch>
        </p:blipFill>
        <p:spPr bwMode="auto">
          <a:xfrm>
            <a:off x="766626" y="2708920"/>
            <a:ext cx="7754764" cy="371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905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3869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«ПАРУС</a:t>
            </a:r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»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широко открыть рот, кончик языка поднять и поставить на бугорки (альвеолы) за верхними зубами. Удерживать язык в таком положении на счёт до 8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,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потом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до 10.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Опустить язык и повторить упражнение 2-3 раза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.</a:t>
            </a:r>
            <a:r>
              <a:rPr lang="ru-RU" b="1" kern="0" dirty="0">
                <a:solidFill>
                  <a:srgbClr val="00B0F0"/>
                </a:solidFill>
                <a:latin typeface="Calibri"/>
              </a:rPr>
              <a:t> </a:t>
            </a:r>
            <a:endParaRPr lang="ru-RU" b="1" kern="0" dirty="0" smtClean="0">
              <a:solidFill>
                <a:srgbClr val="00B0F0"/>
              </a:solidFill>
              <a:latin typeface="Calibri"/>
            </a:endParaRPr>
          </a:p>
          <a:p>
            <a:r>
              <a:rPr lang="ru-RU" b="1" kern="0" dirty="0" smtClean="0">
                <a:solidFill>
                  <a:srgbClr val="00B0F0"/>
                </a:solidFill>
                <a:latin typeface="Calibri"/>
              </a:rPr>
              <a:t>(Пароход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)- с длительным произнесением звука Ы</a:t>
            </a:r>
            <a:endParaRPr lang="ru-RU" b="1" kern="0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3" name="Picture 7" descr="__171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52"/>
          <a:stretch>
            <a:fillRect/>
          </a:stretch>
        </p:blipFill>
        <p:spPr bwMode="auto">
          <a:xfrm>
            <a:off x="837092" y="2348880"/>
            <a:ext cx="7411564" cy="387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780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88722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«БЛИНЧИК»(</a:t>
            </a:r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Лопатка</a:t>
            </a:r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)</a:t>
            </a:r>
            <a:br>
              <a:rPr lang="ru-RU" sz="4400" b="1" kern="0" dirty="0" smtClean="0">
                <a:solidFill>
                  <a:srgbClr val="00B0F0"/>
                </a:solidFill>
                <a:latin typeface="Calibri"/>
              </a:rPr>
            </a:b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Улыбнуться, открыть рот. Положить широкий язык на нижнюю губу. Удерживать в спокойном состоянии на счет до пяти. В этом упражнении важно следить, чтобы нижняя губа не напрягалась и не натягивалась на нижние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зубы. </a:t>
            </a:r>
            <a:endParaRPr lang="ru-RU" b="1" kern="0" dirty="0" smtClean="0">
              <a:solidFill>
                <a:srgbClr val="00B050"/>
              </a:solidFill>
            </a:endParaRPr>
          </a:p>
        </p:txBody>
      </p:sp>
      <p:pic>
        <p:nvPicPr>
          <p:cNvPr id="3" name="Picture 7" descr="__640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8" b="17081"/>
          <a:stretch>
            <a:fillRect/>
          </a:stretch>
        </p:blipFill>
        <p:spPr bwMode="auto">
          <a:xfrm>
            <a:off x="916851" y="2492328"/>
            <a:ext cx="7527181" cy="365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964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948" y="332656"/>
            <a:ext cx="8524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«МЕСИМ </a:t>
            </a:r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ТЕСТО</a:t>
            </a:r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»</a:t>
            </a:r>
          </a:p>
          <a:p>
            <a:pPr lvl="0"/>
            <a:r>
              <a:rPr lang="ru-RU" b="1" kern="0" dirty="0">
                <a:solidFill>
                  <a:srgbClr val="00B050"/>
                </a:solidFill>
                <a:latin typeface="Calibri"/>
              </a:rPr>
              <a:t>Улыбнуться, открыть рот, покусать язык зубами та-та-та…;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пошлёпать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язык губами </a:t>
            </a:r>
            <a:r>
              <a:rPr lang="ru-RU" b="1" kern="0" dirty="0" err="1">
                <a:solidFill>
                  <a:srgbClr val="00B050"/>
                </a:solidFill>
                <a:latin typeface="Calibri"/>
              </a:rPr>
              <a:t>пя-пя-пя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…; закусить язык зубами и протаскивать его сквозь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зубы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с усилием. </a:t>
            </a:r>
          </a:p>
        </p:txBody>
      </p:sp>
      <p:pic>
        <p:nvPicPr>
          <p:cNvPr id="3" name="Picture 7" descr="__205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14" y="1916832"/>
            <a:ext cx="7452320" cy="449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78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__933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7339625" cy="415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9694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«ГРИБОК» </a:t>
            </a:r>
            <a:endParaRPr lang="ru-RU" sz="4400" b="1" kern="0" dirty="0" smtClean="0">
              <a:solidFill>
                <a:srgbClr val="00B0F0"/>
              </a:solidFill>
              <a:latin typeface="Calibri"/>
            </a:endParaRPr>
          </a:p>
          <a:p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Улыбнуться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, открыть рот. Присосать широкий язычок к небу.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Это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шляпка  гриба,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а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подъязычная связка- ножка. Кончик языка не должен подворачиваться, губы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– в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улыбке. Если ребенку не удается присосать язык, то можно пощелкать языком, 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как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в упражнении «Лошадка». В пощелкивании улавливается нужное движение языка</a:t>
            </a:r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.</a:t>
            </a:r>
            <a:endParaRPr lang="ru-RU" b="1" kern="0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278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82" y="260648"/>
            <a:ext cx="811837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kern="0" dirty="0">
                <a:solidFill>
                  <a:srgbClr val="00B0F0"/>
                </a:solidFill>
                <a:latin typeface="Calibri"/>
              </a:rPr>
              <a:t>«ДЯТЕЛ</a:t>
            </a:r>
            <a:r>
              <a:rPr lang="ru-RU" sz="4400" b="1" kern="0" dirty="0" smtClean="0">
                <a:solidFill>
                  <a:srgbClr val="00B0F0"/>
                </a:solidFill>
                <a:latin typeface="Calibri"/>
              </a:rPr>
              <a:t>»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 </a:t>
            </a:r>
            <a:endParaRPr lang="ru-RU" b="1" kern="0" dirty="0" smtClean="0">
              <a:solidFill>
                <a:srgbClr val="00B050"/>
              </a:solidFill>
              <a:latin typeface="Calibri"/>
            </a:endParaRPr>
          </a:p>
          <a:p>
            <a:pPr lvl="0"/>
            <a:r>
              <a:rPr lang="ru-RU" b="1" kern="0" dirty="0" smtClean="0">
                <a:solidFill>
                  <a:srgbClr val="00B050"/>
                </a:solidFill>
                <a:latin typeface="Calibri"/>
              </a:rPr>
              <a:t>Рот </a:t>
            </a:r>
            <a:r>
              <a:rPr lang="ru-RU" b="1" kern="0" dirty="0">
                <a:solidFill>
                  <a:srgbClr val="00B050"/>
                </a:solidFill>
                <a:latin typeface="Calibri"/>
              </a:rPr>
              <a:t>широко открыт и слегка растянут в улыбке, язычок в форме «чашечки» поднят вверх: боковые края языка прижаты к верхним коренным зубкам, а передний край  языка поднят за верхние передние зубы к альвеолам. Ребёнок говорит с придыханием Д-Д-Д или Т-Т-Т. </a:t>
            </a:r>
            <a:endParaRPr lang="ru-RU" sz="4400" b="1" kern="0" dirty="0">
              <a:solidFill>
                <a:srgbClr val="00B0F0"/>
              </a:solidFill>
              <a:latin typeface="Calibri"/>
            </a:endParaRPr>
          </a:p>
        </p:txBody>
      </p:sp>
      <p:pic>
        <p:nvPicPr>
          <p:cNvPr id="3" name="Picture 9" descr="__557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4"/>
          <a:stretch>
            <a:fillRect/>
          </a:stretch>
        </p:blipFill>
        <p:spPr bwMode="auto">
          <a:xfrm>
            <a:off x="1115616" y="2329505"/>
            <a:ext cx="7147322" cy="412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78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539552" y="1124744"/>
            <a:ext cx="7920880" cy="489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1. Артикуляционное упражнение "Лопатка".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2. Артикуляционное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"Чашечка"</a:t>
            </a:r>
          </a:p>
        </p:txBody>
      </p:sp>
    </p:spTree>
    <p:extLst>
      <p:ext uri="{BB962C8B-B14F-4D97-AF65-F5344CB8AC3E}">
        <p14:creationId xmlns:p14="http://schemas.microsoft.com/office/powerpoint/2010/main" val="1059018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63284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13144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Рис. 3. Артикуляционное упражнение «Иголочка»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457200" marR="13144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Рис. 4. Артикуляционное упражнение «Горка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 или «Катушка»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611560" y="1268760"/>
            <a:ext cx="7992888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2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5. Артикуляционное упражнение «Трубочка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(для языка)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6. Артикуляционное упражнение «Часики»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27584" y="906979"/>
            <a:ext cx="7704856" cy="511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22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719572" y="1124744"/>
            <a:ext cx="7488832" cy="48245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7. Артикуляционное упражнение «Лошадка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«Грибок».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8. Артикуляционное упражнение «Качели»</a:t>
            </a:r>
          </a:p>
        </p:txBody>
      </p:sp>
    </p:spTree>
    <p:extLst>
      <p:ext uri="{BB962C8B-B14F-4D97-AF65-F5344CB8AC3E}">
        <p14:creationId xmlns:p14="http://schemas.microsoft.com/office/powerpoint/2010/main" val="3517169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9871" y="710267"/>
            <a:ext cx="7776864" cy="5280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16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Фонетико-фонематическое недоразвитие речи (ФФНР) 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– 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это нарушение </a:t>
            </a:r>
            <a:r>
              <a:rPr lang="ru-RU" sz="1600" dirty="0">
                <a:solidFill>
                  <a:prstClr val="white"/>
                </a:solidFill>
                <a:latin typeface="Times New Roman"/>
                <a:ea typeface="Times New Roman"/>
              </a:rPr>
              <a:t>процессов формирования произносительной системы родного языка у детей с различными речевыми расстройствами вследствие дефектов восприятия и произношения фонем</a:t>
            </a:r>
            <a:r>
              <a:rPr lang="ru-RU" sz="1600" dirty="0" smtClean="0">
                <a:solidFill>
                  <a:prstClr val="white"/>
                </a:solidFill>
                <a:latin typeface="Times New Roman"/>
                <a:ea typeface="Times New Roman"/>
              </a:rPr>
              <a:t>.</a:t>
            </a:r>
            <a:endParaRPr lang="ru-RU" sz="800" i="1" dirty="0" smtClean="0">
              <a:solidFill>
                <a:prstClr val="white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i="1" dirty="0" smtClean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Это </a:t>
            </a:r>
            <a:r>
              <a:rPr lang="ru-RU" sz="1400" i="1" dirty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диагноз, который ставится детям с нормальным слухом и интеллектом, не произносящими или произносящими неправильно целый ряд звуков</a:t>
            </a:r>
            <a:r>
              <a:rPr lang="ru-RU" sz="1400" i="1" dirty="0" smtClean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1400" i="1" dirty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Э</a:t>
            </a:r>
            <a:r>
              <a:rPr lang="ru-RU" sz="1400" i="1" dirty="0" smtClean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ти </a:t>
            </a:r>
            <a:r>
              <a:rPr lang="ru-RU" sz="1400" i="1" dirty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дети часто путают звуки, сходные по звучанию или артикуляции, (с-ш; з-ж; р – л</a:t>
            </a:r>
            <a:r>
              <a:rPr lang="ru-RU" sz="1400" i="1" dirty="0" smtClean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). Лексико-грамматический строй речи  и слоговая структура  как правило не нарушены.</a:t>
            </a:r>
            <a:endParaRPr lang="ru-RU" sz="16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ОНР </a:t>
            </a:r>
            <a:r>
              <a:rPr lang="ru-RU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различные сложные речевые расстройства, при которых нарушается формирование </a:t>
            </a:r>
            <a:r>
              <a:rPr lang="ru-RU" sz="1600" u="sng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всех компонентов речевой системы: </a:t>
            </a:r>
            <a:r>
              <a:rPr lang="ru-RU" sz="1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лексика, грамматика, слоговая структура слова, звукопроизношение, фонематическое восприятие.</a:t>
            </a:r>
          </a:p>
          <a:p>
            <a:endParaRPr lang="ru-RU" sz="1400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4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диагноз ставится детям с нормальным слухом и интеллектом, у которых имеется целый ряд особенностей развития речи:</a:t>
            </a: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Нарушение звукопроизношения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Нарушение </a:t>
            </a:r>
            <a:r>
              <a:rPr lang="ru-RU" sz="1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-слоговой структуры (упрощение, перестановки, замены </a:t>
            </a:r>
            <a:r>
              <a:rPr lang="ru-RU" sz="1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слогов в словах)</a:t>
            </a: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Грамматические ошибки в речи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ловарный запас, не соответствующий возрасту.</a:t>
            </a: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latin typeface="Times New Roman"/>
                <a:ea typeface="Calibri"/>
              </a:rPr>
              <a:t>В связной речи отражаются, естественно, все перечисленные особенности..</a:t>
            </a:r>
            <a:endParaRPr lang="ru-RU" sz="1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indent="450215" algn="just"/>
            <a:endParaRPr lang="ru-RU" sz="1600" dirty="0">
              <a:solidFill>
                <a:prstClr val="white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7842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9. Артикуляционное упражнение «Вкусное варенье»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10. Артикуляционное упражнение «Змейка</a:t>
            </a:r>
            <a:r>
              <a:rPr lang="ru-RU" dirty="0"/>
              <a:t>»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27584" y="1124744"/>
            <a:ext cx="756084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5387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29750"/>
            <a:ext cx="7992888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2479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огорчайтесь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если  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некоторые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упражнения  не 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будут получаться с первого раза. Попробуйте повторять их вместе с ребенком. </a:t>
            </a:r>
            <a:endParaRPr lang="ru-RU" sz="2400" b="1" dirty="0" smtClean="0">
              <a:solidFill>
                <a:srgbClr val="00B0F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marR="22479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Будьте </a:t>
            </a:r>
            <a:r>
              <a:rPr lang="ru-RU" sz="2400" b="1" i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терпеливы, ласковы и спокойны, </a:t>
            </a:r>
            <a:endParaRPr lang="ru-RU" sz="2400" b="1" i="1" dirty="0" smtClean="0">
              <a:solidFill>
                <a:srgbClr val="00B0F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marR="22479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вас все 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получиться. </a:t>
            </a:r>
          </a:p>
          <a:p>
            <a:pPr marL="457200" marR="22479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Желаем вам успехов.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0059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5716332"/>
            <a:ext cx="4565994" cy="609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224790" lvl="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1100" i="1" dirty="0" smtClean="0">
                <a:solidFill>
                  <a:srgbClr val="FFFF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Презентацию составила:  учитель-логопед Кузнецова А.Б.</a:t>
            </a:r>
          </a:p>
          <a:p>
            <a:pPr marL="457200" marR="224790" lvl="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1100" i="1" dirty="0" smtClean="0">
                <a:solidFill>
                  <a:srgbClr val="FFFF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2016 г.</a:t>
            </a:r>
            <a:endParaRPr lang="ru-RU" sz="1100" dirty="0">
              <a:solidFill>
                <a:srgbClr val="FFFF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03774" y="2492896"/>
            <a:ext cx="587693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224790" lvl="0"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Спасибо за внимание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95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80008"/>
            <a:ext cx="835292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07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u="sng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Коррекционно-образовательный процесс</a:t>
            </a:r>
            <a:endParaRPr lang="ru-RU" sz="20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Организация образовательного процесса в МДОУ регламентируется учебным планом и расписанием занятий, утверждаемым администрацией учреждения.  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Педагоги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МДОУ проводят занятия строго по расписанию, утверждённому администрацией учреждения.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Ведущим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специалистом, проводящим и координирующим коррекционно-педагогическую работу в группе, является учитель-логопед. 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Основной 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формой  организации  коррекционно-развивающей  работы  являются </a:t>
            </a:r>
            <a:r>
              <a:rPr lang="ru-RU" sz="1600" b="1" u="sng" dirty="0">
                <a:solidFill>
                  <a:srgbClr val="00B0F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групповые (фронтальные), подгрупповые и индивидуальные</a:t>
            </a:r>
            <a:r>
              <a:rPr lang="ru-RU" sz="1600" u="sng" dirty="0">
                <a:solidFill>
                  <a:srgbClr val="00B0F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логопедические  занятия. 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Групповые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(фронтальные) логопедические занятия проводятся в соответствии с программой обучения детей с нарушениями речи в утренний отрезок времени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Продолжительность 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группового (фронтального)  логопедического занятия:  </a:t>
            </a: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marR="17907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старшей группе -  20-25 минут; </a:t>
            </a:r>
            <a:endParaRPr lang="ru-RU" sz="16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marR="17907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подготовительной к школе группе – 25-30 минут.</a:t>
            </a:r>
          </a:p>
          <a:p>
            <a:pPr marR="17907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Ежедневно, во второй половине дня, проводятся групповые занятия воспитателя по заданию учителя-логопеда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0617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5302" y="204081"/>
            <a:ext cx="8223162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Р</a:t>
            </a:r>
            <a:r>
              <a:rPr lang="ru-RU" sz="1600" b="1" dirty="0" smtClean="0">
                <a:solidFill>
                  <a:srgbClr val="FFFF00"/>
                </a:solidFill>
              </a:rPr>
              <a:t>асписание логопедических занятий на 2016-2017 </a:t>
            </a:r>
            <a:r>
              <a:rPr lang="ru-RU" sz="1600" b="1" dirty="0" err="1" smtClean="0">
                <a:solidFill>
                  <a:srgbClr val="FFFF00"/>
                </a:solidFill>
              </a:rPr>
              <a:t>уч.г</a:t>
            </a:r>
            <a:r>
              <a:rPr lang="ru-RU" sz="1600" b="1" dirty="0" smtClean="0">
                <a:solidFill>
                  <a:srgbClr val="FFFF00"/>
                </a:solidFill>
              </a:rPr>
              <a:t>.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5302" y="764704"/>
            <a:ext cx="8367178" cy="5732338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endParaRPr lang="ru-RU" sz="800" i="1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Индивидуальная </a:t>
            </a:r>
            <a:r>
              <a:rPr lang="ru-RU" sz="1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коррекционно-развивающая работа </a:t>
            </a:r>
            <a:r>
              <a:rPr lang="ru-RU" sz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проводится с детьми ежедневно </a:t>
            </a:r>
            <a:r>
              <a:rPr lang="ru-RU" sz="14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(по плану</a:t>
            </a:r>
            <a:r>
              <a:rPr lang="ru-RU" sz="14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8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8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400" i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Фронтальную </a:t>
            </a:r>
            <a:r>
              <a:rPr lang="ru-RU" sz="1400" b="1" dirty="0">
                <a:solidFill>
                  <a:srgbClr val="FFFF00"/>
                </a:solidFill>
                <a:latin typeface="Times New Roman"/>
                <a:ea typeface="Times New Roman"/>
              </a:rPr>
              <a:t>коррекционно-развивающую работу</a:t>
            </a:r>
            <a:r>
              <a:rPr lang="ru-RU" sz="1400" dirty="0">
                <a:solidFill>
                  <a:srgbClr val="FFFF00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latin typeface="Times New Roman"/>
                <a:ea typeface="Times New Roman"/>
              </a:rPr>
              <a:t>с детьми учитель-логопед проводит: 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/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старшей группе </a:t>
            </a:r>
            <a:r>
              <a:rPr lang="ru-RU" sz="1200" b="1" i="1" u="sng" dirty="0"/>
              <a:t>2  раза </a:t>
            </a:r>
            <a:r>
              <a:rPr lang="ru-RU" sz="1200" i="1" u="sng" dirty="0"/>
              <a:t>в </a:t>
            </a:r>
            <a:r>
              <a:rPr lang="ru-RU" sz="1200" i="1" u="sng" dirty="0" smtClean="0"/>
              <a:t>неделю:</a:t>
            </a:r>
            <a:endParaRPr lang="ru-RU" sz="1200" dirty="0">
              <a:solidFill>
                <a:prstClr val="white"/>
              </a:solidFill>
              <a:latin typeface="Times New Roman"/>
            </a:endParaRP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i="1" dirty="0" smtClean="0"/>
              <a:t>Вторник </a:t>
            </a:r>
            <a:r>
              <a:rPr lang="ru-RU" sz="1200" i="1" dirty="0"/>
              <a:t>– </a:t>
            </a:r>
            <a:r>
              <a:rPr lang="ru-RU" sz="1200" i="1" dirty="0" smtClean="0"/>
              <a:t>утро   (9.00 – 9.25)</a:t>
            </a:r>
            <a:r>
              <a:rPr lang="ru-RU" sz="1200" dirty="0">
                <a:solidFill>
                  <a:prstClr val="white"/>
                </a:solidFill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1.Лексико-грамматическое </a:t>
            </a:r>
            <a:endParaRPr lang="ru-RU" sz="1200" i="1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1200" i="1" dirty="0"/>
              <a:t>Четверг – </a:t>
            </a:r>
            <a:r>
              <a:rPr lang="ru-RU" sz="1200" i="1" dirty="0" smtClean="0"/>
              <a:t>утро</a:t>
            </a:r>
            <a:r>
              <a:rPr lang="ru-RU" sz="1200" i="1" dirty="0">
                <a:solidFill>
                  <a:prstClr val="white"/>
                </a:solidFill>
              </a:rPr>
              <a:t> </a:t>
            </a:r>
            <a:r>
              <a:rPr lang="ru-RU" sz="1200" i="1" dirty="0" smtClean="0">
                <a:solidFill>
                  <a:prstClr val="white"/>
                </a:solidFill>
              </a:rPr>
              <a:t>   (9.00 </a:t>
            </a:r>
            <a:r>
              <a:rPr lang="ru-RU" sz="1200" i="1" dirty="0">
                <a:solidFill>
                  <a:prstClr val="white"/>
                </a:solidFill>
              </a:rPr>
              <a:t>– </a:t>
            </a:r>
            <a:r>
              <a:rPr lang="ru-RU" sz="1200" i="1" dirty="0" smtClean="0">
                <a:solidFill>
                  <a:prstClr val="white"/>
                </a:solidFill>
              </a:rPr>
              <a:t>9.25)</a:t>
            </a:r>
            <a:r>
              <a:rPr lang="ru-RU" sz="1200" dirty="0">
                <a:solidFill>
                  <a:prstClr val="white"/>
                </a:solidFill>
                <a:latin typeface="Times New Roman"/>
                <a:ea typeface="Times New Roman"/>
              </a:rPr>
              <a:t> 2. Подготовка к обучению грамоте</a:t>
            </a:r>
            <a:r>
              <a:rPr lang="ru-RU" sz="1200" dirty="0" smtClean="0">
                <a:solidFill>
                  <a:prstClr val="white"/>
                </a:solidFill>
                <a:latin typeface="Times New Roman"/>
                <a:ea typeface="Times New Roman"/>
              </a:rPr>
              <a:t>)</a:t>
            </a:r>
            <a:endParaRPr lang="ru-RU" sz="12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подготовительной к школе группе </a:t>
            </a:r>
            <a:r>
              <a:rPr lang="ru-RU" sz="1200" b="1" i="1" u="sng" dirty="0">
                <a:solidFill>
                  <a:prstClr val="white"/>
                </a:solidFill>
              </a:rPr>
              <a:t>3  раза </a:t>
            </a:r>
            <a:r>
              <a:rPr lang="ru-RU" sz="1200" i="1" u="sng" dirty="0">
                <a:solidFill>
                  <a:prstClr val="white"/>
                </a:solidFill>
              </a:rPr>
              <a:t>в неделю:</a:t>
            </a:r>
            <a:endParaRPr lang="ru-RU" sz="1200" i="1" u="sng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i="1" dirty="0">
                <a:solidFill>
                  <a:prstClr val="white"/>
                </a:solidFill>
              </a:rPr>
              <a:t>Понедельник – утро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i="1" dirty="0">
                <a:solidFill>
                  <a:prstClr val="white"/>
                </a:solidFill>
              </a:rPr>
              <a:t>Среда – утро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i="1" dirty="0">
                <a:solidFill>
                  <a:prstClr val="white"/>
                </a:solidFill>
              </a:rPr>
              <a:t>Пятница </a:t>
            </a:r>
            <a:r>
              <a:rPr lang="ru-RU" sz="1200" i="1" dirty="0" smtClean="0">
                <a:solidFill>
                  <a:prstClr val="white"/>
                </a:solidFill>
              </a:rPr>
              <a:t>– утро</a:t>
            </a:r>
            <a:endParaRPr lang="ru-RU" sz="1050" i="1" dirty="0" smtClean="0">
              <a:solidFill>
                <a:prstClr val="white"/>
              </a:solidFill>
            </a:endParaRPr>
          </a:p>
          <a:p>
            <a:pPr lvl="0"/>
            <a:endParaRPr lang="ru-RU" sz="1050" i="1" dirty="0">
              <a:solidFill>
                <a:prstClr val="white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714109"/>
              </p:ext>
            </p:extLst>
          </p:nvPr>
        </p:nvGraphicFramePr>
        <p:xfrm>
          <a:off x="899593" y="1340768"/>
          <a:ext cx="7632848" cy="2769108"/>
        </p:xfrm>
        <a:graphic>
          <a:graphicData uri="http://schemas.openxmlformats.org/drawingml/2006/table">
            <a:tbl>
              <a:tblPr firstRow="1" firstCol="1" bandRow="1"/>
              <a:tblGrid>
                <a:gridCol w="1944215"/>
                <a:gridCol w="1516438"/>
                <a:gridCol w="1375337"/>
                <a:gridCol w="1420739"/>
                <a:gridCol w="1376119"/>
              </a:tblGrid>
              <a:tr h="16637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занятия 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Бондарчук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Юлия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Шаманаева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Арина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Бондарчук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Юлия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Шаманаева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Арина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Заруцкий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Семен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Мокрецова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Рада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Изотова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Екатерина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Мокрецова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Рада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Изотова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Екатерина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Котов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Глеб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3300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Голанов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Глеб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Заруцкий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Семен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Мазулев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Лев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Голанов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Глеб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Мазулев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Кулеев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Владислав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Котов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Глеб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Мезин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Юрий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Кулеев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Владислав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Трухин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Артем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Мезин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Юрий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Константинова Милена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Трухин 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Артем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Константинова Милена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986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7532" y="476672"/>
            <a:ext cx="8244916" cy="3908762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График </a:t>
            </a:r>
            <a:r>
              <a:rPr lang="ru-RU" sz="2000" b="1" dirty="0">
                <a:solidFill>
                  <a:srgbClr val="FFFF00"/>
                </a:solidFill>
              </a:rPr>
              <a:t>работы учителя-логопеда  </a:t>
            </a:r>
            <a:r>
              <a:rPr lang="ru-RU" sz="2000" b="1" dirty="0" smtClean="0">
                <a:solidFill>
                  <a:srgbClr val="FFFF00"/>
                </a:solidFill>
              </a:rPr>
              <a:t>Кузнецовой </a:t>
            </a:r>
            <a:r>
              <a:rPr lang="ru-RU" sz="2000" b="1" dirty="0">
                <a:solidFill>
                  <a:srgbClr val="FFFF00"/>
                </a:solidFill>
              </a:rPr>
              <a:t>А. Б.</a:t>
            </a:r>
            <a:r>
              <a:rPr lang="ru-RU" sz="2000" dirty="0">
                <a:solidFill>
                  <a:srgbClr val="FFFF00"/>
                </a:solidFill>
              </a:rPr>
              <a:t>  </a:t>
            </a:r>
            <a:r>
              <a:rPr lang="ru-RU" sz="2000" b="1" dirty="0">
                <a:solidFill>
                  <a:srgbClr val="FFFF00"/>
                </a:solidFill>
              </a:rPr>
              <a:t>на 2016-2017 учебный год </a:t>
            </a:r>
            <a:endParaRPr lang="ru-RU" sz="2000" dirty="0">
              <a:solidFill>
                <a:srgbClr val="FFFF00"/>
              </a:solidFill>
            </a:endParaRPr>
          </a:p>
          <a:p>
            <a:pPr algn="ctr"/>
            <a:r>
              <a:rPr lang="ru-RU" sz="12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(старшая  логопедическая группа №3</a:t>
            </a:r>
            <a:r>
              <a:rPr lang="ru-RU" sz="12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12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i="1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i="1" dirty="0">
              <a:solidFill>
                <a:prstClr val="white"/>
              </a:solidFill>
            </a:endParaRPr>
          </a:p>
          <a:p>
            <a:endParaRPr lang="ru-RU" sz="1200" i="1" dirty="0" smtClean="0">
              <a:solidFill>
                <a:prstClr val="white"/>
              </a:solidFill>
            </a:endParaRPr>
          </a:p>
          <a:p>
            <a:endParaRPr lang="ru-RU" sz="1200" i="1" dirty="0">
              <a:solidFill>
                <a:prstClr val="white"/>
              </a:solidFill>
            </a:endParaRPr>
          </a:p>
          <a:p>
            <a:endParaRPr lang="ru-RU" sz="1200" i="1" dirty="0" smtClean="0">
              <a:solidFill>
                <a:prstClr val="white"/>
              </a:solidFill>
            </a:endParaRPr>
          </a:p>
          <a:p>
            <a:endParaRPr lang="ru-RU" sz="1200" i="1" dirty="0">
              <a:solidFill>
                <a:prstClr val="white"/>
              </a:solidFill>
            </a:endParaRPr>
          </a:p>
          <a:p>
            <a:endParaRPr lang="ru-RU" sz="1200" dirty="0">
              <a:solidFill>
                <a:prstClr val="white"/>
              </a:solidFill>
            </a:endParaRPr>
          </a:p>
          <a:p>
            <a:endParaRPr lang="ru-RU" sz="1600" dirty="0" smtClean="0">
              <a:solidFill>
                <a:srgbClr val="5BD078">
                  <a:lumMod val="75000"/>
                </a:srgb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8" y="1412776"/>
            <a:ext cx="813690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21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68170"/>
            <a:ext cx="849694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пециализированная работа с детьми  проводится по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следующим направлениям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артикуляционных движений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движений органов речи (губ, щек, языка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Blip>
                <a:blip r:embed="rId2"/>
              </a:buBlip>
            </a:pP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совершенствование фонематических процессов,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т.е. умения различать на слух звуки речи, слоги, слова в речи, схожие по звучанию, артикуляции;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правильного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звукопроизношения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 этапам)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грамматического строя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обогащение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активизация словарного запаса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речи;</a:t>
            </a: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мелкой моторики рук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т.е. движений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пальцев рук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(учеными доказано, что развитие мелких движений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пальчиков рук ребенка взаимосвязано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 развитием речевых зон головного мозга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руки 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письму;</a:t>
            </a: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связной речи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подразумевающее  умение составлять рассказы, пересказывать тексты,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рассказывать стихотворения,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загадки, пословицы;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просодической стороны речи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включающее выработку дикции, выразительности речи, правильного дыхания, работу над правильным ударением, темпом речи.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4724" y="47667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B0F0"/>
                </a:solidFill>
              </a:rPr>
              <a:t>Организация </a:t>
            </a:r>
            <a:r>
              <a:rPr lang="ru-RU" sz="2400" b="1" dirty="0">
                <a:solidFill>
                  <a:srgbClr val="00B0F0"/>
                </a:solidFill>
              </a:rPr>
              <a:t>логопедической работы в течение учебного </a:t>
            </a:r>
            <a:r>
              <a:rPr lang="ru-RU" sz="2400" b="1" dirty="0" smtClean="0">
                <a:solidFill>
                  <a:srgbClr val="00B0F0"/>
                </a:solidFill>
              </a:rPr>
              <a:t>года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05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1078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ru-RU" sz="2000" b="1" u="sng" kern="0" dirty="0" smtClean="0">
                <a:solidFill>
                  <a:srgbClr val="00B0F0"/>
                </a:solidFill>
                <a:latin typeface="Arial Black"/>
              </a:rPr>
              <a:t>Нарушения </a:t>
            </a:r>
            <a:r>
              <a:rPr kumimoji="1" lang="ru-RU" sz="2000" b="1" u="sng" kern="0" dirty="0">
                <a:solidFill>
                  <a:srgbClr val="00B0F0"/>
                </a:solidFill>
                <a:latin typeface="Arial Black"/>
              </a:rPr>
              <a:t>звукопроизношения</a:t>
            </a:r>
            <a:r>
              <a:rPr kumimoji="1" lang="ru-RU" sz="2000" b="1" kern="0" dirty="0">
                <a:solidFill>
                  <a:srgbClr val="00B0F0"/>
                </a:solidFill>
                <a:latin typeface="Arial Black"/>
              </a:rPr>
              <a:t>: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Нарушения  </a:t>
            </a:r>
            <a:r>
              <a:rPr kumimoji="1" lang="ru-RU" sz="20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свистящих</a:t>
            </a: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звуков  /С, СЬ, З, ЗЬ, Ц/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kumimoji="1" lang="ru-RU" sz="20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шипящих   </a:t>
            </a: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звуков    /Ш, Ж, Ч, Щ/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kumimoji="1" lang="ru-RU" sz="2000" b="1" i="1" kern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сонорных</a:t>
            </a:r>
            <a:r>
              <a:rPr kumimoji="1" lang="ru-RU" sz="2000" b="1" i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звуков    /Р, РЬ,  Л, ЛЬ </a:t>
            </a:r>
            <a:r>
              <a:rPr kumimoji="1" lang="ru-RU" sz="2000" b="1" i="1" kern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marL="342900" lvl="0" indent="-342900">
              <a:buFont typeface="Arial" pitchFamily="34" charset="0"/>
              <a:buChar char="•"/>
            </a:pPr>
            <a:endParaRPr kumimoji="1" lang="ru-RU" sz="14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kumimoji="1" lang="ru-RU" sz="1400" kern="0" dirty="0" smtClean="0">
                <a:latin typeface="Times New Roman" pitchFamily="18" charset="0"/>
                <a:cs typeface="Times New Roman" pitchFamily="18" charset="0"/>
              </a:rPr>
              <a:t>В логопедическую группу набираются дети, у которых нарушено звукопроизношение более чем одной группы звуков</a:t>
            </a:r>
            <a:r>
              <a:rPr kumimoji="1" lang="ru-RU" sz="2000" b="1" i="1" kern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buFont typeface="Arial" pitchFamily="34" charset="0"/>
              <a:buChar char="•"/>
            </a:pPr>
            <a:endParaRPr kumimoji="1" lang="ru-RU" sz="2000" b="1" i="1" kern="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kumimoji="1" lang="ru-RU" sz="2000" b="1" i="1" kern="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u="sng" dirty="0">
                <a:solidFill>
                  <a:srgbClr val="00B0F0"/>
                </a:solidFill>
                <a:latin typeface="Times New Roman"/>
              </a:rPr>
              <a:t>Сроки  преодоления  речевых  недостатков   зависят</a:t>
            </a:r>
            <a:r>
              <a:rPr lang="ru-RU" sz="2000" b="1" u="sng" dirty="0" smtClean="0">
                <a:solidFill>
                  <a:srgbClr val="00B0F0"/>
                </a:solidFill>
                <a:latin typeface="Times New Roman"/>
              </a:rPr>
              <a:t>:</a:t>
            </a:r>
            <a:endParaRPr lang="ru-RU" sz="2000" b="1" u="sng" dirty="0">
              <a:solidFill>
                <a:srgbClr val="00B0F0"/>
              </a:solidFill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prstClr val="white"/>
                </a:solidFill>
                <a:latin typeface="Times New Roman"/>
              </a:rPr>
              <a:t> - от степени сложности дефекта;</a:t>
            </a:r>
            <a:endParaRPr lang="ru-RU" b="1" dirty="0">
              <a:solidFill>
                <a:prstClr val="white"/>
              </a:solidFill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prstClr val="white"/>
                </a:solidFill>
                <a:latin typeface="Times New Roman"/>
              </a:rPr>
              <a:t>- от возрастных и индивидуальных особенностей ребенка;</a:t>
            </a:r>
            <a:endParaRPr lang="ru-RU" b="1" dirty="0">
              <a:solidFill>
                <a:prstClr val="white"/>
              </a:solidFill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prstClr val="white"/>
                </a:solidFill>
                <a:latin typeface="Times New Roman"/>
              </a:rPr>
              <a:t> - от регулярности посещения занятий;</a:t>
            </a:r>
            <a:endParaRPr lang="ru-RU" b="1" dirty="0">
              <a:solidFill>
                <a:prstClr val="white"/>
              </a:solidFill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b="1" dirty="0">
                <a:solidFill>
                  <a:prstClr val="white"/>
                </a:solidFill>
                <a:latin typeface="Times New Roman"/>
              </a:rPr>
              <a:t> - от участия родителей в коррекционном </a:t>
            </a:r>
            <a:r>
              <a:rPr lang="ru-RU" b="1" dirty="0" smtClean="0">
                <a:solidFill>
                  <a:prstClr val="white"/>
                </a:solidFill>
                <a:latin typeface="Times New Roman"/>
              </a:rPr>
              <a:t>процессе.</a:t>
            </a:r>
            <a:endParaRPr kumimoji="1" lang="ru-RU" sz="2000" b="1" i="1" kern="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kumimoji="1" lang="ru-RU" sz="2000" b="1" i="1" kern="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2000" b="1" i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13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476672"/>
            <a:ext cx="7920880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kern="0" dirty="0">
                <a:solidFill>
                  <a:srgbClr val="000000"/>
                </a:solidFill>
                <a:latin typeface="Arial Black"/>
              </a:rPr>
              <a:t>Основные этапы коррекционно-логопедической работы по преодолению недостатков звукопроизношения</a:t>
            </a:r>
            <a:r>
              <a:rPr lang="ru-RU" sz="1600" b="1" i="1" kern="0" dirty="0">
                <a:solidFill>
                  <a:srgbClr val="000000"/>
                </a:solidFill>
                <a:latin typeface="Arial Black"/>
              </a:rPr>
              <a:t> 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507331"/>
              </p:ext>
            </p:extLst>
          </p:nvPr>
        </p:nvGraphicFramePr>
        <p:xfrm>
          <a:off x="683568" y="1340768"/>
          <a:ext cx="7875587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Документ" r:id="rId4" imgW="5848350" imgH="3676650" progId="Word.Document.8">
                  <p:embed/>
                </p:oleObj>
              </mc:Choice>
              <mc:Fallback>
                <p:oleObj name="Документ" r:id="rId4" imgW="5848350" imgH="367665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340768"/>
                        <a:ext cx="7875587" cy="4953000"/>
                      </a:xfrm>
                      <a:prstGeom prst="rect">
                        <a:avLst/>
                      </a:prstGeom>
                      <a:noFill/>
                      <a:ln w="47625" cmpd="tri">
                        <a:solidFill>
                          <a:srgbClr val="00B0F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6164041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672</TotalTime>
  <Words>1788</Words>
  <Application>Microsoft Office PowerPoint</Application>
  <PresentationFormat>Экран (4:3)</PresentationFormat>
  <Paragraphs>221</Paragraphs>
  <Slides>32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Summer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ALINA_LISA</cp:lastModifiedBy>
  <cp:revision>69</cp:revision>
  <dcterms:modified xsi:type="dcterms:W3CDTF">2016-10-09T15:00:05Z</dcterms:modified>
</cp:coreProperties>
</file>