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9"/>
  </p:notesMasterIdLst>
  <p:sldIdLst>
    <p:sldId id="272" r:id="rId2"/>
    <p:sldId id="256" r:id="rId3"/>
    <p:sldId id="257" r:id="rId4"/>
    <p:sldId id="258" r:id="rId5"/>
    <p:sldId id="259" r:id="rId6"/>
    <p:sldId id="271" r:id="rId7"/>
    <p:sldId id="260" r:id="rId8"/>
    <p:sldId id="261" r:id="rId9"/>
    <p:sldId id="262" r:id="rId10"/>
    <p:sldId id="263" r:id="rId11"/>
    <p:sldId id="264" r:id="rId12"/>
    <p:sldId id="265" r:id="rId13"/>
    <p:sldId id="266" r:id="rId14"/>
    <p:sldId id="267" r:id="rId15"/>
    <p:sldId id="268" r:id="rId16"/>
    <p:sldId id="269" r:id="rId17"/>
    <p:sldId id="270" r:id="rId18"/>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autoAdjust="0"/>
    <p:restoredTop sz="94576" autoAdjust="0"/>
  </p:normalViewPr>
  <p:slideViewPr>
    <p:cSldViewPr>
      <p:cViewPr varScale="1">
        <p:scale>
          <a:sx n="31" d="100"/>
          <a:sy n="31" d="100"/>
        </p:scale>
        <p:origin x="-1090" y="-8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648C75A-C94D-4201-86E9-E9478E48B444}" type="datetimeFigureOut">
              <a:rPr lang="ru-RU" smtClean="0"/>
              <a:pPr/>
              <a:t>09.10.2016</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AFD5F0F-3A9F-4BD6-9482-6CAF95557F8F}" type="slidenum">
              <a:rPr lang="ru-RU" smtClean="0"/>
              <a:pPr/>
              <a:t>‹#›</a:t>
            </a:fld>
            <a:endParaRPr lang="ru-RU"/>
          </a:p>
        </p:txBody>
      </p:sp>
    </p:spTree>
    <p:extLst>
      <p:ext uri="{BB962C8B-B14F-4D97-AF65-F5344CB8AC3E}">
        <p14:creationId xmlns:p14="http://schemas.microsoft.com/office/powerpoint/2010/main" xmlns="" val="247769936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pPr/>
              <a:t>09.10.2016</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pPr/>
              <a:t>09.10.2016</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pPr/>
              <a:t>09.10.2016</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pPr/>
              <a:t>09.10.2016</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B4C71EC6-210F-42DE-9C53-41977AD35B3D}" type="datetimeFigureOut">
              <a:rPr lang="ru-RU" smtClean="0"/>
              <a:pPr/>
              <a:t>09.10.2016</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B4C71EC6-210F-42DE-9C53-41977AD35B3D}" type="datetimeFigureOut">
              <a:rPr lang="ru-RU" smtClean="0"/>
              <a:pPr/>
              <a:t>09.10.2016</a:t>
            </a:fld>
            <a:endParaRPr lang="ru-RU" dirty="0"/>
          </a:p>
        </p:txBody>
      </p:sp>
      <p:sp>
        <p:nvSpPr>
          <p:cNvPr id="6" name="Нижний колонтитул 5"/>
          <p:cNvSpPr>
            <a:spLocks noGrp="1"/>
          </p:cNvSpPr>
          <p:nvPr>
            <p:ph type="ftr" sz="quarter" idx="11"/>
          </p:nvPr>
        </p:nvSpPr>
        <p:spPr/>
        <p:txBody>
          <a:bodyPr/>
          <a:lstStyle/>
          <a:p>
            <a:endParaRPr lang="ru-RU" dirty="0"/>
          </a:p>
        </p:txBody>
      </p:sp>
      <p:sp>
        <p:nvSpPr>
          <p:cNvPr id="7" name="Номер слайда 6"/>
          <p:cNvSpPr>
            <a:spLocks noGrp="1"/>
          </p:cNvSpPr>
          <p:nvPr>
            <p:ph type="sldNum" sz="quarter" idx="12"/>
          </p:nvPr>
        </p:nvSpPr>
        <p:spPr/>
        <p:txBody>
          <a:bodyPr/>
          <a:lstStyle/>
          <a:p>
            <a:fld id="{B19B0651-EE4F-4900-A07F-96A6BFA9D0F0}" type="slidenum">
              <a:rPr lang="ru-RU" smtClean="0"/>
              <a:pPr/>
              <a:t>‹#›</a:t>
            </a:fld>
            <a:endParaRPr lang="ru-RU"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B4C71EC6-210F-42DE-9C53-41977AD35B3D}" type="datetimeFigureOut">
              <a:rPr lang="ru-RU" smtClean="0"/>
              <a:pPr/>
              <a:t>09.10.2016</a:t>
            </a:fld>
            <a:endParaRPr lang="ru-RU" dirty="0"/>
          </a:p>
        </p:txBody>
      </p:sp>
      <p:sp>
        <p:nvSpPr>
          <p:cNvPr id="8" name="Нижний колонтитул 7"/>
          <p:cNvSpPr>
            <a:spLocks noGrp="1"/>
          </p:cNvSpPr>
          <p:nvPr>
            <p:ph type="ftr" sz="quarter" idx="11"/>
          </p:nvPr>
        </p:nvSpPr>
        <p:spPr/>
        <p:txBody>
          <a:bodyPr/>
          <a:lstStyle/>
          <a:p>
            <a:endParaRPr lang="ru-RU" dirty="0"/>
          </a:p>
        </p:txBody>
      </p:sp>
      <p:sp>
        <p:nvSpPr>
          <p:cNvPr id="9" name="Номер слайда 8"/>
          <p:cNvSpPr>
            <a:spLocks noGrp="1"/>
          </p:cNvSpPr>
          <p:nvPr>
            <p:ph type="sldNum" sz="quarter" idx="12"/>
          </p:nvPr>
        </p:nvSpPr>
        <p:spPr/>
        <p:txBody>
          <a:bodyPr/>
          <a:lstStyle/>
          <a:p>
            <a:fld id="{B19B0651-EE4F-4900-A07F-96A6BFA9D0F0}" type="slidenum">
              <a:rPr lang="ru-RU" smtClean="0"/>
              <a:pPr/>
              <a:t>‹#›</a:t>
            </a:fld>
            <a:endParaRPr lang="ru-RU"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B4C71EC6-210F-42DE-9C53-41977AD35B3D}" type="datetimeFigureOut">
              <a:rPr lang="ru-RU" smtClean="0"/>
              <a:pPr/>
              <a:t>09.10.2016</a:t>
            </a:fld>
            <a:endParaRPr lang="ru-RU" dirty="0"/>
          </a:p>
        </p:txBody>
      </p:sp>
      <p:sp>
        <p:nvSpPr>
          <p:cNvPr id="4" name="Нижний колонтитул 3"/>
          <p:cNvSpPr>
            <a:spLocks noGrp="1"/>
          </p:cNvSpPr>
          <p:nvPr>
            <p:ph type="ftr" sz="quarter" idx="11"/>
          </p:nvPr>
        </p:nvSpPr>
        <p:spPr/>
        <p:txBody>
          <a:bodyPr/>
          <a:lstStyle/>
          <a:p>
            <a:endParaRPr lang="ru-RU" dirty="0"/>
          </a:p>
        </p:txBody>
      </p:sp>
      <p:sp>
        <p:nvSpPr>
          <p:cNvPr id="5" name="Номер слайда 4"/>
          <p:cNvSpPr>
            <a:spLocks noGrp="1"/>
          </p:cNvSpPr>
          <p:nvPr>
            <p:ph type="sldNum" sz="quarter" idx="12"/>
          </p:nvPr>
        </p:nvSpPr>
        <p:spPr/>
        <p:txBody>
          <a:bodyPr/>
          <a:lstStyle/>
          <a:p>
            <a:fld id="{B19B0651-EE4F-4900-A07F-96A6BFA9D0F0}" type="slidenum">
              <a:rPr lang="ru-RU" smtClean="0"/>
              <a:pPr/>
              <a:t>‹#›</a:t>
            </a:fld>
            <a:endParaRPr lang="ru-RU"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B4C71EC6-210F-42DE-9C53-41977AD35B3D}" type="datetimeFigureOut">
              <a:rPr lang="ru-RU" smtClean="0"/>
              <a:pPr/>
              <a:t>09.10.2016</a:t>
            </a:fld>
            <a:endParaRPr lang="ru-RU" dirty="0"/>
          </a:p>
        </p:txBody>
      </p:sp>
      <p:sp>
        <p:nvSpPr>
          <p:cNvPr id="3" name="Нижний колонтитул 2"/>
          <p:cNvSpPr>
            <a:spLocks noGrp="1"/>
          </p:cNvSpPr>
          <p:nvPr>
            <p:ph type="ftr" sz="quarter" idx="11"/>
          </p:nvPr>
        </p:nvSpPr>
        <p:spPr/>
        <p:txBody>
          <a:bodyPr/>
          <a:lstStyle/>
          <a:p>
            <a:endParaRPr lang="ru-RU" dirty="0"/>
          </a:p>
        </p:txBody>
      </p:sp>
      <p:sp>
        <p:nvSpPr>
          <p:cNvPr id="4" name="Номер слайда 3"/>
          <p:cNvSpPr>
            <a:spLocks noGrp="1"/>
          </p:cNvSpPr>
          <p:nvPr>
            <p:ph type="sldNum" sz="quarter" idx="12"/>
          </p:nvPr>
        </p:nvSpPr>
        <p:spPr/>
        <p:txBody>
          <a:bodyPr/>
          <a:lstStyle/>
          <a:p>
            <a:fld id="{B19B0651-EE4F-4900-A07F-96A6BFA9D0F0}" type="slidenum">
              <a:rPr lang="ru-RU" smtClean="0"/>
              <a:pPr/>
              <a:t>‹#›</a:t>
            </a:fld>
            <a:endParaRPr lang="ru-RU"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pPr/>
              <a:t>09.10.2016</a:t>
            </a:fld>
            <a:endParaRPr lang="ru-RU" dirty="0"/>
          </a:p>
        </p:txBody>
      </p:sp>
      <p:sp>
        <p:nvSpPr>
          <p:cNvPr id="6" name="Нижний колонтитул 5"/>
          <p:cNvSpPr>
            <a:spLocks noGrp="1"/>
          </p:cNvSpPr>
          <p:nvPr>
            <p:ph type="ftr" sz="quarter" idx="11"/>
          </p:nvPr>
        </p:nvSpPr>
        <p:spPr/>
        <p:txBody>
          <a:bodyPr/>
          <a:lstStyle/>
          <a:p>
            <a:endParaRPr lang="ru-RU" dirty="0"/>
          </a:p>
        </p:txBody>
      </p:sp>
      <p:sp>
        <p:nvSpPr>
          <p:cNvPr id="7" name="Номер слайда 6"/>
          <p:cNvSpPr>
            <a:spLocks noGrp="1"/>
          </p:cNvSpPr>
          <p:nvPr>
            <p:ph type="sldNum" sz="quarter" idx="12"/>
          </p:nvPr>
        </p:nvSpPr>
        <p:spPr/>
        <p:txBody>
          <a:bodyPr/>
          <a:lstStyle/>
          <a:p>
            <a:fld id="{B19B0651-EE4F-4900-A07F-96A6BFA9D0F0}" type="slidenum">
              <a:rPr lang="ru-RU" smtClean="0"/>
              <a:pPr/>
              <a:t>‹#›</a:t>
            </a:fld>
            <a:endParaRPr lang="ru-RU"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dirty="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pPr/>
              <a:t>09.10.2016</a:t>
            </a:fld>
            <a:endParaRPr lang="ru-RU" dirty="0"/>
          </a:p>
        </p:txBody>
      </p:sp>
      <p:sp>
        <p:nvSpPr>
          <p:cNvPr id="6" name="Нижний колонтитул 5"/>
          <p:cNvSpPr>
            <a:spLocks noGrp="1"/>
          </p:cNvSpPr>
          <p:nvPr>
            <p:ph type="ftr" sz="quarter" idx="11"/>
          </p:nvPr>
        </p:nvSpPr>
        <p:spPr/>
        <p:txBody>
          <a:bodyPr/>
          <a:lstStyle/>
          <a:p>
            <a:endParaRPr lang="ru-RU" dirty="0"/>
          </a:p>
        </p:txBody>
      </p:sp>
      <p:sp>
        <p:nvSpPr>
          <p:cNvPr id="7" name="Номер слайда 6"/>
          <p:cNvSpPr>
            <a:spLocks noGrp="1"/>
          </p:cNvSpPr>
          <p:nvPr>
            <p:ph type="sldNum" sz="quarter" idx="12"/>
          </p:nvPr>
        </p:nvSpPr>
        <p:spPr/>
        <p:txBody>
          <a:bodyPr/>
          <a:lstStyle/>
          <a:p>
            <a:fld id="{B19B0651-EE4F-4900-A07F-96A6BFA9D0F0}" type="slidenum">
              <a:rPr lang="ru-RU" smtClean="0"/>
              <a:pPr/>
              <a:t>‹#›</a:t>
            </a:fld>
            <a:endParaRPr lang="ru-RU"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C71EC6-210F-42DE-9C53-41977AD35B3D}" type="datetimeFigureOut">
              <a:rPr lang="ru-RU" smtClean="0"/>
              <a:pPr/>
              <a:t>09.10.2016</a:t>
            </a:fld>
            <a:endParaRPr lang="ru-RU" dirty="0"/>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dirty="0"/>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19B0651-EE4F-4900-A07F-96A6BFA9D0F0}" type="slidenum">
              <a:rPr lang="ru-RU" smtClean="0"/>
              <a:pPr/>
              <a:t>‹#›</a:t>
            </a:fld>
            <a:endParaRPr lang="ru-RU"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xml"/><Relationship Id="rId5" Type="http://schemas.openxmlformats.org/officeDocument/2006/relationships/image" Target="../media/image5.jpeg"/><Relationship Id="rId4" Type="http://schemas.openxmlformats.org/officeDocument/2006/relationships/image" Target="../media/image4.jpeg"/></Relationships>
</file>

<file path=ppt/slides/_rels/slide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normAutofit fontScale="90000"/>
          </a:bodyPr>
          <a:lstStyle/>
          <a:p>
            <a:r>
              <a:rPr lang="ru-RU" sz="5300" b="1" i="1" dirty="0" smtClean="0">
                <a:solidFill>
                  <a:srgbClr val="C00000"/>
                </a:solidFill>
              </a:rPr>
              <a:t>СОЗДАНИЕ РОССИЙСКОГО ФЛОТА</a:t>
            </a:r>
            <a:r>
              <a:rPr lang="ru-RU" dirty="0" smtClean="0"/>
              <a:t/>
            </a:r>
            <a:br>
              <a:rPr lang="ru-RU" dirty="0" smtClean="0"/>
            </a:br>
            <a:endParaRPr lang="ru-RU" dirty="0"/>
          </a:p>
        </p:txBody>
      </p:sp>
      <p:sp>
        <p:nvSpPr>
          <p:cNvPr id="3" name="Подзаголовок 2"/>
          <p:cNvSpPr>
            <a:spLocks noGrp="1"/>
          </p:cNvSpPr>
          <p:nvPr>
            <p:ph type="subTitle" idx="1"/>
          </p:nvPr>
        </p:nvSpPr>
        <p:spPr/>
        <p:txBody>
          <a:bodyPr/>
          <a:lstStyle/>
          <a:p>
            <a:r>
              <a:rPr lang="ru-RU" b="1" dirty="0" smtClean="0">
                <a:solidFill>
                  <a:schemeClr val="accent1">
                    <a:lumMod val="50000"/>
                  </a:schemeClr>
                </a:solidFill>
              </a:rPr>
              <a:t>Выполнил      студент 221 гр. МОЖИТ Чернов Артём</a:t>
            </a:r>
          </a:p>
          <a:p>
            <a:r>
              <a:rPr lang="ru-RU" b="1" dirty="0" smtClean="0">
                <a:solidFill>
                  <a:schemeClr val="accent1">
                    <a:lumMod val="50000"/>
                  </a:schemeClr>
                </a:solidFill>
              </a:rPr>
              <a:t>Руководитель:     Л.И. </a:t>
            </a:r>
            <a:r>
              <a:rPr lang="ru-RU" b="1" dirty="0" err="1" smtClean="0">
                <a:solidFill>
                  <a:schemeClr val="accent1">
                    <a:lumMod val="50000"/>
                  </a:schemeClr>
                </a:solidFill>
              </a:rPr>
              <a:t>Пыжкова</a:t>
            </a:r>
            <a:endParaRPr lang="ru-RU" b="1" dirty="0">
              <a:solidFill>
                <a:schemeClr val="accent1">
                  <a:lumMod val="50000"/>
                </a:schemeClr>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755576" y="623330"/>
            <a:ext cx="3744416" cy="5632311"/>
          </a:xfrm>
          <a:prstGeom prst="rect">
            <a:avLst/>
          </a:prstGeom>
          <a:noFill/>
        </p:spPr>
        <p:txBody>
          <a:bodyPr wrap="square" rtlCol="0">
            <a:spAutoFit/>
          </a:bodyPr>
          <a:lstStyle/>
          <a:p>
            <a:r>
              <a:rPr lang="ru-RU" sz="2000" b="1" i="1" dirty="0" smtClean="0"/>
              <a:t>20 октября Боярская дума рассматривает два вопроса. По первому вопросу Дума приняла решение о содержании в Азове сильного воинского гарнизона и о посылке 20 тысяч человек для строительства Таганрога. Решение по второму вопросу- о флоте- было столь же кратким, сколь грандиозными оказались его последствия. Оно гласило:</a:t>
            </a:r>
            <a:r>
              <a:rPr lang="en-US" sz="2000" b="1" i="1" dirty="0" smtClean="0"/>
              <a:t>&lt;&lt;</a:t>
            </a:r>
            <a:r>
              <a:rPr lang="ru-RU" sz="2000" b="1" i="1" dirty="0" smtClean="0"/>
              <a:t>Морским судам быть</a:t>
            </a:r>
            <a:r>
              <a:rPr lang="en-US" sz="2000" b="1" i="1" dirty="0" smtClean="0"/>
              <a:t>&gt;&gt;</a:t>
            </a:r>
            <a:r>
              <a:rPr lang="ru-RU" sz="2000" b="1" i="1" dirty="0" smtClean="0"/>
              <a:t>. Дума приговорила строить суда всей землей, путем создания компаний, в которые объединились владельцы земель и крестьян </a:t>
            </a:r>
            <a:endParaRPr lang="ru-RU" sz="2000" b="1" i="1" dirty="0"/>
          </a:p>
        </p:txBody>
      </p:sp>
      <p:pic>
        <p:nvPicPr>
          <p:cNvPr id="8194" name="Picture 2" descr="http://go4.imgsmail.ru/imgpreview?key=71a277f32553db0a&amp;mb=imgdb_preview_399"/>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4860032" y="730020"/>
            <a:ext cx="3744416" cy="5418929"/>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530212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3000" fill="hold"/>
                                        <p:tgtEl>
                                          <p:spTgt spid="4"/>
                                        </p:tgtEl>
                                        <p:attrNameLst>
                                          <p:attrName>ppt_x</p:attrName>
                                        </p:attrNameLst>
                                      </p:cBhvr>
                                      <p:tavLst>
                                        <p:tav tm="0">
                                          <p:val>
                                            <p:strVal val="#ppt_x"/>
                                          </p:val>
                                        </p:tav>
                                        <p:tav tm="100000">
                                          <p:val>
                                            <p:strVal val="#ppt_x"/>
                                          </p:val>
                                        </p:tav>
                                      </p:tavLst>
                                    </p:anim>
                                    <p:anim calcmode="lin" valueType="num">
                                      <p:cBhvr additive="base">
                                        <p:cTn id="8" dur="30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860032" y="508029"/>
            <a:ext cx="3960440" cy="5632311"/>
          </a:xfrm>
          <a:prstGeom prst="rect">
            <a:avLst/>
          </a:prstGeom>
          <a:noFill/>
        </p:spPr>
        <p:txBody>
          <a:bodyPr wrap="square" rtlCol="0">
            <a:spAutoFit/>
          </a:bodyPr>
          <a:lstStyle/>
          <a:p>
            <a:r>
              <a:rPr lang="ru-RU" sz="2000" b="1" i="1" dirty="0" smtClean="0"/>
              <a:t>Всего за 2 года надлежало соорудить 52 военных корабля. Решение было совершенно небывалым во всем: в цели, в средствах, в сроках и, конечно, в тяжести этой новой обязанности. Расплачиваться за это дело, естественно, пришлось, как и всегда, тому же русскому мужику, который должен был обеспечить своим трудом петровские преобразования. И никакого моря еще не завоевали, а до реального превращения России в морскую державу очень далеко. Но дело началось и какими темпами!</a:t>
            </a:r>
            <a:endParaRPr lang="ru-RU" sz="2000" b="1" i="1" dirty="0"/>
          </a:p>
        </p:txBody>
      </p:sp>
      <p:pic>
        <p:nvPicPr>
          <p:cNvPr id="9218" name="Picture 2" descr="http://go2.imgsmail.ru/imgpreview?key=559aa8961633b3fc&amp;mb=imgdb_preview_760"/>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755576" y="508029"/>
            <a:ext cx="3750543" cy="5632311"/>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628241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3000" fill="hold"/>
                                        <p:tgtEl>
                                          <p:spTgt spid="4"/>
                                        </p:tgtEl>
                                        <p:attrNameLst>
                                          <p:attrName>ppt_x</p:attrName>
                                        </p:attrNameLst>
                                      </p:cBhvr>
                                      <p:tavLst>
                                        <p:tav tm="0">
                                          <p:val>
                                            <p:strVal val="#ppt_x"/>
                                          </p:val>
                                        </p:tav>
                                        <p:tav tm="100000">
                                          <p:val>
                                            <p:strVal val="#ppt_x"/>
                                          </p:val>
                                        </p:tav>
                                      </p:tavLst>
                                    </p:anim>
                                    <p:anim calcmode="lin" valueType="num">
                                      <p:cBhvr additive="base">
                                        <p:cTn id="8" dur="30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755576" y="476672"/>
            <a:ext cx="3816424" cy="5909310"/>
          </a:xfrm>
          <a:prstGeom prst="rect">
            <a:avLst/>
          </a:prstGeom>
          <a:noFill/>
        </p:spPr>
        <p:txBody>
          <a:bodyPr wrap="square" rtlCol="0">
            <a:spAutoFit/>
          </a:bodyPr>
          <a:lstStyle/>
          <a:p>
            <a:r>
              <a:rPr lang="ru-RU" b="1" i="1" dirty="0" smtClean="0"/>
              <a:t>В 1697-1698 годах Петр предпринял длительную поездку за границу в составе Великого посольства. Посольству  предписывалось нанять на русскую службу иностранных морских офицеров и матросов, причем ими должны быть люди, прошедшие службу с самых нижних чинов,  выдвинувшиеся благодаря умениям и заслугам. Далее следовал список оружия, материалов для производства вооружения- все, вплоть до тканей на морские флаги. Петр ехал изучать Европу и учиться у европейцев. На специальной сургучной печати, которую Петр ставил на своих письмах во время путешествия, была надпись:</a:t>
            </a:r>
            <a:r>
              <a:rPr lang="en-US" b="1" i="1" dirty="0" smtClean="0"/>
              <a:t>&lt;&lt;</a:t>
            </a:r>
            <a:r>
              <a:rPr lang="ru-RU" b="1" i="1" dirty="0" smtClean="0"/>
              <a:t> Я ученик и ищу себе учителей</a:t>
            </a:r>
            <a:r>
              <a:rPr lang="en-US" b="1" i="1" dirty="0" smtClean="0"/>
              <a:t>&gt;&gt;</a:t>
            </a:r>
            <a:endParaRPr lang="ru-RU" b="1" i="1" dirty="0"/>
          </a:p>
        </p:txBody>
      </p:sp>
      <p:pic>
        <p:nvPicPr>
          <p:cNvPr id="10242" name="Picture 2" descr="http://www.tvoyapechat.ru/wyswyg/image/1%20surg/seal_red2.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4932040" y="476672"/>
            <a:ext cx="3744416" cy="5256584"/>
          </a:xfrm>
          <a:prstGeom prst="ellipse">
            <a:avLst/>
          </a:prstGeom>
          <a:ln>
            <a:noFill/>
          </a:ln>
          <a:effectLst>
            <a:softEdge rad="112500"/>
          </a:effectLst>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7418978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3000" fill="hold"/>
                                        <p:tgtEl>
                                          <p:spTgt spid="4"/>
                                        </p:tgtEl>
                                        <p:attrNameLst>
                                          <p:attrName>ppt_x</p:attrName>
                                        </p:attrNameLst>
                                      </p:cBhvr>
                                      <p:tavLst>
                                        <p:tav tm="0">
                                          <p:val>
                                            <p:strVal val="#ppt_x"/>
                                          </p:val>
                                        </p:tav>
                                        <p:tav tm="100000">
                                          <p:val>
                                            <p:strVal val="#ppt_x"/>
                                          </p:val>
                                        </p:tav>
                                      </p:tavLst>
                                    </p:anim>
                                    <p:anim calcmode="lin" valueType="num">
                                      <p:cBhvr additive="base">
                                        <p:cTn id="8" dur="30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755576" y="548680"/>
            <a:ext cx="3816424" cy="5632311"/>
          </a:xfrm>
          <a:prstGeom prst="rect">
            <a:avLst/>
          </a:prstGeom>
          <a:noFill/>
        </p:spPr>
        <p:txBody>
          <a:bodyPr wrap="square" rtlCol="0">
            <a:spAutoFit/>
          </a:bodyPr>
          <a:lstStyle/>
          <a:p>
            <a:r>
              <a:rPr lang="ru-RU" b="1" i="1" dirty="0" smtClean="0"/>
              <a:t>Чтобы Балтийское море не превратилось в путь вторжения врага, Россия должна была выйти на его берега способной соревноваться с западноевропейскими странами на равных в военных, морских, торговых и других своих делах. Через 2 месяца после возвращения из-за границы царь мчится на свои корабельные верфи. Война требовала не только денег, но и оружия. Петр основывает мощную металлургическую промышленность на Урале. Железо, изготовленное на первом уральском заводе, по своим физическим свойствам не имело себе равных ни в России, ни за границей</a:t>
            </a:r>
            <a:endParaRPr lang="ru-RU" b="1" i="1" dirty="0"/>
          </a:p>
        </p:txBody>
      </p:sp>
      <p:pic>
        <p:nvPicPr>
          <p:cNvPr id="11266" name="Picture 2" descr="http://shipslib.com/history/ivk/images/tmp4711-165.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5004048" y="548680"/>
            <a:ext cx="3528392" cy="5632311"/>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9996622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3000" fill="hold"/>
                                        <p:tgtEl>
                                          <p:spTgt spid="5"/>
                                        </p:tgtEl>
                                        <p:attrNameLst>
                                          <p:attrName>ppt_x</p:attrName>
                                        </p:attrNameLst>
                                      </p:cBhvr>
                                      <p:tavLst>
                                        <p:tav tm="0">
                                          <p:val>
                                            <p:strVal val="#ppt_x"/>
                                          </p:val>
                                        </p:tav>
                                        <p:tav tm="100000">
                                          <p:val>
                                            <p:strVal val="#ppt_x"/>
                                          </p:val>
                                        </p:tav>
                                      </p:tavLst>
                                    </p:anim>
                                    <p:anim calcmode="lin" valueType="num">
                                      <p:cBhvr additive="base">
                                        <p:cTn id="8" dur="30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755576" y="620688"/>
            <a:ext cx="3744416" cy="4801314"/>
          </a:xfrm>
          <a:prstGeom prst="rect">
            <a:avLst/>
          </a:prstGeom>
          <a:noFill/>
        </p:spPr>
        <p:txBody>
          <a:bodyPr wrap="square" rtlCol="0">
            <a:spAutoFit/>
          </a:bodyPr>
          <a:lstStyle/>
          <a:p>
            <a:r>
              <a:rPr lang="ru-RU" b="1" i="1" dirty="0" smtClean="0"/>
              <a:t>В 1702 году этот завод был передан Никите Демидову. Вчерашний тульский кузнец не подвел царя, расширив производство и увеличив поставки в казну высокосортного уральского железа. В этом же году Петр задумал захватить крепость Орешек и </a:t>
            </a:r>
            <a:r>
              <a:rPr lang="ru-RU" b="1" i="1" dirty="0" err="1" smtClean="0"/>
              <a:t>Ниеншанц</a:t>
            </a:r>
            <a:r>
              <a:rPr lang="ru-RU" b="1" i="1" dirty="0" smtClean="0"/>
              <a:t>. Осуществление этого плана позволяло разорвать коммуникации шведов и взять под контроль главную водную артерию-Неву – от устья до истока. Осенью Орешек был взят. Весной следующего года была захвачена крепость </a:t>
            </a:r>
            <a:r>
              <a:rPr lang="ru-RU" b="1" i="1" dirty="0" err="1" smtClean="0"/>
              <a:t>Ниеншанц</a:t>
            </a:r>
            <a:endParaRPr lang="ru-RU" b="1" i="1" dirty="0"/>
          </a:p>
        </p:txBody>
      </p:sp>
      <p:pic>
        <p:nvPicPr>
          <p:cNvPr id="12290" name="Picture 2" descr="http://ljplus.ru/img3/t/a/tasja_/nien.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5004048" y="620688"/>
            <a:ext cx="3564396" cy="4524315"/>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9983111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3000" fill="hold"/>
                                        <p:tgtEl>
                                          <p:spTgt spid="4"/>
                                        </p:tgtEl>
                                        <p:attrNameLst>
                                          <p:attrName>ppt_x</p:attrName>
                                        </p:attrNameLst>
                                      </p:cBhvr>
                                      <p:tavLst>
                                        <p:tav tm="0">
                                          <p:val>
                                            <p:strVal val="#ppt_x"/>
                                          </p:val>
                                        </p:tav>
                                        <p:tav tm="100000">
                                          <p:val>
                                            <p:strVal val="#ppt_x"/>
                                          </p:val>
                                        </p:tav>
                                      </p:tavLst>
                                    </p:anim>
                                    <p:anim calcmode="lin" valueType="num">
                                      <p:cBhvr additive="base">
                                        <p:cTn id="8" dur="30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683568" y="553941"/>
            <a:ext cx="3744416" cy="5355312"/>
          </a:xfrm>
          <a:prstGeom prst="rect">
            <a:avLst/>
          </a:prstGeom>
          <a:noFill/>
        </p:spPr>
        <p:txBody>
          <a:bodyPr wrap="square" rtlCol="0">
            <a:spAutoFit/>
          </a:bodyPr>
          <a:lstStyle/>
          <a:p>
            <a:r>
              <a:rPr lang="ru-RU" b="1" i="1" dirty="0" smtClean="0"/>
              <a:t>Летом 1708 года шведский король карл </a:t>
            </a:r>
            <a:r>
              <a:rPr lang="en-US" b="1" i="1" dirty="0" smtClean="0"/>
              <a:t>XII</a:t>
            </a:r>
            <a:r>
              <a:rPr lang="ru-RU" b="1" i="1" dirty="0" smtClean="0"/>
              <a:t> двинулся на Россию. Карл был тем более спокоен, что самой Швеции ничего не угрожало, тогда как он двигался к самому сердцу России. В мае 1709 года шведы  приступили к осаде Полтавы. Петр не мог допустить сдачи Полтавы. Он понимал, что иного пути, как через поле генерального сражения, нет, - таковы обстоятельства, таков противник. Эта победа перевернула представление европейских государств о России. Уходит в прошлое недооценка ее сил, неверие в ее возможности, пренебрежение к ней.</a:t>
            </a:r>
            <a:endParaRPr lang="ru-RU" b="1" i="1" dirty="0"/>
          </a:p>
        </p:txBody>
      </p:sp>
      <p:pic>
        <p:nvPicPr>
          <p:cNvPr id="13316" name="Picture 4" descr="http://coffee-expert.com.ua/userfiles/blog/c2d8caa4937b7ca1702c2fd51e0b45b6.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4644008" y="553942"/>
            <a:ext cx="3960440" cy="5355312"/>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9325001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3000" fill="hold"/>
                                        <p:tgtEl>
                                          <p:spTgt spid="4"/>
                                        </p:tgtEl>
                                        <p:attrNameLst>
                                          <p:attrName>ppt_x</p:attrName>
                                        </p:attrNameLst>
                                      </p:cBhvr>
                                      <p:tavLst>
                                        <p:tav tm="0">
                                          <p:val>
                                            <p:strVal val="#ppt_x"/>
                                          </p:val>
                                        </p:tav>
                                        <p:tav tm="100000">
                                          <p:val>
                                            <p:strVal val="#ppt_x"/>
                                          </p:val>
                                        </p:tav>
                                      </p:tavLst>
                                    </p:anim>
                                    <p:anim calcmode="lin" valueType="num">
                                      <p:cBhvr additive="base">
                                        <p:cTn id="8" dur="30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683568" y="548680"/>
            <a:ext cx="3960440" cy="6186309"/>
          </a:xfrm>
          <a:prstGeom prst="rect">
            <a:avLst/>
          </a:prstGeom>
          <a:noFill/>
        </p:spPr>
        <p:txBody>
          <a:bodyPr wrap="square" rtlCol="0">
            <a:spAutoFit/>
          </a:bodyPr>
          <a:lstStyle/>
          <a:p>
            <a:r>
              <a:rPr lang="ru-RU" b="1" i="1" dirty="0" smtClean="0"/>
              <a:t>Казалось, Полтавская битва приблизила исход борьбы со шведами. Но так лишь казалось. Швеция была надежно упрятана за Балтийским морем, где господствовал ее сильный флот.  Петр понимал, что надежный мир без решительных ударов по неприятелю на его земле невозможен. Для этого нужен сильный флот. И он создал его. В  1714 году произошло знаменитое </a:t>
            </a:r>
            <a:r>
              <a:rPr lang="ru-RU" b="1" i="1" dirty="0" err="1" smtClean="0"/>
              <a:t>Гангутское</a:t>
            </a:r>
            <a:r>
              <a:rPr lang="ru-RU" b="1" i="1" dirty="0" smtClean="0"/>
              <a:t> сражение. 3 часа продолжался ожесточенный бой. Несмотря на яростное сопротивление, шведы были сломлены, и шведские суда один за другим начали спускать флаги. После этого сражения шведский Государственный совет впервые задумывается о заключении мира с Россией</a:t>
            </a:r>
            <a:endParaRPr lang="ru-RU" b="1" i="1" dirty="0"/>
          </a:p>
        </p:txBody>
      </p:sp>
      <p:pic>
        <p:nvPicPr>
          <p:cNvPr id="14338" name="Picture 2" descr="http://go2.imgsmail.ru/imgpreview?key=20c2d779cedab08e&amp;mb=imgdb_preview_856"/>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4860032" y="561434"/>
            <a:ext cx="3782381" cy="604867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spTree>
    <p:extLst>
      <p:ext uri="{BB962C8B-B14F-4D97-AF65-F5344CB8AC3E}">
        <p14:creationId xmlns:p14="http://schemas.microsoft.com/office/powerpoint/2010/main" xmlns="" val="29731456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3000" fill="hold"/>
                                        <p:tgtEl>
                                          <p:spTgt spid="4"/>
                                        </p:tgtEl>
                                        <p:attrNameLst>
                                          <p:attrName>ppt_x</p:attrName>
                                        </p:attrNameLst>
                                      </p:cBhvr>
                                      <p:tavLst>
                                        <p:tav tm="0">
                                          <p:val>
                                            <p:strVal val="#ppt_x"/>
                                          </p:val>
                                        </p:tav>
                                        <p:tav tm="100000">
                                          <p:val>
                                            <p:strVal val="#ppt_x"/>
                                          </p:val>
                                        </p:tav>
                                      </p:tavLst>
                                    </p:anim>
                                    <p:anim calcmode="lin" valueType="num">
                                      <p:cBhvr additive="base">
                                        <p:cTn id="8" dur="30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683568" y="332656"/>
            <a:ext cx="3816424" cy="6463308"/>
          </a:xfrm>
          <a:prstGeom prst="rect">
            <a:avLst/>
          </a:prstGeom>
          <a:noFill/>
        </p:spPr>
        <p:txBody>
          <a:bodyPr wrap="square" rtlCol="0">
            <a:spAutoFit/>
          </a:bodyPr>
          <a:lstStyle/>
          <a:p>
            <a:r>
              <a:rPr lang="ru-RU" b="1" i="1" dirty="0" smtClean="0"/>
              <a:t>Но лишь в 1721 году в финском городке </a:t>
            </a:r>
            <a:r>
              <a:rPr lang="ru-RU" b="1" i="1" dirty="0" err="1" smtClean="0"/>
              <a:t>Ништадт</a:t>
            </a:r>
            <a:r>
              <a:rPr lang="ru-RU" b="1" i="1" dirty="0" smtClean="0"/>
              <a:t> встретились дипломаты России и Швеции для заключения мирного договора. Между Россией и Швецией устанавливался</a:t>
            </a:r>
            <a:r>
              <a:rPr lang="en-US" b="1" i="1" dirty="0" smtClean="0"/>
              <a:t>&lt;&lt;</a:t>
            </a:r>
            <a:r>
              <a:rPr lang="ru-RU" b="1" i="1" dirty="0" smtClean="0"/>
              <a:t> вечный, истинный и ненарушенный мир на земле и воде</a:t>
            </a:r>
            <a:r>
              <a:rPr lang="en-US" b="1" i="1" dirty="0" smtClean="0"/>
              <a:t>&gt;&gt;</a:t>
            </a:r>
            <a:r>
              <a:rPr lang="ru-RU" b="1" i="1" dirty="0" smtClean="0"/>
              <a:t> Россия небывало и надолго укрепила свое международное положение. В дни великих торжеств по случаю окончания войны Петр велел чествовать невольного виновника его отроческих увлечений - ботик, который явился родоначальником могучего российского флота. Почти 500 дней переправляли ботик</a:t>
            </a:r>
            <a:r>
              <a:rPr lang="en-US" b="1" i="1" dirty="0" smtClean="0"/>
              <a:t>&lt;&lt;</a:t>
            </a:r>
            <a:r>
              <a:rPr lang="ru-RU" b="1" i="1" dirty="0" smtClean="0"/>
              <a:t>сухой</a:t>
            </a:r>
            <a:r>
              <a:rPr lang="en-US" b="1" i="1" dirty="0" smtClean="0"/>
              <a:t>&gt;&gt; </a:t>
            </a:r>
            <a:r>
              <a:rPr lang="ru-RU" b="1" i="1" dirty="0" smtClean="0"/>
              <a:t>дорогой в Петербург. 11 августа 1723 года на рейде острова </a:t>
            </a:r>
            <a:r>
              <a:rPr lang="ru-RU" b="1" i="1" dirty="0" err="1" smtClean="0"/>
              <a:t>Котлин</a:t>
            </a:r>
            <a:r>
              <a:rPr lang="ru-RU" b="1" i="1" dirty="0" smtClean="0"/>
              <a:t>  по велению Петра было устроено чествование </a:t>
            </a:r>
            <a:r>
              <a:rPr lang="en-US" b="1" i="1" dirty="0" smtClean="0"/>
              <a:t>&lt;&lt; </a:t>
            </a:r>
            <a:r>
              <a:rPr lang="ru-RU" b="1" i="1" dirty="0" smtClean="0"/>
              <a:t>дедушки русского флота».</a:t>
            </a:r>
            <a:endParaRPr lang="ru-RU" b="1" i="1" dirty="0"/>
          </a:p>
        </p:txBody>
      </p:sp>
      <p:pic>
        <p:nvPicPr>
          <p:cNvPr id="15362" name="Picture 2" descr="http://privetsochi.ru/uploads/images/00/03/23/2010/07/25/9cfff2.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4900170" y="332656"/>
            <a:ext cx="3704278" cy="6366868"/>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4610960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3000" fill="hold"/>
                                        <p:tgtEl>
                                          <p:spTgt spid="4"/>
                                        </p:tgtEl>
                                        <p:attrNameLst>
                                          <p:attrName>ppt_x</p:attrName>
                                        </p:attrNameLst>
                                      </p:cBhvr>
                                      <p:tavLst>
                                        <p:tav tm="0">
                                          <p:val>
                                            <p:strVal val="#ppt_x"/>
                                          </p:val>
                                        </p:tav>
                                        <p:tav tm="100000">
                                          <p:val>
                                            <p:strVal val="#ppt_x"/>
                                          </p:val>
                                        </p:tav>
                                      </p:tavLst>
                                    </p:anim>
                                    <p:anim calcmode="lin" valueType="num">
                                      <p:cBhvr additive="base">
                                        <p:cTn id="8" dur="30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kykyryzo.ru/wp-content/uploads/2014/07/3203.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715972" y="2543944"/>
            <a:ext cx="3592445" cy="1933575"/>
          </a:xfrm>
          <a:prstGeom prst="rect">
            <a:avLst/>
          </a:prstGeom>
          <a:noFill/>
          <a:extLst>
            <a:ext uri="{909E8E84-426E-40DD-AFC4-6F175D3DCCD1}">
              <a14:hiddenFill xmlns:a14="http://schemas.microsoft.com/office/drawing/2010/main" xmlns="">
                <a:solidFill>
                  <a:srgbClr val="FFFFFF"/>
                </a:solidFill>
              </a14:hiddenFill>
            </a:ext>
          </a:extLst>
        </p:spPr>
      </p:pic>
      <p:sp>
        <p:nvSpPr>
          <p:cNvPr id="4" name="TextBox 3"/>
          <p:cNvSpPr txBox="1"/>
          <p:nvPr/>
        </p:nvSpPr>
        <p:spPr>
          <a:xfrm>
            <a:off x="715972" y="404664"/>
            <a:ext cx="7888476" cy="584775"/>
          </a:xfrm>
          <a:prstGeom prst="rect">
            <a:avLst/>
          </a:prstGeom>
          <a:noFill/>
        </p:spPr>
        <p:txBody>
          <a:bodyPr wrap="square" rtlCol="0">
            <a:spAutoFit/>
          </a:bodyPr>
          <a:lstStyle/>
          <a:p>
            <a:pPr algn="ctr"/>
            <a:r>
              <a:rPr lang="ru-RU" b="1" i="1" dirty="0" smtClean="0"/>
              <a:t>                       </a:t>
            </a:r>
            <a:r>
              <a:rPr lang="ru-RU" sz="3200" b="1" i="1" u="sng" dirty="0" smtClean="0">
                <a:solidFill>
                  <a:srgbClr val="FF0000"/>
                </a:solidFill>
              </a:rPr>
              <a:t>Создание российского флота</a:t>
            </a:r>
            <a:endParaRPr lang="ru-RU" sz="3200" b="1" i="1" u="sng" dirty="0">
              <a:solidFill>
                <a:srgbClr val="FF0000"/>
              </a:solidFill>
            </a:endParaRPr>
          </a:p>
        </p:txBody>
      </p:sp>
      <p:sp>
        <p:nvSpPr>
          <p:cNvPr id="5" name="TextBox 4"/>
          <p:cNvSpPr txBox="1"/>
          <p:nvPr/>
        </p:nvSpPr>
        <p:spPr>
          <a:xfrm>
            <a:off x="715972" y="1628796"/>
            <a:ext cx="2559884" cy="769441"/>
          </a:xfrm>
          <a:prstGeom prst="rect">
            <a:avLst/>
          </a:prstGeom>
          <a:noFill/>
        </p:spPr>
        <p:txBody>
          <a:bodyPr wrap="square" rtlCol="0">
            <a:spAutoFit/>
          </a:bodyPr>
          <a:lstStyle/>
          <a:p>
            <a:pPr algn="ctr"/>
            <a:r>
              <a:rPr lang="ru-RU" sz="4400" b="1" i="1" dirty="0" smtClean="0">
                <a:solidFill>
                  <a:schemeClr val="tx1">
                    <a:lumMod val="95000"/>
                    <a:lumOff val="5000"/>
                  </a:schemeClr>
                </a:solidFill>
              </a:rPr>
              <a:t>ОТ</a:t>
            </a:r>
            <a:endParaRPr lang="ru-RU" sz="4400" b="1" i="1" dirty="0">
              <a:solidFill>
                <a:schemeClr val="tx1">
                  <a:lumMod val="95000"/>
                  <a:lumOff val="5000"/>
                </a:schemeClr>
              </a:solidFill>
            </a:endParaRPr>
          </a:p>
        </p:txBody>
      </p:sp>
      <p:pic>
        <p:nvPicPr>
          <p:cNvPr id="1028" name="Picture 4" descr="http://s56.radikal.ru/i152/1009/d7/ab6da1116150.jp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796227" y="4653135"/>
            <a:ext cx="3512190" cy="1933575"/>
          </a:xfrm>
          <a:prstGeom prst="rect">
            <a:avLst/>
          </a:prstGeom>
          <a:noFill/>
          <a:extLst>
            <a:ext uri="{909E8E84-426E-40DD-AFC4-6F175D3DCCD1}">
              <a14:hiddenFill xmlns:a14="http://schemas.microsoft.com/office/drawing/2010/main" xmlns="">
                <a:solidFill>
                  <a:srgbClr val="FFFFFF"/>
                </a:solidFill>
              </a14:hiddenFill>
            </a:ext>
          </a:extLst>
        </p:spPr>
      </p:pic>
      <p:sp>
        <p:nvSpPr>
          <p:cNvPr id="6" name="TextBox 5"/>
          <p:cNvSpPr txBox="1"/>
          <p:nvPr/>
        </p:nvSpPr>
        <p:spPr>
          <a:xfrm>
            <a:off x="5508104" y="1622756"/>
            <a:ext cx="2446428" cy="769441"/>
          </a:xfrm>
          <a:prstGeom prst="rect">
            <a:avLst/>
          </a:prstGeom>
          <a:noFill/>
        </p:spPr>
        <p:txBody>
          <a:bodyPr wrap="square" rtlCol="0">
            <a:spAutoFit/>
          </a:bodyPr>
          <a:lstStyle/>
          <a:p>
            <a:pPr algn="ctr"/>
            <a:r>
              <a:rPr lang="ru-RU" sz="4400" b="1" dirty="0"/>
              <a:t>Д</a:t>
            </a:r>
            <a:r>
              <a:rPr lang="ru-RU" sz="4400" b="1" dirty="0" smtClean="0"/>
              <a:t>О</a:t>
            </a:r>
            <a:endParaRPr lang="ru-RU" sz="4400" b="1" dirty="0"/>
          </a:p>
        </p:txBody>
      </p:sp>
      <p:pic>
        <p:nvPicPr>
          <p:cNvPr id="11" name="Picture 8" descr="http://savok.name/uploads/flot/27.jpg"/>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4932218" y="2561991"/>
            <a:ext cx="3672230" cy="1915528"/>
          </a:xfrm>
          <a:prstGeom prst="rect">
            <a:avLst/>
          </a:prstGeom>
          <a:noFill/>
          <a:extLst>
            <a:ext uri="{909E8E84-426E-40DD-AFC4-6F175D3DCCD1}">
              <a14:hiddenFill xmlns:a14="http://schemas.microsoft.com/office/drawing/2010/main" xmlns="">
                <a:solidFill>
                  <a:srgbClr val="FFFFFF"/>
                </a:solidFill>
              </a14:hiddenFill>
            </a:ext>
          </a:extLst>
        </p:spPr>
      </p:pic>
      <p:pic>
        <p:nvPicPr>
          <p:cNvPr id="1034" name="Picture 10" descr="http://www.bugaga.ru/uploads/posts/2014-11/1416311637_morskoy-flot-stran-13.jpg"/>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4895203" y="4613158"/>
            <a:ext cx="3672230" cy="1933575"/>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4301520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500" fill="hold"/>
                                        <p:tgtEl>
                                          <p:spTgt spid="5"/>
                                        </p:tgtEl>
                                        <p:attrNameLst>
                                          <p:attrName>ppt_w</p:attrName>
                                        </p:attrNameLst>
                                      </p:cBhvr>
                                      <p:tavLst>
                                        <p:tav tm="0">
                                          <p:val>
                                            <p:fltVal val="0"/>
                                          </p:val>
                                        </p:tav>
                                        <p:tav tm="100000">
                                          <p:val>
                                            <p:strVal val="#ppt_w"/>
                                          </p:val>
                                        </p:tav>
                                      </p:tavLst>
                                    </p:anim>
                                    <p:anim calcmode="lin" valueType="num">
                                      <p:cBhvr>
                                        <p:cTn id="8" dur="1500" fill="hold"/>
                                        <p:tgtEl>
                                          <p:spTgt spid="5"/>
                                        </p:tgtEl>
                                        <p:attrNameLst>
                                          <p:attrName>ppt_h</p:attrName>
                                        </p:attrNameLst>
                                      </p:cBhvr>
                                      <p:tavLst>
                                        <p:tav tm="0">
                                          <p:val>
                                            <p:fltVal val="0"/>
                                          </p:val>
                                        </p:tav>
                                        <p:tav tm="100000">
                                          <p:val>
                                            <p:strVal val="#ppt_h"/>
                                          </p:val>
                                        </p:tav>
                                      </p:tavLst>
                                    </p:anim>
                                    <p:anim calcmode="lin" valueType="num">
                                      <p:cBhvr>
                                        <p:cTn id="9" dur="1500" fill="hold"/>
                                        <p:tgtEl>
                                          <p:spTgt spid="5"/>
                                        </p:tgtEl>
                                        <p:attrNameLst>
                                          <p:attrName>style.rotation</p:attrName>
                                        </p:attrNameLst>
                                      </p:cBhvr>
                                      <p:tavLst>
                                        <p:tav tm="0">
                                          <p:val>
                                            <p:fltVal val="90"/>
                                          </p:val>
                                        </p:tav>
                                        <p:tav tm="100000">
                                          <p:val>
                                            <p:fltVal val="0"/>
                                          </p:val>
                                        </p:tav>
                                      </p:tavLst>
                                    </p:anim>
                                    <p:animEffect transition="in" filter="fade">
                                      <p:cBhvr>
                                        <p:cTn id="10" dur="1500"/>
                                        <p:tgtEl>
                                          <p:spTgt spid="5"/>
                                        </p:tgtEl>
                                      </p:cBhvr>
                                    </p:animEffect>
                                  </p:childTnLst>
                                </p:cTn>
                              </p:par>
                            </p:childTnLst>
                          </p:cTn>
                        </p:par>
                        <p:par>
                          <p:cTn id="11" fill="hold">
                            <p:stCondLst>
                              <p:cond delay="1500"/>
                            </p:stCondLst>
                            <p:childTnLst>
                              <p:par>
                                <p:cTn id="12" presetID="45" presetClass="entr" presetSubtype="0" fill="hold" nodeType="afterEffect">
                                  <p:stCondLst>
                                    <p:cond delay="0"/>
                                  </p:stCondLst>
                                  <p:childTnLst>
                                    <p:set>
                                      <p:cBhvr>
                                        <p:cTn id="13" dur="1" fill="hold">
                                          <p:stCondLst>
                                            <p:cond delay="0"/>
                                          </p:stCondLst>
                                        </p:cTn>
                                        <p:tgtEl>
                                          <p:spTgt spid="1026"/>
                                        </p:tgtEl>
                                        <p:attrNameLst>
                                          <p:attrName>style.visibility</p:attrName>
                                        </p:attrNameLst>
                                      </p:cBhvr>
                                      <p:to>
                                        <p:strVal val="visible"/>
                                      </p:to>
                                    </p:set>
                                    <p:animEffect transition="in" filter="fade">
                                      <p:cBhvr>
                                        <p:cTn id="14" dur="750"/>
                                        <p:tgtEl>
                                          <p:spTgt spid="1026"/>
                                        </p:tgtEl>
                                      </p:cBhvr>
                                    </p:animEffect>
                                    <p:anim calcmode="lin" valueType="num">
                                      <p:cBhvr>
                                        <p:cTn id="15" dur="750" fill="hold"/>
                                        <p:tgtEl>
                                          <p:spTgt spid="1026"/>
                                        </p:tgtEl>
                                        <p:attrNameLst>
                                          <p:attrName>ppt_w</p:attrName>
                                        </p:attrNameLst>
                                      </p:cBhvr>
                                      <p:tavLst>
                                        <p:tav tm="0" fmla="#ppt_w*sin(2.5*pi*$)">
                                          <p:val>
                                            <p:fltVal val="0"/>
                                          </p:val>
                                        </p:tav>
                                        <p:tav tm="100000">
                                          <p:val>
                                            <p:fltVal val="1"/>
                                          </p:val>
                                        </p:tav>
                                      </p:tavLst>
                                    </p:anim>
                                    <p:anim calcmode="lin" valueType="num">
                                      <p:cBhvr>
                                        <p:cTn id="16" dur="750" fill="hold"/>
                                        <p:tgtEl>
                                          <p:spTgt spid="1026"/>
                                        </p:tgtEl>
                                        <p:attrNameLst>
                                          <p:attrName>ppt_h</p:attrName>
                                        </p:attrNameLst>
                                      </p:cBhvr>
                                      <p:tavLst>
                                        <p:tav tm="0">
                                          <p:val>
                                            <p:strVal val="#ppt_h"/>
                                          </p:val>
                                        </p:tav>
                                        <p:tav tm="100000">
                                          <p:val>
                                            <p:strVal val="#ppt_h"/>
                                          </p:val>
                                        </p:tav>
                                      </p:tavLst>
                                    </p:anim>
                                  </p:childTnLst>
                                </p:cTn>
                              </p:par>
                            </p:childTnLst>
                          </p:cTn>
                        </p:par>
                        <p:par>
                          <p:cTn id="17" fill="hold">
                            <p:stCondLst>
                              <p:cond delay="2250"/>
                            </p:stCondLst>
                            <p:childTnLst>
                              <p:par>
                                <p:cTn id="18" presetID="31" presetClass="entr" presetSubtype="0" fill="hold" nodeType="afterEffect">
                                  <p:stCondLst>
                                    <p:cond delay="0"/>
                                  </p:stCondLst>
                                  <p:childTnLst>
                                    <p:set>
                                      <p:cBhvr>
                                        <p:cTn id="19" dur="1" fill="hold">
                                          <p:stCondLst>
                                            <p:cond delay="0"/>
                                          </p:stCondLst>
                                        </p:cTn>
                                        <p:tgtEl>
                                          <p:spTgt spid="1028"/>
                                        </p:tgtEl>
                                        <p:attrNameLst>
                                          <p:attrName>style.visibility</p:attrName>
                                        </p:attrNameLst>
                                      </p:cBhvr>
                                      <p:to>
                                        <p:strVal val="visible"/>
                                      </p:to>
                                    </p:set>
                                    <p:anim calcmode="lin" valueType="num">
                                      <p:cBhvr>
                                        <p:cTn id="20" dur="500" fill="hold"/>
                                        <p:tgtEl>
                                          <p:spTgt spid="1028"/>
                                        </p:tgtEl>
                                        <p:attrNameLst>
                                          <p:attrName>ppt_w</p:attrName>
                                        </p:attrNameLst>
                                      </p:cBhvr>
                                      <p:tavLst>
                                        <p:tav tm="0">
                                          <p:val>
                                            <p:fltVal val="0"/>
                                          </p:val>
                                        </p:tav>
                                        <p:tav tm="100000">
                                          <p:val>
                                            <p:strVal val="#ppt_w"/>
                                          </p:val>
                                        </p:tav>
                                      </p:tavLst>
                                    </p:anim>
                                    <p:anim calcmode="lin" valueType="num">
                                      <p:cBhvr>
                                        <p:cTn id="21" dur="500" fill="hold"/>
                                        <p:tgtEl>
                                          <p:spTgt spid="1028"/>
                                        </p:tgtEl>
                                        <p:attrNameLst>
                                          <p:attrName>ppt_h</p:attrName>
                                        </p:attrNameLst>
                                      </p:cBhvr>
                                      <p:tavLst>
                                        <p:tav tm="0">
                                          <p:val>
                                            <p:fltVal val="0"/>
                                          </p:val>
                                        </p:tav>
                                        <p:tav tm="100000">
                                          <p:val>
                                            <p:strVal val="#ppt_h"/>
                                          </p:val>
                                        </p:tav>
                                      </p:tavLst>
                                    </p:anim>
                                    <p:anim calcmode="lin" valueType="num">
                                      <p:cBhvr>
                                        <p:cTn id="22" dur="500" fill="hold"/>
                                        <p:tgtEl>
                                          <p:spTgt spid="1028"/>
                                        </p:tgtEl>
                                        <p:attrNameLst>
                                          <p:attrName>style.rotation</p:attrName>
                                        </p:attrNameLst>
                                      </p:cBhvr>
                                      <p:tavLst>
                                        <p:tav tm="0">
                                          <p:val>
                                            <p:fltVal val="90"/>
                                          </p:val>
                                        </p:tav>
                                        <p:tav tm="100000">
                                          <p:val>
                                            <p:fltVal val="0"/>
                                          </p:val>
                                        </p:tav>
                                      </p:tavLst>
                                    </p:anim>
                                    <p:animEffect transition="in" filter="fade">
                                      <p:cBhvr>
                                        <p:cTn id="23" dur="500"/>
                                        <p:tgtEl>
                                          <p:spTgt spid="1028"/>
                                        </p:tgtEl>
                                      </p:cBhvr>
                                    </p:animEffect>
                                  </p:childTnLst>
                                </p:cTn>
                              </p:par>
                            </p:childTnLst>
                          </p:cTn>
                        </p:par>
                        <p:par>
                          <p:cTn id="24" fill="hold">
                            <p:stCondLst>
                              <p:cond delay="2750"/>
                            </p:stCondLst>
                            <p:childTnLst>
                              <p:par>
                                <p:cTn id="25" presetID="31" presetClass="entr" presetSubtype="0" fill="hold" grpId="0" nodeType="afterEffect">
                                  <p:stCondLst>
                                    <p:cond delay="0"/>
                                  </p:stCondLst>
                                  <p:childTnLst>
                                    <p:set>
                                      <p:cBhvr>
                                        <p:cTn id="26" dur="1" fill="hold">
                                          <p:stCondLst>
                                            <p:cond delay="0"/>
                                          </p:stCondLst>
                                        </p:cTn>
                                        <p:tgtEl>
                                          <p:spTgt spid="6"/>
                                        </p:tgtEl>
                                        <p:attrNameLst>
                                          <p:attrName>style.visibility</p:attrName>
                                        </p:attrNameLst>
                                      </p:cBhvr>
                                      <p:to>
                                        <p:strVal val="visible"/>
                                      </p:to>
                                    </p:set>
                                    <p:anim calcmode="lin" valueType="num">
                                      <p:cBhvr>
                                        <p:cTn id="27" dur="1000" fill="hold"/>
                                        <p:tgtEl>
                                          <p:spTgt spid="6"/>
                                        </p:tgtEl>
                                        <p:attrNameLst>
                                          <p:attrName>ppt_w</p:attrName>
                                        </p:attrNameLst>
                                      </p:cBhvr>
                                      <p:tavLst>
                                        <p:tav tm="0">
                                          <p:val>
                                            <p:fltVal val="0"/>
                                          </p:val>
                                        </p:tav>
                                        <p:tav tm="100000">
                                          <p:val>
                                            <p:strVal val="#ppt_w"/>
                                          </p:val>
                                        </p:tav>
                                      </p:tavLst>
                                    </p:anim>
                                    <p:anim calcmode="lin" valueType="num">
                                      <p:cBhvr>
                                        <p:cTn id="28" dur="1000" fill="hold"/>
                                        <p:tgtEl>
                                          <p:spTgt spid="6"/>
                                        </p:tgtEl>
                                        <p:attrNameLst>
                                          <p:attrName>ppt_h</p:attrName>
                                        </p:attrNameLst>
                                      </p:cBhvr>
                                      <p:tavLst>
                                        <p:tav tm="0">
                                          <p:val>
                                            <p:fltVal val="0"/>
                                          </p:val>
                                        </p:tav>
                                        <p:tav tm="100000">
                                          <p:val>
                                            <p:strVal val="#ppt_h"/>
                                          </p:val>
                                        </p:tav>
                                      </p:tavLst>
                                    </p:anim>
                                    <p:anim calcmode="lin" valueType="num">
                                      <p:cBhvr>
                                        <p:cTn id="29" dur="1000" fill="hold"/>
                                        <p:tgtEl>
                                          <p:spTgt spid="6"/>
                                        </p:tgtEl>
                                        <p:attrNameLst>
                                          <p:attrName>style.rotation</p:attrName>
                                        </p:attrNameLst>
                                      </p:cBhvr>
                                      <p:tavLst>
                                        <p:tav tm="0">
                                          <p:val>
                                            <p:fltVal val="90"/>
                                          </p:val>
                                        </p:tav>
                                        <p:tav tm="100000">
                                          <p:val>
                                            <p:fltVal val="0"/>
                                          </p:val>
                                        </p:tav>
                                      </p:tavLst>
                                    </p:anim>
                                    <p:animEffect transition="in" filter="fade">
                                      <p:cBhvr>
                                        <p:cTn id="30" dur="1000"/>
                                        <p:tgtEl>
                                          <p:spTgt spid="6"/>
                                        </p:tgtEl>
                                      </p:cBhvr>
                                    </p:animEffect>
                                  </p:childTnLst>
                                </p:cTn>
                              </p:par>
                            </p:childTnLst>
                          </p:cTn>
                        </p:par>
                        <p:par>
                          <p:cTn id="31" fill="hold">
                            <p:stCondLst>
                              <p:cond delay="3750"/>
                            </p:stCondLst>
                            <p:childTnLst>
                              <p:par>
                                <p:cTn id="32" presetID="45" presetClass="entr" presetSubtype="0" fill="hold" nodeType="afterEffect">
                                  <p:stCondLst>
                                    <p:cond delay="0"/>
                                  </p:stCondLst>
                                  <p:childTnLst>
                                    <p:set>
                                      <p:cBhvr>
                                        <p:cTn id="33" dur="1" fill="hold">
                                          <p:stCondLst>
                                            <p:cond delay="0"/>
                                          </p:stCondLst>
                                        </p:cTn>
                                        <p:tgtEl>
                                          <p:spTgt spid="11"/>
                                        </p:tgtEl>
                                        <p:attrNameLst>
                                          <p:attrName>style.visibility</p:attrName>
                                        </p:attrNameLst>
                                      </p:cBhvr>
                                      <p:to>
                                        <p:strVal val="visible"/>
                                      </p:to>
                                    </p:set>
                                    <p:animEffect transition="in" filter="fade">
                                      <p:cBhvr>
                                        <p:cTn id="34" dur="1750"/>
                                        <p:tgtEl>
                                          <p:spTgt spid="11"/>
                                        </p:tgtEl>
                                      </p:cBhvr>
                                    </p:animEffect>
                                    <p:anim calcmode="lin" valueType="num">
                                      <p:cBhvr>
                                        <p:cTn id="35" dur="1750" fill="hold"/>
                                        <p:tgtEl>
                                          <p:spTgt spid="11"/>
                                        </p:tgtEl>
                                        <p:attrNameLst>
                                          <p:attrName>ppt_w</p:attrName>
                                        </p:attrNameLst>
                                      </p:cBhvr>
                                      <p:tavLst>
                                        <p:tav tm="0" fmla="#ppt_w*sin(2.5*pi*$)">
                                          <p:val>
                                            <p:fltVal val="0"/>
                                          </p:val>
                                        </p:tav>
                                        <p:tav tm="100000">
                                          <p:val>
                                            <p:fltVal val="1"/>
                                          </p:val>
                                        </p:tav>
                                      </p:tavLst>
                                    </p:anim>
                                    <p:anim calcmode="lin" valueType="num">
                                      <p:cBhvr>
                                        <p:cTn id="36" dur="1750" fill="hold"/>
                                        <p:tgtEl>
                                          <p:spTgt spid="11"/>
                                        </p:tgtEl>
                                        <p:attrNameLst>
                                          <p:attrName>ppt_h</p:attrName>
                                        </p:attrNameLst>
                                      </p:cBhvr>
                                      <p:tavLst>
                                        <p:tav tm="0">
                                          <p:val>
                                            <p:strVal val="#ppt_h"/>
                                          </p:val>
                                        </p:tav>
                                        <p:tav tm="100000">
                                          <p:val>
                                            <p:strVal val="#ppt_h"/>
                                          </p:val>
                                        </p:tav>
                                      </p:tavLst>
                                    </p:anim>
                                  </p:childTnLst>
                                </p:cTn>
                              </p:par>
                              <p:par>
                                <p:cTn id="37" presetID="26" presetClass="entr" presetSubtype="0" fill="hold" nodeType="withEffect">
                                  <p:stCondLst>
                                    <p:cond delay="0"/>
                                  </p:stCondLst>
                                  <p:childTnLst>
                                    <p:set>
                                      <p:cBhvr>
                                        <p:cTn id="38" dur="1" fill="hold">
                                          <p:stCondLst>
                                            <p:cond delay="0"/>
                                          </p:stCondLst>
                                        </p:cTn>
                                        <p:tgtEl>
                                          <p:spTgt spid="1034"/>
                                        </p:tgtEl>
                                        <p:attrNameLst>
                                          <p:attrName>style.visibility</p:attrName>
                                        </p:attrNameLst>
                                      </p:cBhvr>
                                      <p:to>
                                        <p:strVal val="visible"/>
                                      </p:to>
                                    </p:set>
                                    <p:animEffect transition="in" filter="wipe(down)">
                                      <p:cBhvr>
                                        <p:cTn id="39" dur="580">
                                          <p:stCondLst>
                                            <p:cond delay="0"/>
                                          </p:stCondLst>
                                        </p:cTn>
                                        <p:tgtEl>
                                          <p:spTgt spid="1034"/>
                                        </p:tgtEl>
                                      </p:cBhvr>
                                    </p:animEffect>
                                    <p:anim calcmode="lin" valueType="num">
                                      <p:cBhvr>
                                        <p:cTn id="40" dur="1822" tmFilter="0,0; 0.14,0.36; 0.43,0.73; 0.71,0.91; 1.0,1.0">
                                          <p:stCondLst>
                                            <p:cond delay="0"/>
                                          </p:stCondLst>
                                        </p:cTn>
                                        <p:tgtEl>
                                          <p:spTgt spid="1034"/>
                                        </p:tgtEl>
                                        <p:attrNameLst>
                                          <p:attrName>ppt_x</p:attrName>
                                        </p:attrNameLst>
                                      </p:cBhvr>
                                      <p:tavLst>
                                        <p:tav tm="0">
                                          <p:val>
                                            <p:strVal val="#ppt_x-0.25"/>
                                          </p:val>
                                        </p:tav>
                                        <p:tav tm="100000">
                                          <p:val>
                                            <p:strVal val="#ppt_x"/>
                                          </p:val>
                                        </p:tav>
                                      </p:tavLst>
                                    </p:anim>
                                    <p:anim calcmode="lin" valueType="num">
                                      <p:cBhvr>
                                        <p:cTn id="41" dur="664" tmFilter="0.0,0.0; 0.25,0.07; 0.50,0.2; 0.75,0.467; 1.0,1.0">
                                          <p:stCondLst>
                                            <p:cond delay="0"/>
                                          </p:stCondLst>
                                        </p:cTn>
                                        <p:tgtEl>
                                          <p:spTgt spid="1034"/>
                                        </p:tgtEl>
                                        <p:attrNameLst>
                                          <p:attrName>ppt_y</p:attrName>
                                        </p:attrNameLst>
                                      </p:cBhvr>
                                      <p:tavLst>
                                        <p:tav tm="0" fmla="#ppt_y-sin(pi*$)/3">
                                          <p:val>
                                            <p:fltVal val="0.5"/>
                                          </p:val>
                                        </p:tav>
                                        <p:tav tm="100000">
                                          <p:val>
                                            <p:fltVal val="1"/>
                                          </p:val>
                                        </p:tav>
                                      </p:tavLst>
                                    </p:anim>
                                    <p:anim calcmode="lin" valueType="num">
                                      <p:cBhvr>
                                        <p:cTn id="42" dur="664" tmFilter="0, 0; 0.125,0.2665; 0.25,0.4; 0.375,0.465; 0.5,0.5;  0.625,0.535; 0.75,0.6; 0.875,0.7335; 1,1">
                                          <p:stCondLst>
                                            <p:cond delay="664"/>
                                          </p:stCondLst>
                                        </p:cTn>
                                        <p:tgtEl>
                                          <p:spTgt spid="1034"/>
                                        </p:tgtEl>
                                        <p:attrNameLst>
                                          <p:attrName>ppt_y</p:attrName>
                                        </p:attrNameLst>
                                      </p:cBhvr>
                                      <p:tavLst>
                                        <p:tav tm="0" fmla="#ppt_y-sin(pi*$)/9">
                                          <p:val>
                                            <p:fltVal val="0"/>
                                          </p:val>
                                        </p:tav>
                                        <p:tav tm="100000">
                                          <p:val>
                                            <p:fltVal val="1"/>
                                          </p:val>
                                        </p:tav>
                                      </p:tavLst>
                                    </p:anim>
                                    <p:anim calcmode="lin" valueType="num">
                                      <p:cBhvr>
                                        <p:cTn id="43" dur="332" tmFilter="0, 0; 0.125,0.2665; 0.25,0.4; 0.375,0.465; 0.5,0.5;  0.625,0.535; 0.75,0.6; 0.875,0.7335; 1,1">
                                          <p:stCondLst>
                                            <p:cond delay="1324"/>
                                          </p:stCondLst>
                                        </p:cTn>
                                        <p:tgtEl>
                                          <p:spTgt spid="1034"/>
                                        </p:tgtEl>
                                        <p:attrNameLst>
                                          <p:attrName>ppt_y</p:attrName>
                                        </p:attrNameLst>
                                      </p:cBhvr>
                                      <p:tavLst>
                                        <p:tav tm="0" fmla="#ppt_y-sin(pi*$)/27">
                                          <p:val>
                                            <p:fltVal val="0"/>
                                          </p:val>
                                        </p:tav>
                                        <p:tav tm="100000">
                                          <p:val>
                                            <p:fltVal val="1"/>
                                          </p:val>
                                        </p:tav>
                                      </p:tavLst>
                                    </p:anim>
                                    <p:anim calcmode="lin" valueType="num">
                                      <p:cBhvr>
                                        <p:cTn id="44" dur="164" tmFilter="0, 0; 0.125,0.2665; 0.25,0.4; 0.375,0.465; 0.5,0.5;  0.625,0.535; 0.75,0.6; 0.875,0.7335; 1,1">
                                          <p:stCondLst>
                                            <p:cond delay="1656"/>
                                          </p:stCondLst>
                                        </p:cTn>
                                        <p:tgtEl>
                                          <p:spTgt spid="1034"/>
                                        </p:tgtEl>
                                        <p:attrNameLst>
                                          <p:attrName>ppt_y</p:attrName>
                                        </p:attrNameLst>
                                      </p:cBhvr>
                                      <p:tavLst>
                                        <p:tav tm="0" fmla="#ppt_y-sin(pi*$)/81">
                                          <p:val>
                                            <p:fltVal val="0"/>
                                          </p:val>
                                        </p:tav>
                                        <p:tav tm="100000">
                                          <p:val>
                                            <p:fltVal val="1"/>
                                          </p:val>
                                        </p:tav>
                                      </p:tavLst>
                                    </p:anim>
                                    <p:animScale>
                                      <p:cBhvr>
                                        <p:cTn id="45" dur="26">
                                          <p:stCondLst>
                                            <p:cond delay="650"/>
                                          </p:stCondLst>
                                        </p:cTn>
                                        <p:tgtEl>
                                          <p:spTgt spid="1034"/>
                                        </p:tgtEl>
                                      </p:cBhvr>
                                      <p:to x="100000" y="60000"/>
                                    </p:animScale>
                                    <p:animScale>
                                      <p:cBhvr>
                                        <p:cTn id="46" dur="166" decel="50000">
                                          <p:stCondLst>
                                            <p:cond delay="676"/>
                                          </p:stCondLst>
                                        </p:cTn>
                                        <p:tgtEl>
                                          <p:spTgt spid="1034"/>
                                        </p:tgtEl>
                                      </p:cBhvr>
                                      <p:to x="100000" y="100000"/>
                                    </p:animScale>
                                    <p:animScale>
                                      <p:cBhvr>
                                        <p:cTn id="47" dur="26">
                                          <p:stCondLst>
                                            <p:cond delay="1312"/>
                                          </p:stCondLst>
                                        </p:cTn>
                                        <p:tgtEl>
                                          <p:spTgt spid="1034"/>
                                        </p:tgtEl>
                                      </p:cBhvr>
                                      <p:to x="100000" y="80000"/>
                                    </p:animScale>
                                    <p:animScale>
                                      <p:cBhvr>
                                        <p:cTn id="48" dur="166" decel="50000">
                                          <p:stCondLst>
                                            <p:cond delay="1338"/>
                                          </p:stCondLst>
                                        </p:cTn>
                                        <p:tgtEl>
                                          <p:spTgt spid="1034"/>
                                        </p:tgtEl>
                                      </p:cBhvr>
                                      <p:to x="100000" y="100000"/>
                                    </p:animScale>
                                    <p:animScale>
                                      <p:cBhvr>
                                        <p:cTn id="49" dur="26">
                                          <p:stCondLst>
                                            <p:cond delay="1642"/>
                                          </p:stCondLst>
                                        </p:cTn>
                                        <p:tgtEl>
                                          <p:spTgt spid="1034"/>
                                        </p:tgtEl>
                                      </p:cBhvr>
                                      <p:to x="100000" y="90000"/>
                                    </p:animScale>
                                    <p:animScale>
                                      <p:cBhvr>
                                        <p:cTn id="50" dur="166" decel="50000">
                                          <p:stCondLst>
                                            <p:cond delay="1668"/>
                                          </p:stCondLst>
                                        </p:cTn>
                                        <p:tgtEl>
                                          <p:spTgt spid="1034"/>
                                        </p:tgtEl>
                                      </p:cBhvr>
                                      <p:to x="100000" y="100000"/>
                                    </p:animScale>
                                    <p:animScale>
                                      <p:cBhvr>
                                        <p:cTn id="51" dur="26">
                                          <p:stCondLst>
                                            <p:cond delay="1808"/>
                                          </p:stCondLst>
                                        </p:cTn>
                                        <p:tgtEl>
                                          <p:spTgt spid="1034"/>
                                        </p:tgtEl>
                                      </p:cBhvr>
                                      <p:to x="100000" y="95000"/>
                                    </p:animScale>
                                    <p:animScale>
                                      <p:cBhvr>
                                        <p:cTn id="52" dur="166" decel="50000">
                                          <p:stCondLst>
                                            <p:cond delay="1834"/>
                                          </p:stCondLst>
                                        </p:cTn>
                                        <p:tgtEl>
                                          <p:spTgt spid="1034"/>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762294" y="548680"/>
            <a:ext cx="3881714" cy="6278642"/>
          </a:xfrm>
          <a:prstGeom prst="rect">
            <a:avLst/>
          </a:prstGeom>
          <a:noFill/>
        </p:spPr>
        <p:txBody>
          <a:bodyPr wrap="square" rtlCol="0">
            <a:spAutoFit/>
          </a:bodyPr>
          <a:lstStyle/>
          <a:p>
            <a:pPr algn="just"/>
            <a:r>
              <a:rPr lang="ru-RU" sz="1600" b="1" dirty="0" smtClean="0"/>
              <a:t>В 1670 году, за 2 года до рождения Петра, знаменитый немецкий ученый</a:t>
            </a:r>
            <a:r>
              <a:rPr lang="ru-RU" dirty="0" smtClean="0"/>
              <a:t>, </a:t>
            </a:r>
            <a:r>
              <a:rPr lang="ru-RU" sz="1600" b="1" dirty="0" smtClean="0"/>
              <a:t>философ и математик Готфрид Лейбниц разработал план создания Европейского союза, призванного обеспечить Европе вечный мир. Каждая из крупных тогдашних держав получала свою долю колониальной экспансии: Англии и Дании предназначалась Северная Америка, Франции - Африка и Египет, Испании - Южная Америка, Голландии-Восточная Индия, Швеции - Россия.  России угрожало  колониальное рабство. Семнадцатый век поставил перед отстававшей Россией вопрос - быть или не быть ей самостоятельным государством</a:t>
            </a:r>
            <a:r>
              <a:rPr lang="ru-RU" sz="1600" b="1" dirty="0" smtClean="0">
                <a:solidFill>
                  <a:srgbClr val="FF0000"/>
                </a:solidFill>
              </a:rPr>
              <a:t>? </a:t>
            </a:r>
          </a:p>
          <a:p>
            <a:pPr algn="just"/>
            <a:r>
              <a:rPr lang="ru-RU" sz="1600" b="1" dirty="0" smtClean="0"/>
              <a:t>Русь Московская в начале </a:t>
            </a:r>
            <a:r>
              <a:rPr lang="en-US" sz="1600" b="1" dirty="0" smtClean="0"/>
              <a:t>XVII </a:t>
            </a:r>
            <a:r>
              <a:rPr lang="ru-RU" sz="1600" b="1" dirty="0" smtClean="0"/>
              <a:t>века -       отсталое патриархальное  государство с небольшим войском. Промышленность находится в зачаточном состоянии. Пётр создал своей потешное войско, где  проходил солдатскую науку с самых азов, начиная с барабанщика.</a:t>
            </a:r>
          </a:p>
          <a:p>
            <a:endParaRPr lang="ru-RU" sz="1600" b="1" dirty="0"/>
          </a:p>
        </p:txBody>
      </p:sp>
      <p:sp>
        <p:nvSpPr>
          <p:cNvPr id="5" name="TextBox 4"/>
          <p:cNvSpPr txBox="1"/>
          <p:nvPr/>
        </p:nvSpPr>
        <p:spPr>
          <a:xfrm>
            <a:off x="863588" y="1164684"/>
            <a:ext cx="3456384" cy="369332"/>
          </a:xfrm>
          <a:prstGeom prst="rect">
            <a:avLst/>
          </a:prstGeom>
          <a:noFill/>
        </p:spPr>
        <p:txBody>
          <a:bodyPr wrap="square" rtlCol="0">
            <a:spAutoFit/>
          </a:bodyPr>
          <a:lstStyle/>
          <a:p>
            <a:endParaRPr lang="ru-RU" dirty="0"/>
          </a:p>
        </p:txBody>
      </p:sp>
      <p:pic>
        <p:nvPicPr>
          <p:cNvPr id="2050" name="Picture 2" descr="http://poruke.ru/wp-content/uploads/2012/01/petr1.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4962903" y="1164684"/>
            <a:ext cx="3481316" cy="4641006"/>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3062125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3000" fill="hold"/>
                                        <p:tgtEl>
                                          <p:spTgt spid="4"/>
                                        </p:tgtEl>
                                        <p:attrNameLst>
                                          <p:attrName>ppt_x</p:attrName>
                                        </p:attrNameLst>
                                      </p:cBhvr>
                                      <p:tavLst>
                                        <p:tav tm="0">
                                          <p:val>
                                            <p:strVal val="#ppt_x"/>
                                          </p:val>
                                        </p:tav>
                                        <p:tav tm="100000">
                                          <p:val>
                                            <p:strVal val="#ppt_x"/>
                                          </p:val>
                                        </p:tav>
                                      </p:tavLst>
                                    </p:anim>
                                    <p:anim calcmode="lin" valueType="num">
                                      <p:cBhvr additive="base">
                                        <p:cTn id="8" dur="3000" fill="hold"/>
                                        <p:tgtEl>
                                          <p:spTgt spid="4"/>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755576" y="548680"/>
            <a:ext cx="3744416" cy="6001643"/>
          </a:xfrm>
          <a:prstGeom prst="rect">
            <a:avLst/>
          </a:prstGeom>
          <a:noFill/>
        </p:spPr>
        <p:txBody>
          <a:bodyPr wrap="square" rtlCol="0">
            <a:spAutoFit/>
          </a:bodyPr>
          <a:lstStyle/>
          <a:p>
            <a:pPr algn="just"/>
            <a:r>
              <a:rPr lang="ru-RU" sz="2400" b="1" i="1" dirty="0" smtClean="0"/>
              <a:t>Влекомый ненасытной любознательностью, Петр именно с Тиммерманом</a:t>
            </a:r>
            <a:r>
              <a:rPr lang="ru-RU" sz="2400" b="1" i="1" dirty="0"/>
              <a:t> </a:t>
            </a:r>
            <a:r>
              <a:rPr lang="ru-RU" sz="2400" b="1" i="1" dirty="0" smtClean="0"/>
              <a:t>забрел однаждый в Измайлове в амбар, где обнаружил лодку невиданной конструкции. Тиммерман объяснил, что это -  английский бот, который может ходить под парусом даже против ветра, что поразило и заинтересовало юного царя</a:t>
            </a:r>
            <a:endParaRPr lang="ru-RU" sz="2400" b="1" i="1" dirty="0"/>
          </a:p>
        </p:txBody>
      </p:sp>
      <p:pic>
        <p:nvPicPr>
          <p:cNvPr id="3074" name="Picture 2" descr="http://videolain.tmweb.ru/wp-content/uploads/2013/05/Frants-Timmerman.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4860032" y="1049435"/>
            <a:ext cx="3781578" cy="4878710"/>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4032971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250"/>
                                        <p:tgtEl>
                                          <p:spTgt spid="4"/>
                                        </p:tgtEl>
                                      </p:cBhvr>
                                    </p:animEffect>
                                    <p:anim calcmode="lin" valueType="num">
                                      <p:cBhvr>
                                        <p:cTn id="8" dur="2250" fill="hold"/>
                                        <p:tgtEl>
                                          <p:spTgt spid="4"/>
                                        </p:tgtEl>
                                        <p:attrNameLst>
                                          <p:attrName>ppt_x</p:attrName>
                                        </p:attrNameLst>
                                      </p:cBhvr>
                                      <p:tavLst>
                                        <p:tav tm="0">
                                          <p:val>
                                            <p:strVal val="#ppt_x"/>
                                          </p:val>
                                        </p:tav>
                                        <p:tav tm="100000">
                                          <p:val>
                                            <p:strVal val="#ppt_x"/>
                                          </p:val>
                                        </p:tav>
                                      </p:tavLst>
                                    </p:anim>
                                    <p:anim calcmode="lin" valueType="num">
                                      <p:cBhvr>
                                        <p:cTn id="9" dur="225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755576" y="548680"/>
            <a:ext cx="3888432" cy="5509200"/>
          </a:xfrm>
          <a:prstGeom prst="rect">
            <a:avLst/>
          </a:prstGeom>
          <a:noFill/>
        </p:spPr>
        <p:txBody>
          <a:bodyPr wrap="square" rtlCol="0">
            <a:spAutoFit/>
          </a:bodyPr>
          <a:lstStyle/>
          <a:p>
            <a:r>
              <a:rPr lang="ru-RU" sz="1600" b="1" i="1" dirty="0" smtClean="0"/>
              <a:t>Беседы в Немецкой слободе не могли не укоренить в сознании Петра мысль, что могущественны только те государства, которые омываются морями. Главным чудом, высшим достижением тогдашней науки и техники, символом мощи  и прогресса был морской корабль. На корабле впервые подняли русский трехполосный флаг: красно-сине-белый  вариация флага Голландии, на котором Петр поменял местами синюю и белую полосы. Петр на этом корабле совершает первое морское путешествие ,   </a:t>
            </a:r>
          </a:p>
          <a:p>
            <a:r>
              <a:rPr lang="ru-RU" sz="1600" b="1" i="1" dirty="0" smtClean="0"/>
              <a:t>Попадает в шторм, и все равно остается  в восторге  и навсегда влюбляется в море. Петру предстояло принять истерическое решение о  создании русского морского флота . Ему было необходимо понять и ощутить, что же это такое-морское плавание</a:t>
            </a:r>
            <a:endParaRPr lang="ru-RU" sz="1600" b="1" i="1" dirty="0"/>
          </a:p>
        </p:txBody>
      </p:sp>
      <p:sp>
        <p:nvSpPr>
          <p:cNvPr id="6" name="TextBox 5"/>
          <p:cNvSpPr txBox="1"/>
          <p:nvPr/>
        </p:nvSpPr>
        <p:spPr>
          <a:xfrm>
            <a:off x="5292080" y="5085184"/>
            <a:ext cx="2808312" cy="1077218"/>
          </a:xfrm>
          <a:prstGeom prst="rect">
            <a:avLst/>
          </a:prstGeom>
          <a:noFill/>
        </p:spPr>
        <p:txBody>
          <a:bodyPr wrap="square" rtlCol="0">
            <a:spAutoFit/>
          </a:bodyPr>
          <a:lstStyle/>
          <a:p>
            <a:pPr algn="ctr"/>
            <a:r>
              <a:rPr lang="ru-RU" sz="3200" b="1" dirty="0" smtClean="0"/>
              <a:t>Флаг </a:t>
            </a:r>
            <a:r>
              <a:rPr lang="en-US" sz="3200" b="1" dirty="0" smtClean="0"/>
              <a:t>c 1701 </a:t>
            </a:r>
            <a:r>
              <a:rPr lang="ru-RU" sz="3200" b="1" dirty="0" smtClean="0"/>
              <a:t>до 1</a:t>
            </a:r>
            <a:r>
              <a:rPr lang="en-US" sz="3200" b="1" dirty="0" smtClean="0"/>
              <a:t>852</a:t>
            </a:r>
            <a:r>
              <a:rPr lang="ru-RU" sz="3200" b="1" dirty="0" smtClean="0"/>
              <a:t> года</a:t>
            </a:r>
            <a:endParaRPr lang="ru-RU" sz="3200" b="1" dirty="0"/>
          </a:p>
        </p:txBody>
      </p:sp>
      <p:pic>
        <p:nvPicPr>
          <p:cNvPr id="12292" name="Picture 4" descr="https://upload.wikimedia.org/wikipedia/commons/thumb/1/15/Flag_of_Oryol_(variant).svg/1280px-Flag_of_Oryol_(variant).svg.png"/>
          <p:cNvPicPr>
            <a:picLocks noChangeAspect="1" noChangeArrowheads="1"/>
          </p:cNvPicPr>
          <p:nvPr/>
        </p:nvPicPr>
        <p:blipFill>
          <a:blip r:embed="rId2" cstate="print"/>
          <a:srcRect/>
          <a:stretch>
            <a:fillRect/>
          </a:stretch>
        </p:blipFill>
        <p:spPr bwMode="auto">
          <a:xfrm>
            <a:off x="4716017" y="1484784"/>
            <a:ext cx="3960440" cy="2785345"/>
          </a:xfrm>
          <a:prstGeom prst="rect">
            <a:avLst/>
          </a:prstGeom>
          <a:noFill/>
        </p:spPr>
      </p:pic>
    </p:spTree>
    <p:extLst>
      <p:ext uri="{BB962C8B-B14F-4D97-AF65-F5344CB8AC3E}">
        <p14:creationId xmlns:p14="http://schemas.microsoft.com/office/powerpoint/2010/main" xmlns="" val="33779048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2750" fill="hold"/>
                                        <p:tgtEl>
                                          <p:spTgt spid="5"/>
                                        </p:tgtEl>
                                        <p:attrNameLst>
                                          <p:attrName>ppt_x</p:attrName>
                                        </p:attrNameLst>
                                      </p:cBhvr>
                                      <p:tavLst>
                                        <p:tav tm="0">
                                          <p:val>
                                            <p:strVal val="#ppt_x"/>
                                          </p:val>
                                        </p:tav>
                                        <p:tav tm="100000">
                                          <p:val>
                                            <p:strVal val="#ppt_x"/>
                                          </p:val>
                                        </p:tav>
                                      </p:tavLst>
                                    </p:anim>
                                    <p:anim calcmode="lin" valueType="num">
                                      <p:cBhvr additive="base">
                                        <p:cTn id="8" dur="275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a:p>
        </p:txBody>
      </p:sp>
      <p:pic>
        <p:nvPicPr>
          <p:cNvPr id="4" name="Picture 2" descr="http://rpp.nashaucheba.ru/pars_docs/refs/103/102775/img7.jpg"/>
          <p:cNvPicPr>
            <a:picLocks noChangeAspect="1" noChangeArrowheads="1"/>
          </p:cNvPicPr>
          <p:nvPr/>
        </p:nvPicPr>
        <p:blipFill>
          <a:blip r:embed="rId2" cstate="print"/>
          <a:srcRect/>
          <a:stretch>
            <a:fillRect/>
          </a:stretch>
        </p:blipFill>
        <p:spPr bwMode="auto">
          <a:xfrm>
            <a:off x="395536" y="404664"/>
            <a:ext cx="8496943" cy="6120680"/>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683568" y="630007"/>
            <a:ext cx="3888432" cy="5016758"/>
          </a:xfrm>
          <a:prstGeom prst="rect">
            <a:avLst/>
          </a:prstGeom>
          <a:noFill/>
        </p:spPr>
        <p:txBody>
          <a:bodyPr wrap="square" rtlCol="0">
            <a:spAutoFit/>
          </a:bodyPr>
          <a:lstStyle/>
          <a:p>
            <a:r>
              <a:rPr lang="ru-RU" sz="1600" b="1" dirty="0" smtClean="0"/>
              <a:t>В 1695-1696 годах Пётр предпринял поход против турок . Его целью была  крепость Азов. По-турецки она называлась Саад-уль-ислам, что означает Оплот Ислама  и была мощнейшей по тем временам крепостью. Осада  продолжалась почти три месяца, но крепость не пала, и первое самостоятельное дело Петра окончилось неудачей.  Однако он не впал в уныние и не опустил руки. Он проявил редчайшую для монархов с неограниченной властью способность учиться  на ошибках и извлекать из них  уроки. Еще во время возвращения в Москву начинается подготовка к новому походу. Царь  дает указание о вывозе из Австрии и Пруссии  специалистов по взятию крепостей. И главной задачей Петра становится создание флота</a:t>
            </a:r>
            <a:endParaRPr lang="ru-RU" sz="1600" b="1" dirty="0"/>
          </a:p>
        </p:txBody>
      </p:sp>
      <p:pic>
        <p:nvPicPr>
          <p:cNvPr id="5122" name="Picture 2" descr="http://ruspravda.info/images/original/IxPVP8qgzbA.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5076056" y="1501766"/>
            <a:ext cx="3528392" cy="4038601"/>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5637974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2750" fill="hold"/>
                                        <p:tgtEl>
                                          <p:spTgt spid="4"/>
                                        </p:tgtEl>
                                        <p:attrNameLst>
                                          <p:attrName>ppt_x</p:attrName>
                                        </p:attrNameLst>
                                      </p:cBhvr>
                                      <p:tavLst>
                                        <p:tav tm="0">
                                          <p:val>
                                            <p:strVal val="#ppt_x"/>
                                          </p:val>
                                        </p:tav>
                                        <p:tav tm="100000">
                                          <p:val>
                                            <p:strVal val="#ppt_x"/>
                                          </p:val>
                                        </p:tav>
                                      </p:tavLst>
                                    </p:anim>
                                    <p:anim calcmode="lin" valueType="num">
                                      <p:cBhvr additive="base">
                                        <p:cTn id="8" dur="275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860032" y="764704"/>
            <a:ext cx="3744416" cy="5262979"/>
          </a:xfrm>
          <a:prstGeom prst="rect">
            <a:avLst/>
          </a:prstGeom>
          <a:noFill/>
        </p:spPr>
        <p:txBody>
          <a:bodyPr wrap="square" rtlCol="0">
            <a:spAutoFit/>
          </a:bodyPr>
          <a:lstStyle/>
          <a:p>
            <a:r>
              <a:rPr lang="ru-RU" sz="2400" b="1" i="1" dirty="0" smtClean="0"/>
              <a:t>Новый флот включал 2 больших корабля, 23 галеры и 4 брандера.23 апреля 1696 года войска пустились в путь. 3 мая пошел новорожденный военный флот. Впереди плыла галера</a:t>
            </a:r>
            <a:r>
              <a:rPr lang="en-US" sz="2400" b="1" i="1" dirty="0" smtClean="0"/>
              <a:t>&lt;&lt;</a:t>
            </a:r>
            <a:r>
              <a:rPr lang="ru-RU" sz="2400" b="1" i="1" dirty="0" err="1" smtClean="0"/>
              <a:t>Принсипиум</a:t>
            </a:r>
            <a:r>
              <a:rPr lang="en-US" sz="2400" b="1" i="1" dirty="0" smtClean="0"/>
              <a:t>&gt;&gt;</a:t>
            </a:r>
            <a:r>
              <a:rPr lang="ru-RU" sz="2400" b="1" i="1" dirty="0" smtClean="0"/>
              <a:t> под командованием капитана Петра Алексеева, то есть царя, который строил эту галеру своими руками</a:t>
            </a:r>
            <a:endParaRPr lang="ru-RU" sz="2400" b="1" i="1" dirty="0"/>
          </a:p>
        </p:txBody>
      </p:sp>
      <p:pic>
        <p:nvPicPr>
          <p:cNvPr id="6146" name="Picture 2" descr="http://yachtrus.com/wp-content/gallery/voennaya-istoriya/azov-fleet-17.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827584" y="743387"/>
            <a:ext cx="3672408" cy="5284295"/>
          </a:xfrm>
          <a:prstGeom prst="rect">
            <a:avLst/>
          </a:prstGeom>
          <a:noFill/>
          <a:extLst>
            <a:ext uri="{909E8E84-426E-40DD-AFC4-6F175D3DCCD1}">
              <a14:hiddenFill xmlns:a14="http://schemas.microsoft.com/office/drawing/2010/main" xmlns="">
                <a:solidFill>
                  <a:srgbClr val="FFFFFF"/>
                </a:solidFill>
              </a14:hiddenFill>
            </a:ext>
          </a:extLst>
        </p:spPr>
      </p:pic>
      <p:sp>
        <p:nvSpPr>
          <p:cNvPr id="5" name="TextBox 4"/>
          <p:cNvSpPr txBox="1"/>
          <p:nvPr/>
        </p:nvSpPr>
        <p:spPr>
          <a:xfrm>
            <a:off x="827584" y="6165304"/>
            <a:ext cx="3384376" cy="461665"/>
          </a:xfrm>
          <a:prstGeom prst="rect">
            <a:avLst/>
          </a:prstGeom>
          <a:noFill/>
        </p:spPr>
        <p:txBody>
          <a:bodyPr wrap="square" rtlCol="0">
            <a:spAutoFit/>
          </a:bodyPr>
          <a:lstStyle/>
          <a:p>
            <a:pPr algn="ctr"/>
            <a:r>
              <a:rPr lang="en-US" sz="2400" b="1" u="sng" dirty="0" smtClean="0"/>
              <a:t>&lt;&lt;</a:t>
            </a:r>
            <a:r>
              <a:rPr lang="ru-RU" sz="2400" b="1" u="sng" dirty="0" err="1" smtClean="0"/>
              <a:t>Принсипиум</a:t>
            </a:r>
            <a:r>
              <a:rPr lang="en-US" sz="2400" b="1" u="sng" dirty="0" smtClean="0"/>
              <a:t>&gt;&gt;</a:t>
            </a:r>
            <a:endParaRPr lang="ru-RU" sz="2400" b="1" u="sng" dirty="0"/>
          </a:p>
        </p:txBody>
      </p:sp>
    </p:spTree>
    <p:extLst>
      <p:ext uri="{BB962C8B-B14F-4D97-AF65-F5344CB8AC3E}">
        <p14:creationId xmlns:p14="http://schemas.microsoft.com/office/powerpoint/2010/main" xmlns="" val="23319453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3000" fill="hold"/>
                                        <p:tgtEl>
                                          <p:spTgt spid="4"/>
                                        </p:tgtEl>
                                        <p:attrNameLst>
                                          <p:attrName>ppt_x</p:attrName>
                                        </p:attrNameLst>
                                      </p:cBhvr>
                                      <p:tavLst>
                                        <p:tav tm="0">
                                          <p:val>
                                            <p:strVal val="#ppt_x"/>
                                          </p:val>
                                        </p:tav>
                                        <p:tav tm="100000">
                                          <p:val>
                                            <p:strVal val="#ppt_x"/>
                                          </p:val>
                                        </p:tav>
                                      </p:tavLst>
                                    </p:anim>
                                    <p:anim calcmode="lin" valueType="num">
                                      <p:cBhvr additive="base">
                                        <p:cTn id="8" dur="30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755576" y="494144"/>
            <a:ext cx="3672408" cy="5940088"/>
          </a:xfrm>
          <a:prstGeom prst="rect">
            <a:avLst/>
          </a:prstGeom>
          <a:noFill/>
        </p:spPr>
        <p:txBody>
          <a:bodyPr wrap="square" rtlCol="0">
            <a:spAutoFit/>
          </a:bodyPr>
          <a:lstStyle/>
          <a:p>
            <a:r>
              <a:rPr lang="en-US" sz="2000" b="1" i="1" dirty="0" smtClean="0"/>
              <a:t>16 </a:t>
            </a:r>
            <a:r>
              <a:rPr lang="ru-RU" sz="2000" b="1" i="1" dirty="0" smtClean="0"/>
              <a:t>июня началась вторая осада Азова. С моря на помощь Азову пришел турецкий флот из 23 кораблей, на которых находилось 4000 человек подкрепления для гарнизона, боеприпасы и продовольствие. Увидев русский флот</a:t>
            </a:r>
            <a:r>
              <a:rPr lang="en-US" sz="2000" b="1" i="1" dirty="0" smtClean="0"/>
              <a:t>,</a:t>
            </a:r>
            <a:r>
              <a:rPr lang="ru-RU" sz="2000" b="1" i="1" dirty="0" smtClean="0"/>
              <a:t> они </a:t>
            </a:r>
            <a:r>
              <a:rPr lang="ru-RU" sz="2000" b="1" i="1" dirty="0"/>
              <a:t>с</a:t>
            </a:r>
            <a:r>
              <a:rPr lang="ru-RU" sz="2000" b="1" i="1" dirty="0" smtClean="0"/>
              <a:t> изумлением остановились. Заметив, что русский корабли начинают сниматься с якорей, турки подняли паруса и ушли в море. Без подкреплений гарнизон крепости не выдержал осады и 18 июля объявил о капитуляции</a:t>
            </a:r>
            <a:endParaRPr lang="ru-RU" sz="2000" b="1" i="1" dirty="0"/>
          </a:p>
        </p:txBody>
      </p:sp>
      <p:pic>
        <p:nvPicPr>
          <p:cNvPr id="7170" name="Picture 2" descr="https://upload.wikimedia.org/wikipedia/commons/thumb/a/a7/Surrender_of_Azov_%281736%29.jpg/300px-Surrender_of_Azov_%281736%29.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4932040" y="764704"/>
            <a:ext cx="3672408" cy="5403677"/>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5710269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3000" fill="hold"/>
                                        <p:tgtEl>
                                          <p:spTgt spid="4"/>
                                        </p:tgtEl>
                                        <p:attrNameLst>
                                          <p:attrName>ppt_x</p:attrName>
                                        </p:attrNameLst>
                                      </p:cBhvr>
                                      <p:tavLst>
                                        <p:tav tm="0">
                                          <p:val>
                                            <p:strVal val="#ppt_x"/>
                                          </p:val>
                                        </p:tav>
                                        <p:tav tm="100000">
                                          <p:val>
                                            <p:strVal val="#ppt_x"/>
                                          </p:val>
                                        </p:tav>
                                      </p:tavLst>
                                    </p:anim>
                                    <p:anim calcmode="lin" valueType="num">
                                      <p:cBhvr additive="base">
                                        <p:cTn id="8" dur="30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2999</TotalTime>
  <Words>1273</Words>
  <Application>Microsoft Office PowerPoint</Application>
  <PresentationFormat>Экран (4:3)</PresentationFormat>
  <Paragraphs>24</Paragraphs>
  <Slides>17</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17</vt:i4>
      </vt:variant>
    </vt:vector>
  </HeadingPairs>
  <TitlesOfParts>
    <vt:vector size="18" baseType="lpstr">
      <vt:lpstr>Тема Office</vt:lpstr>
      <vt:lpstr>СОЗДАНИЕ РОССИЙСКОГО ФЛОТА </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lpstr>Слайд 17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Татьяна</dc:creator>
  <cp:lastModifiedBy>hp</cp:lastModifiedBy>
  <cp:revision>53</cp:revision>
  <dcterms:created xsi:type="dcterms:W3CDTF">2016-03-17T21:16:32Z</dcterms:created>
  <dcterms:modified xsi:type="dcterms:W3CDTF">2016-10-09T11:28:49Z</dcterms:modified>
</cp:coreProperties>
</file>