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348635-8D1C-41C4-B9E6-EF4DF229FF50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9DD2CC-97AD-43D9-9686-0E0688BB193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61AC88D-7F38-41A7-8745-4F17DCD02054}" type="datetime1">
              <a:rPr lang="ru-RU" smtClean="0"/>
              <a:t>09.10.2016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МАОУ Гимназия 4                                          Шарафутдинова Алия Рамилевна учитель информатики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D15BB79-7981-4247-9732-721A3D9014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7C8C6-659E-4125-B719-67609E39D4E3}" type="datetime1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Гимназия 4                                          Шарафутдинова Алия Рамилевна учитель информатики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BB79-7981-4247-9732-721A3D901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17C06-9536-4395-A175-59C55600EB9F}" type="datetime1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Гимназия 4                                          Шарафутдинова Алия Рамилевна учитель информатики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BB79-7981-4247-9732-721A3D901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17227-D10A-4127-B770-0E03974CA303}" type="datetime1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Гимназия 4                                          Шарафутдинова Алия Рамилевна учитель информатики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BB79-7981-4247-9732-721A3D901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DDD87-EE2C-41EE-A733-8BA61E092418}" type="datetime1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Гимназия 4                                          Шарафутдинова Алия Рамилевна учитель информатики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BB79-7981-4247-9732-721A3D901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082D5-4893-494A-B2C0-BA3C75CCA5E0}" type="datetime1">
              <a:rPr lang="ru-RU" smtClean="0"/>
              <a:t>09.10.2016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Гимназия 4                                          Шарафутдинова Алия Рамилевна учитель информатики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BB79-7981-4247-9732-721A3D9014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9555C-44E8-44A3-B9B8-3E29B12F3C0A}" type="datetime1">
              <a:rPr lang="ru-RU" smtClean="0"/>
              <a:t>09.10.2016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Гимназия 4                                          Шарафутдинова Алия Рамилевна учитель информатики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BB79-7981-4247-9732-721A3D901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3D64E-397D-4256-B106-33F74B022289}" type="datetime1">
              <a:rPr lang="ru-RU" smtClean="0"/>
              <a:t>09.10.2016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Гимназия 4                                          Шарафутдинова Алия Рамилевна учитель информатики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BB79-7981-4247-9732-721A3D901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2E35E-AC0F-49A1-A3A1-C4A5317C4C5A}" type="datetime1">
              <a:rPr lang="ru-RU" smtClean="0"/>
              <a:t>09.10.2016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Гимназия 4                                          Шарафутдинова Алия Рамилевна учитель информатики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BB79-7981-4247-9732-721A3D901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1A81A-448B-41DD-97A6-9EFE4D1559AC}" type="datetime1">
              <a:rPr lang="ru-RU" smtClean="0"/>
              <a:t>09.10.2016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BB79-7981-4247-9732-721A3D9014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ru-RU" smtClean="0"/>
              <a:t>МАОУ Гимназия 4                                          Шарафутдинова Алия Рамилевна учитель информатики</a:t>
            </a: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523F7-2B6A-45B6-AA16-8CD033293A2B}" type="datetime1">
              <a:rPr lang="ru-RU" smtClean="0"/>
              <a:t>09.10.2016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ru-RU" smtClean="0"/>
              <a:t>МАОУ Гимназия 4                                          Шарафутдинова Алия Рамилевна учитель информатики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BB79-7981-4247-9732-721A3D901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05E3EDA4-FE87-4C0D-B787-6B619B735905}" type="datetime1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МАОУ Гимназия 4                                          Шарафутдинова Алия Рамилевна учитель информатики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3D15BB79-7981-4247-9732-721A3D901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7" Type="http://schemas.openxmlformats.org/officeDocument/2006/relationships/slide" Target="slide11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99992" y="2204864"/>
            <a:ext cx="3888431" cy="1269668"/>
          </a:xfrm>
        </p:spPr>
        <p:txBody>
          <a:bodyPr>
            <a:noAutofit/>
          </a:bodyPr>
          <a:lstStyle/>
          <a:p>
            <a:r>
              <a:rPr lang="ru-RU" sz="3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Теория проектирования</a:t>
            </a:r>
            <a:endParaRPr lang="ru-RU" sz="33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3429000"/>
            <a:ext cx="3309803" cy="2016224"/>
          </a:xfrm>
        </p:spPr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Основные понятия.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Типы проектов.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Структурные составляющие проекта.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Презентация и защита проекта.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411760" y="630932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г. Красноярск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716016" y="5229200"/>
            <a:ext cx="33843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i="1" dirty="0" smtClean="0"/>
              <a:t>МАОУ Гимназия 4</a:t>
            </a:r>
          </a:p>
          <a:p>
            <a:pPr algn="r"/>
            <a:r>
              <a:rPr lang="ru-RU" sz="1400" i="1" dirty="0" smtClean="0"/>
              <a:t>Учитель </a:t>
            </a:r>
            <a:r>
              <a:rPr lang="ru-RU" sz="1400" i="1" dirty="0" smtClean="0"/>
              <a:t>информатики</a:t>
            </a:r>
          </a:p>
          <a:p>
            <a:pPr algn="r"/>
            <a:r>
              <a:rPr lang="ru-RU" sz="1400" i="1" dirty="0" smtClean="0"/>
              <a:t>Шарафутдинова </a:t>
            </a:r>
            <a:r>
              <a:rPr lang="ru-RU" sz="1400" i="1" dirty="0" err="1" smtClean="0"/>
              <a:t>Алия</a:t>
            </a:r>
            <a:r>
              <a:rPr lang="ru-RU" sz="1400" i="1" dirty="0" smtClean="0"/>
              <a:t> </a:t>
            </a:r>
            <a:r>
              <a:rPr lang="ru-RU" sz="1400" i="1" dirty="0" err="1" smtClean="0"/>
              <a:t>Рамилевна</a:t>
            </a:r>
            <a:r>
              <a:rPr lang="ru-RU" sz="1400" i="1" dirty="0" smtClean="0"/>
              <a:t> </a:t>
            </a:r>
          </a:p>
          <a:p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xmlns="" val="256158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86409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err="1" smtClean="0"/>
              <a:t>Монопроекты</a:t>
            </a:r>
            <a:r>
              <a:rPr lang="ru-RU" sz="3600" b="1" dirty="0" smtClean="0"/>
              <a:t>.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772816"/>
            <a:ext cx="7560840" cy="4536504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Такие проекты разрабатываются в рамках одного предмета с выбором, как правило наиболее сложных разделов и тем, хотя не исключается использование информации из других областей знания и деятельности. </a:t>
            </a:r>
          </a:p>
          <a:p>
            <a:pPr algn="just"/>
            <a:r>
              <a:rPr lang="ru-RU" dirty="0" smtClean="0"/>
              <a:t>Примерами таких проектов могут быть литературно- творческие, </a:t>
            </a:r>
            <a:r>
              <a:rPr lang="ru-RU" dirty="0" err="1" smtClean="0"/>
              <a:t>естественно-научные</a:t>
            </a:r>
            <a:r>
              <a:rPr lang="ru-RU" dirty="0" smtClean="0"/>
              <a:t>, экологические, языковые, </a:t>
            </a:r>
            <a:r>
              <a:rPr lang="ru-RU" dirty="0" err="1" smtClean="0"/>
              <a:t>культуроведческие</a:t>
            </a:r>
            <a:r>
              <a:rPr lang="ru-RU" dirty="0" smtClean="0"/>
              <a:t>, географические, исторические, музыкальные и другие проекты. </a:t>
            </a:r>
            <a:endParaRPr lang="ru-RU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7740352" y="5733256"/>
            <a:ext cx="576064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Гимназия 4                                          Шарафутдинова Алия Рамилевна учитель информатики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782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4515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err="1" smtClean="0"/>
              <a:t>Межпредметные</a:t>
            </a:r>
            <a:r>
              <a:rPr lang="ru-RU" b="1" dirty="0" smtClean="0"/>
              <a:t> проекты.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844824"/>
            <a:ext cx="7632848" cy="446449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Такие проекты требуют очень квалифицированной координации со стороны специалистов и слаженной работы многих творческих групп. </a:t>
            </a:r>
          </a:p>
          <a:p>
            <a:pPr algn="just"/>
            <a:r>
              <a:rPr lang="ru-RU" dirty="0" err="1" smtClean="0"/>
              <a:t>Межпредметные</a:t>
            </a:r>
            <a:r>
              <a:rPr lang="ru-RU" dirty="0" smtClean="0"/>
              <a:t> проекты могут быть как небольшими, затрагивающими два-три предмета, так и направленными на решение достаточно сложных проблем, требующих содержательной интеграции многих областей знания: «Интересы и потребности современных подростков»; «Культура общения в школе» и др. </a:t>
            </a:r>
            <a:endParaRPr lang="ru-RU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7740352" y="5733256"/>
            <a:ext cx="576064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Гимназия 4                                          Шарафутдинова Алия Рамилевна учитель информатики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Структурные составляющие проекта.</a:t>
            </a:r>
            <a:endParaRPr lang="ru-RU" b="1" dirty="0"/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Гимназия 4                                          Шарафутдинова Алия Рамилевна учитель информатики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416942" cy="1321216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/>
              <a:t>1. Тема (название) проекта (Как назвать то, чем мы собираемся заниматься?)</a:t>
            </a:r>
            <a:endParaRPr lang="ru-RU" dirty="0"/>
          </a:p>
        </p:txBody>
      </p:sp>
      <p:sp>
        <p:nvSpPr>
          <p:cNvPr id="4" name="Содержимое 7"/>
          <p:cNvSpPr>
            <a:spLocks noGrp="1"/>
          </p:cNvSpPr>
          <p:nvPr>
            <p:ph idx="1"/>
          </p:nvPr>
        </p:nvSpPr>
        <p:spPr>
          <a:xfrm>
            <a:off x="1043492" y="2564904"/>
            <a:ext cx="7416940" cy="3672408"/>
          </a:xfrm>
        </p:spPr>
        <p:txBody>
          <a:bodyPr>
            <a:normAutofit/>
          </a:bodyPr>
          <a:lstStyle/>
          <a:p>
            <a:pPr marL="525780" indent="-457200"/>
            <a:r>
              <a:rPr lang="ru-RU" sz="2000" dirty="0" smtClean="0"/>
              <a:t>Основными требованиями к названию являются его точность, лаконичность, правильное стилевое оформление. В названии нежелательны повторяющиеся слова и оно не должно быть длинным (оптимальный вариантом является 7- 9 слов).</a:t>
            </a:r>
          </a:p>
          <a:p>
            <a:pPr marL="525780" indent="-457200">
              <a:buNone/>
            </a:pPr>
            <a:endParaRPr lang="ru-RU" sz="2000" b="1" dirty="0">
              <a:solidFill>
                <a:schemeClr val="accent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Гимназия 4                                          Шарафутдинова Алия Рамилевна учитель информатики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32121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2. Актуальность проблемы (Почему этим нужно заниматься?)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2323652"/>
            <a:ext cx="7632848" cy="398566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Убедительное обоснование актуальности имеет важное значение в творческом процессе проектирования, так как отражает результат поисков ответов на вопросы: </a:t>
            </a:r>
            <a:r>
              <a:rPr lang="ru-RU" sz="2000" b="1" dirty="0" smtClean="0"/>
              <a:t>почему этим необходимо заниматься? Какую проблему предстоит разрешить? В какой степени данная проблема изучена? Существует ли объективная необходимость в разрешении существующих противоречий?</a:t>
            </a:r>
            <a:endParaRPr lang="ru-RU" sz="2000" b="1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Гимназия 4                                          Шарафутдинова Алия Рамилевна учитель информатики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052736"/>
            <a:ext cx="7848872" cy="136815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3. Объект (Что необходимо изучить?) и предмет (Под каким углом зрения?) исследования .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636912"/>
            <a:ext cx="7704856" cy="3672408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Объект исследования </a:t>
            </a:r>
            <a:r>
              <a:rPr lang="ru-RU" dirty="0" smtClean="0"/>
              <a:t>-  часть объективно существующей реальности (процесс или явление), на которую направлено исследование</a:t>
            </a:r>
            <a:r>
              <a:rPr lang="ru-RU" i="1" dirty="0" smtClean="0"/>
              <a:t>. Выделению объекта предшествует вопрос «Что предстоит изучать?».</a:t>
            </a:r>
          </a:p>
          <a:p>
            <a:r>
              <a:rPr lang="ru-RU" b="1" dirty="0" smtClean="0"/>
              <a:t>Предмет исследования </a:t>
            </a:r>
            <a:r>
              <a:rPr lang="ru-RU" dirty="0" smtClean="0"/>
              <a:t>- определенный «угол зрения», аспект рассмотрения объекта, отвечающий на вопрос «что именно нас интересует в объекте?».</a:t>
            </a:r>
            <a:endParaRPr lang="ru-RU" i="1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Гимназия 4                                          Шарафутдинова Алия Рамилевна учитель информатики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39322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4. Цель проекта (Что мы хотим получить в результате проекта?)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492896"/>
            <a:ext cx="7632848" cy="381642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Цель проекта определяется в процессе поиска решения сформулированной проблемы. Конкретная формулировка цели возникает из проблемы и является «прообразом» проектного продукта.</a:t>
            </a:r>
          </a:p>
          <a:p>
            <a:r>
              <a:rPr lang="ru-RU" sz="2000" b="1" dirty="0" smtClean="0"/>
              <a:t>Целью </a:t>
            </a:r>
            <a:r>
              <a:rPr lang="ru-RU" sz="2000" dirty="0" smtClean="0"/>
              <a:t>проекта </a:t>
            </a:r>
            <a:r>
              <a:rPr lang="ru-RU" sz="2000" b="1" dirty="0" smtClean="0"/>
              <a:t>является</a:t>
            </a:r>
            <a:r>
              <a:rPr lang="ru-RU" sz="2000" dirty="0" smtClean="0"/>
              <a:t> </a:t>
            </a:r>
            <a:r>
              <a:rPr lang="ru-RU" sz="2000" b="1" dirty="0" smtClean="0"/>
              <a:t>создание</a:t>
            </a:r>
            <a:r>
              <a:rPr lang="ru-RU" sz="2000" dirty="0" smtClean="0"/>
              <a:t> (разработка, оформление, изготовление, конструирование и т.д.) </a:t>
            </a:r>
            <a:r>
              <a:rPr lang="ru-RU" sz="2000" b="1" dirty="0" smtClean="0"/>
              <a:t>проектного продукта</a:t>
            </a:r>
            <a:r>
              <a:rPr lang="ru-RU" sz="2000" dirty="0" smtClean="0"/>
              <a:t>, наличие (или отсутствие) которого легко проверить.</a:t>
            </a:r>
            <a:endParaRPr lang="ru-RU" sz="20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Гимназия 4                                          Шарафутдинова Алия Рамилевна учитель информатики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416942" cy="132121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5. Задачи проекта (Что нужно сделать, чтобы достичь цели исследования?)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636912"/>
            <a:ext cx="7776864" cy="3672408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Задачи служат средством реализации цели</a:t>
            </a:r>
            <a:r>
              <a:rPr lang="ru-RU" sz="2000" dirty="0" smtClean="0"/>
              <a:t>, носят инструментальный характер и формулируются в виде конкретных требований, предъявляемых к анализу и решению сформулированной проблемы.</a:t>
            </a:r>
          </a:p>
          <a:p>
            <a:r>
              <a:rPr lang="ru-RU" sz="2000" dirty="0" smtClean="0"/>
              <a:t>Задачи проекта могут быть условно разделены на основные и дополнительные. Основные предполагают поиск ответа на центральный вопрос: </a:t>
            </a:r>
            <a:r>
              <a:rPr lang="ru-RU" sz="2000" b="1" dirty="0" smtClean="0"/>
              <a:t>каковы пути и средства достижения поставленной цели? </a:t>
            </a:r>
            <a:r>
              <a:rPr lang="ru-RU" sz="2000" dirty="0" smtClean="0"/>
              <a:t>Дополнительные задачи помогают выяснить сопутствующие главной проблеме обстоятельства, факторы, причины.</a:t>
            </a:r>
            <a:endParaRPr lang="ru-RU" sz="20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Гимназия 4                                          Шарафутдинова Алия Рамилевна учитель информатики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171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6. Гипотеза проекта (Что будет, если…?)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492" y="2323652"/>
            <a:ext cx="7488948" cy="3985668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Гипотеза является обязательной </a:t>
            </a:r>
            <a:r>
              <a:rPr lang="ru-RU" sz="2000" dirty="0" smtClean="0"/>
              <a:t>структурной </a:t>
            </a:r>
            <a:r>
              <a:rPr lang="ru-RU" sz="2000" b="1" dirty="0" smtClean="0"/>
              <a:t>составляющей для исследовательских и информационных проектов </a:t>
            </a:r>
            <a:r>
              <a:rPr lang="ru-RU" sz="2000" dirty="0" smtClean="0"/>
              <a:t>и необязательной (но желательной!) для проектов других типов.</a:t>
            </a:r>
          </a:p>
          <a:p>
            <a:r>
              <a:rPr lang="ru-RU" sz="2000" b="1" dirty="0" smtClean="0"/>
              <a:t>Обоснованность выдвинутой гипотезы </a:t>
            </a:r>
            <a:r>
              <a:rPr lang="ru-RU" sz="2000" dirty="0" smtClean="0"/>
              <a:t>(доказательного предположения) </a:t>
            </a:r>
            <a:r>
              <a:rPr lang="ru-RU" sz="2000" b="1" dirty="0" smtClean="0"/>
              <a:t>проверяется в ходе реализации проекта. </a:t>
            </a:r>
            <a:r>
              <a:rPr lang="ru-RU" sz="2000" dirty="0" smtClean="0"/>
              <a:t>При формулировании гипотезы разработчики проекта строят предположении о том, что будет, если…? При этом предположение не должно представлять собой всем известное и бесспорное суждение, не требующее доказательств, т.е. носить очевидный характер.</a:t>
            </a:r>
            <a:endParaRPr lang="ru-RU" sz="20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Гимназия 4                                          Шарафутдинова Алия Рамилевна учитель информатики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908720"/>
            <a:ext cx="7848872" cy="165618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7. Описание проекта (В чем заключается основная идея проекта и как она будет воплощена практически?)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636912"/>
            <a:ext cx="7848872" cy="374441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Описание проекта представляет собой краткое изложение (2-3 страницы печатного текста) проектной идеи; этапов, методов и форм деятельности; основных мероприятий; механизма контроля процесса реализации проекта.</a:t>
            </a:r>
          </a:p>
          <a:p>
            <a:r>
              <a:rPr lang="ru-RU" dirty="0" smtClean="0"/>
              <a:t> В описании проекта необходимо обосновать необходимость планируемых партнеров, тщательно расписать деятельность всех исполнителей и назвать наиболее важные результаты, отражающие возможные улучшения в жизни людей, для которых предназначен проект. </a:t>
            </a:r>
          </a:p>
          <a:p>
            <a:r>
              <a:rPr lang="ru-RU" dirty="0" smtClean="0"/>
              <a:t>Приступить к краткому описанию проекта можно только после того, как продуманы все остальные его структурные составляющие.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Гимназия 4                                          Шарафутдинова Алия Рамилевна учитель информатики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24744" cy="973912"/>
          </a:xfrm>
        </p:spPr>
        <p:txBody>
          <a:bodyPr/>
          <a:lstStyle/>
          <a:p>
            <a:pPr algn="ctr"/>
            <a:r>
              <a:rPr lang="ru-RU" dirty="0" smtClean="0"/>
              <a:t>Основные понятия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132856"/>
            <a:ext cx="7704856" cy="3699773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</a:pPr>
            <a:r>
              <a:rPr lang="ru-RU" b="1" dirty="0"/>
              <a:t>П</a:t>
            </a:r>
            <a:r>
              <a:rPr lang="ru-RU" b="1" dirty="0" smtClean="0"/>
              <a:t>роект </a:t>
            </a:r>
            <a:r>
              <a:rPr lang="ru-RU" dirty="0"/>
              <a:t>(</a:t>
            </a:r>
            <a:r>
              <a:rPr lang="ru-RU" sz="2000" dirty="0"/>
              <a:t>в переводе с латинского – «брошенный вперед</a:t>
            </a:r>
            <a:r>
              <a:rPr lang="ru-RU" sz="2000" dirty="0" smtClean="0"/>
              <a:t>»)</a:t>
            </a:r>
            <a:r>
              <a:rPr lang="ru-RU" sz="2000" dirty="0"/>
              <a:t> </a:t>
            </a:r>
            <a:r>
              <a:rPr lang="ru-RU" b="1" dirty="0" smtClean="0"/>
              <a:t>― замысел</a:t>
            </a:r>
            <a:r>
              <a:rPr lang="ru-RU" b="1" dirty="0"/>
              <a:t>, план; разработанный план какого-либо сооружения, механизма, устройства. </a:t>
            </a:r>
            <a:r>
              <a:rPr lang="ru-RU" b="1" dirty="0" smtClean="0"/>
              <a:t>   </a:t>
            </a:r>
            <a:r>
              <a:rPr lang="ru-RU" sz="2000" dirty="0" smtClean="0"/>
              <a:t>(толковый словарь </a:t>
            </a:r>
            <a:r>
              <a:rPr lang="ru-RU" sz="2000" dirty="0"/>
              <a:t>русского словаря </a:t>
            </a:r>
            <a:r>
              <a:rPr lang="ru-RU" sz="2000" dirty="0" smtClean="0"/>
              <a:t>                   С.И</a:t>
            </a:r>
            <a:r>
              <a:rPr lang="ru-RU" sz="2000" dirty="0"/>
              <a:t>. Ожегова, Н.Ю. </a:t>
            </a:r>
            <a:r>
              <a:rPr lang="ru-RU" sz="2000" dirty="0" err="1" smtClean="0"/>
              <a:t>Швединой</a:t>
            </a:r>
            <a:r>
              <a:rPr lang="ru-RU" sz="2000" dirty="0" smtClean="0"/>
              <a:t>)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МАОУ Гимназия 4                                          Шарафутдинова </a:t>
            </a:r>
            <a:r>
              <a:rPr lang="ru-RU" dirty="0" err="1" smtClean="0"/>
              <a:t>Алия</a:t>
            </a:r>
            <a:r>
              <a:rPr lang="ru-RU" dirty="0" smtClean="0"/>
              <a:t> </a:t>
            </a:r>
            <a:r>
              <a:rPr lang="ru-RU" dirty="0" err="1" smtClean="0"/>
              <a:t>Рамилевна</a:t>
            </a:r>
            <a:endParaRPr lang="ru-RU" dirty="0" smtClean="0"/>
          </a:p>
          <a:p>
            <a:r>
              <a:rPr lang="ru-RU" dirty="0" smtClean="0"/>
              <a:t> учитель информатики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3495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027664"/>
            <a:ext cx="7776864" cy="132121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8. Целевая группа проекта (Чья жизнь изменится к лучшему? Кому нужен проект?)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492896"/>
            <a:ext cx="7776864" cy="3816424"/>
          </a:xfrm>
        </p:spPr>
        <p:txBody>
          <a:bodyPr/>
          <a:lstStyle/>
          <a:p>
            <a:r>
              <a:rPr lang="ru-RU" dirty="0" smtClean="0"/>
              <a:t>Целевую группу образуют люди, для которых задуман проект, от реализации которого они получат пользу или улучшение своей жизни.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Гимназия 4                                          Шарафутдинова Алия Рамилевна учитель информатики</a:t>
            </a:r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416942" cy="139322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9. Этапы и календарный план реализации проекта (Кто, когда, и что будет делать?).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636912"/>
            <a:ext cx="7776864" cy="374441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После обсуждения основных задач проекта необходимо продумать последовательность действий по их решению. Обычно проект делится на этапы </a:t>
            </a:r>
            <a:r>
              <a:rPr lang="ru-RU" b="1" dirty="0" smtClean="0"/>
              <a:t>– подготовительный, этап реализации, итоговый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 этапе реализации проекта содержится перечень конкретных шагов и действий участников проекта. В итоговом этапе должно быть отражены формы представления полученных результатов.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Гимназия 4                                          Шарафутдинова Алия Рамилевна учитель информатики</a:t>
            </a:r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80728"/>
            <a:ext cx="7888840" cy="187220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10. Ожидаемые результаты (Какие изменения произойдут в результате реализации проекта?)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996952"/>
            <a:ext cx="7776864" cy="3312368"/>
          </a:xfrm>
        </p:spPr>
        <p:txBody>
          <a:bodyPr/>
          <a:lstStyle/>
          <a:p>
            <a:r>
              <a:rPr lang="ru-RU" dirty="0" smtClean="0"/>
              <a:t>Ожидаемые результаты связаны с целью проекта, но их не следует отождествлять. Цель проекта реализуется в виде продукта проектной деятельности, а результаты отражаются в позитивных изменениях, происшедших в людях, образующих целевую группу.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Гимназия 4                                          Шарафутдинова Алия Рамилевна учитель информатики</a:t>
            </a:r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32121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11. Авторы (разработчики) проекта (Кто разработал данный проект?)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492896"/>
            <a:ext cx="7848872" cy="3888432"/>
          </a:xfrm>
        </p:spPr>
        <p:txBody>
          <a:bodyPr>
            <a:normAutofit/>
          </a:bodyPr>
          <a:lstStyle/>
          <a:p>
            <a:r>
              <a:rPr lang="ru-RU" b="1" dirty="0" smtClean="0"/>
              <a:t>В данном разделе необходимо указать следующие данные об авторах (авторе) и руководителе проекта:</a:t>
            </a:r>
          </a:p>
          <a:p>
            <a:pPr>
              <a:buNone/>
            </a:pPr>
            <a:r>
              <a:rPr lang="ru-RU" dirty="0" smtClean="0"/>
              <a:t>	- фамилия, имя, отчество (полностью) автора;</a:t>
            </a:r>
          </a:p>
          <a:p>
            <a:pPr>
              <a:buNone/>
            </a:pPr>
            <a:r>
              <a:rPr lang="ru-RU" dirty="0" smtClean="0"/>
              <a:t>	- наименование образовательного </a:t>
            </a:r>
            <a:r>
              <a:rPr lang="ru-RU" dirty="0" err="1" smtClean="0"/>
              <a:t>ужреждения</a:t>
            </a:r>
            <a:r>
              <a:rPr lang="ru-RU" dirty="0" smtClean="0"/>
              <a:t>, класс, буква класса; </a:t>
            </a:r>
          </a:p>
          <a:p>
            <a:pPr>
              <a:buNone/>
            </a:pPr>
            <a:r>
              <a:rPr lang="ru-RU" dirty="0" smtClean="0"/>
              <a:t>	- фамилия, имя, отчество руководителя проекта и его должность.</a:t>
            </a:r>
          </a:p>
          <a:p>
            <a:pPr>
              <a:buNone/>
            </a:pPr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Гимназия 4                                          Шарафутдинова Алия Рамилевна учитель информатики</a:t>
            </a:r>
            <a:endParaRPr lang="ru-R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762" y="692696"/>
            <a:ext cx="7714678" cy="5629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Группа 8"/>
          <p:cNvGrpSpPr/>
          <p:nvPr/>
        </p:nvGrpSpPr>
        <p:grpSpPr>
          <a:xfrm>
            <a:off x="1043608" y="3140968"/>
            <a:ext cx="6768752" cy="3096344"/>
            <a:chOff x="1043608" y="3140968"/>
            <a:chExt cx="6768752" cy="309634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716016" y="3140968"/>
              <a:ext cx="2664296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043608" y="3933056"/>
              <a:ext cx="6768752" cy="9361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115616" y="5229200"/>
              <a:ext cx="6120680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187624" y="5877272"/>
              <a:ext cx="6120680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Гимназия 4                                          Шарафутдинова Алия Рамилевна учитель информатики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Презентация и защита проекта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Гимназия 4                                          Шарафутдинова Алия Рамилевна учитель информатики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027664"/>
            <a:ext cx="738466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1.Подготовка </a:t>
            </a:r>
            <a:r>
              <a:rPr lang="ru-RU" b="1" dirty="0" err="1" smtClean="0"/>
              <a:t>мультимедийной</a:t>
            </a:r>
            <a:r>
              <a:rPr lang="ru-RU" b="1" dirty="0" smtClean="0"/>
              <a:t> презентации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Подбор материала для </a:t>
            </a:r>
            <a:r>
              <a:rPr lang="ru-RU" dirty="0" err="1" smtClean="0"/>
              <a:t>мультимедийной</a:t>
            </a:r>
            <a:r>
              <a:rPr lang="ru-RU" dirty="0" smtClean="0"/>
              <a:t> презентации осуществляется в последовательности, определяемой структурой проекта, затем оформляется презентации в </a:t>
            </a:r>
            <a:r>
              <a:rPr lang="ru-RU" dirty="0" err="1" smtClean="0"/>
              <a:t>Power</a:t>
            </a:r>
            <a:r>
              <a:rPr lang="ru-RU" dirty="0" smtClean="0"/>
              <a:t> </a:t>
            </a:r>
            <a:r>
              <a:rPr lang="ru-RU" dirty="0" err="1" smtClean="0"/>
              <a:t>Point</a:t>
            </a:r>
            <a:r>
              <a:rPr lang="ru-RU" dirty="0" smtClean="0"/>
              <a:t> (10-12 слайдов по основным структурным составляющим – тема, цель, задачи, целевая группа,, ожидаемые результаты, авторы). 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Гимназия 4                                          Шарафутдинова Алия Рамилевна учитель информатики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323652"/>
            <a:ext cx="7776864" cy="398566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При создании </a:t>
            </a:r>
            <a:r>
              <a:rPr lang="ru-RU" b="1" dirty="0" err="1" smtClean="0"/>
              <a:t>мультимедийной</a:t>
            </a:r>
            <a:r>
              <a:rPr lang="ru-RU" b="1" dirty="0" smtClean="0"/>
              <a:t> презентации рекомендуем избегать: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- выбор светлого шрифта на темном фоне; 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- обилие текста в слайдах; 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- выбор мелкого размера шрифта; 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- набор текста курсивом;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 - чрезмерное увлечение цветовыми и анимационными эффектами; 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- отсутствие связи рисунков к текстам с их смысловой нагрузкой и др. </a:t>
            </a:r>
            <a:endParaRPr lang="ru-RU" b="1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83568" y="1027664"/>
            <a:ext cx="738466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1.Подготовка </a:t>
            </a:r>
            <a:r>
              <a:rPr lang="ru-RU" b="1" dirty="0" err="1" smtClean="0"/>
              <a:t>мультимедийной</a:t>
            </a:r>
            <a:r>
              <a:rPr lang="ru-RU" b="1" dirty="0" smtClean="0"/>
              <a:t> презентации.</a:t>
            </a:r>
            <a:endParaRPr lang="ru-RU" b="1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Гимназия 4                                          Шарафутдинова Алия Рамилевна учитель информатики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8916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2.Работа над текстом выступления.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988840"/>
            <a:ext cx="7704856" cy="4248472"/>
          </a:xfrm>
        </p:spPr>
        <p:txBody>
          <a:bodyPr>
            <a:normAutofit lnSpcReduction="10000"/>
          </a:bodyPr>
          <a:lstStyle/>
          <a:p>
            <a:pPr marL="0">
              <a:spcBef>
                <a:spcPts val="0"/>
              </a:spcBef>
              <a:buNone/>
            </a:pPr>
            <a:r>
              <a:rPr lang="ru-RU" sz="2000" dirty="0" smtClean="0"/>
              <a:t>Публичная речь выступающего на презентации или защите должна быть не только убедительной и доказательной, но и красивой. Публичное выступление строится по определенным принципам:</a:t>
            </a:r>
          </a:p>
          <a:p>
            <a:pPr marL="0">
              <a:spcBef>
                <a:spcPts val="0"/>
              </a:spcBef>
            </a:pPr>
            <a:r>
              <a:rPr lang="ru-RU" sz="2000" b="1" dirty="0" smtClean="0"/>
              <a:t>Принцип краткости. </a:t>
            </a:r>
            <a:r>
              <a:rPr lang="ru-RU" sz="2000" dirty="0" smtClean="0"/>
              <a:t>Обычно речь составляется с расчетом на 10-15-минутное выступление для раскрытия основной идеи проекта, его цели и способов ее достижения. </a:t>
            </a:r>
          </a:p>
          <a:p>
            <a:pPr marL="0">
              <a:spcBef>
                <a:spcPts val="0"/>
              </a:spcBef>
            </a:pPr>
            <a:r>
              <a:rPr lang="ru-RU" sz="2000" b="1" dirty="0" smtClean="0"/>
              <a:t>Принцип последовательности</a:t>
            </a:r>
            <a:r>
              <a:rPr lang="ru-RU" sz="2000" dirty="0" smtClean="0"/>
              <a:t>. Выступления должны быть подчинены основной теме.</a:t>
            </a:r>
          </a:p>
          <a:p>
            <a:pPr marL="0">
              <a:spcBef>
                <a:spcPts val="0"/>
              </a:spcBef>
            </a:pPr>
            <a:r>
              <a:rPr lang="ru-RU" sz="2000" b="1" dirty="0" smtClean="0"/>
              <a:t>Принцип целенаправленности.</a:t>
            </a:r>
            <a:r>
              <a:rPr lang="ru-RU" sz="2000" dirty="0" smtClean="0"/>
              <a:t> Выступление должно быть подчинено ясной логике</a:t>
            </a:r>
          </a:p>
          <a:p>
            <a:pPr marL="0">
              <a:spcBef>
                <a:spcPts val="0"/>
              </a:spcBef>
            </a:pPr>
            <a:r>
              <a:rPr lang="ru-RU" sz="2000" b="1" dirty="0" smtClean="0"/>
              <a:t>Принцип результативности. </a:t>
            </a:r>
            <a:r>
              <a:rPr lang="ru-RU" sz="2000" dirty="0" smtClean="0"/>
              <a:t>Выступление должно содержать некоторый предлагаемый слушателям вывод, призыв к действию, рекомендации</a:t>
            </a:r>
            <a:endParaRPr lang="ru-RU" sz="20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Гимназия 4                                          Шарафутдинова Алия Рамилевна учитель информатики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171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3. Процедура презентации и защиты проекта.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060848"/>
            <a:ext cx="7704856" cy="4248472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ru-RU" sz="2000" b="1" dirty="0" smtClean="0"/>
              <a:t>Познакомимся с основными этапами процедуры презентации или защиты проекта.</a:t>
            </a:r>
          </a:p>
          <a:p>
            <a:r>
              <a:rPr lang="ru-RU" sz="2000" dirty="0" smtClean="0"/>
              <a:t> </a:t>
            </a:r>
            <a:r>
              <a:rPr lang="ru-RU" sz="2000" b="1" dirty="0" smtClean="0"/>
              <a:t>Вступительное слово</a:t>
            </a:r>
            <a:r>
              <a:rPr lang="ru-RU" sz="2000" dirty="0" smtClean="0"/>
              <a:t> ведущего процедуры защиты (презентации): приветствие, сообщение цели, основных правил проведения, регламента, формы обсуждения и пр. </a:t>
            </a:r>
          </a:p>
          <a:p>
            <a:r>
              <a:rPr lang="ru-RU" sz="2000" b="1" dirty="0" smtClean="0"/>
              <a:t>Выступление проектных групп.</a:t>
            </a:r>
            <a:r>
              <a:rPr lang="ru-RU" sz="2000" dirty="0" smtClean="0"/>
              <a:t> Каждой группе предоставляется отведенное время (обычно 7-10 минут) представляют проект, используя </a:t>
            </a:r>
            <a:r>
              <a:rPr lang="ru-RU" sz="2000" dirty="0" err="1" smtClean="0"/>
              <a:t>мультимедийную</a:t>
            </a:r>
            <a:r>
              <a:rPr lang="ru-RU" sz="2000" dirty="0" smtClean="0"/>
              <a:t> презентацию.</a:t>
            </a:r>
          </a:p>
          <a:p>
            <a:r>
              <a:rPr lang="ru-RU" sz="2000" b="1" dirty="0" smtClean="0"/>
              <a:t>Обсуждение проекта.</a:t>
            </a:r>
            <a:r>
              <a:rPr lang="ru-RU" sz="2000" dirty="0" smtClean="0"/>
              <a:t> После завершения выступления каждой отдельной группы начинается обсуждение.</a:t>
            </a:r>
            <a:endParaRPr lang="ru-RU" sz="20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Гимназия 4                                          Шарафутдинова Алия Рамилевна учитель информатики</a:t>
            </a:r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980728"/>
            <a:ext cx="7209249" cy="4851901"/>
          </a:xfrm>
        </p:spPr>
        <p:txBody>
          <a:bodyPr/>
          <a:lstStyle/>
          <a:p>
            <a:pPr algn="just"/>
            <a:r>
              <a:rPr lang="ru-RU" b="1" dirty="0"/>
              <a:t>Проект </a:t>
            </a:r>
            <a:r>
              <a:rPr lang="ru-RU" dirty="0"/>
              <a:t>– это ограниченная во времени </a:t>
            </a:r>
            <a:r>
              <a:rPr lang="ru-RU" b="1" dirty="0"/>
              <a:t>деятельность</a:t>
            </a:r>
            <a:r>
              <a:rPr lang="ru-RU" dirty="0"/>
              <a:t>, представленная в виде мероприятий, направленная на </a:t>
            </a:r>
            <a:r>
              <a:rPr lang="ru-RU" b="1" dirty="0"/>
              <a:t>решение социально значимой проблемы</a:t>
            </a:r>
            <a:r>
              <a:rPr lang="ru-RU" dirty="0"/>
              <a:t> и достижение определенной </a:t>
            </a:r>
            <a:r>
              <a:rPr lang="ru-RU" b="1" dirty="0"/>
              <a:t>цели</a:t>
            </a:r>
            <a:r>
              <a:rPr lang="ru-RU" dirty="0"/>
              <a:t>, предполагающая получение </a:t>
            </a:r>
            <a:r>
              <a:rPr lang="ru-RU" b="1" dirty="0"/>
              <a:t>ожидаемых результатов</a:t>
            </a:r>
            <a:r>
              <a:rPr lang="ru-RU" dirty="0"/>
              <a:t>, путем решения связанных с целью задач, обеспеченная необходимыми </a:t>
            </a:r>
            <a:r>
              <a:rPr lang="ru-RU" b="1" dirty="0"/>
              <a:t>ресурсами </a:t>
            </a:r>
            <a:r>
              <a:rPr lang="ru-RU" dirty="0"/>
              <a:t>и </a:t>
            </a:r>
            <a:r>
              <a:rPr lang="ru-RU" b="1" dirty="0"/>
              <a:t>управляемая</a:t>
            </a:r>
            <a:r>
              <a:rPr lang="ru-RU" dirty="0"/>
              <a:t> на основе постоянного </a:t>
            </a:r>
            <a:r>
              <a:rPr lang="ru-RU" b="1" dirty="0"/>
              <a:t>мониторинга</a:t>
            </a:r>
            <a:r>
              <a:rPr lang="ru-RU" dirty="0"/>
              <a:t> деятельности и ее результатов с учетом возможных </a:t>
            </a:r>
            <a:r>
              <a:rPr lang="ru-RU" b="1" dirty="0"/>
              <a:t>рисков</a:t>
            </a:r>
            <a:r>
              <a:rPr lang="ru-RU" dirty="0"/>
              <a:t>. </a:t>
            </a:r>
          </a:p>
          <a:p>
            <a:pPr algn="just"/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МАОУ Гимназия 4                                          Шарафутдинова </a:t>
            </a:r>
            <a:r>
              <a:rPr lang="ru-RU" dirty="0" err="1" smtClean="0"/>
              <a:t>Алия</a:t>
            </a:r>
            <a:r>
              <a:rPr lang="ru-RU" dirty="0" smtClean="0"/>
              <a:t> </a:t>
            </a:r>
            <a:r>
              <a:rPr lang="ru-RU" dirty="0" err="1" smtClean="0"/>
              <a:t>Рамилевна</a:t>
            </a:r>
            <a:r>
              <a:rPr lang="ru-RU" dirty="0" smtClean="0"/>
              <a:t> </a:t>
            </a:r>
          </a:p>
          <a:p>
            <a:r>
              <a:rPr lang="ru-RU" dirty="0" smtClean="0"/>
              <a:t>учитель информатики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9707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692696"/>
            <a:ext cx="7024744" cy="79208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4. Оценка проекта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772816"/>
            <a:ext cx="7704856" cy="4464496"/>
          </a:xfrm>
        </p:spPr>
        <p:txBody>
          <a:bodyPr>
            <a:noAutofit/>
          </a:bodyPr>
          <a:lstStyle/>
          <a:p>
            <a:pPr marL="0">
              <a:buNone/>
            </a:pPr>
            <a:r>
              <a:rPr lang="ru-RU" b="1" dirty="0" smtClean="0"/>
              <a:t>Система оценки проектных работ может включать: </a:t>
            </a:r>
          </a:p>
          <a:p>
            <a:r>
              <a:rPr lang="ru-RU" dirty="0" smtClean="0"/>
              <a:t>самооценку проекта его разработчиками; </a:t>
            </a:r>
          </a:p>
          <a:p>
            <a:r>
              <a:rPr lang="ru-RU" dirty="0" smtClean="0"/>
              <a:t>оценку жюри; </a:t>
            </a:r>
          </a:p>
          <a:p>
            <a:r>
              <a:rPr lang="ru-RU" dirty="0" smtClean="0"/>
              <a:t>оценочные мнения присутствующих на защите зрителей.</a:t>
            </a:r>
          </a:p>
          <a:p>
            <a:pPr marL="0">
              <a:buNone/>
            </a:pPr>
            <a:r>
              <a:rPr lang="ru-RU" dirty="0" smtClean="0"/>
              <a:t>На основе оценки проектов им присуждаются призовые места (1-е,2- е.,3-е) или номинации (за лучшее представление проекта; за на более актуальную проблему и пр.). 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Гимназия 4                                          Шарафутдинова Алия Рамилевна учитель информатики</a:t>
            </a:r>
            <a:endParaRPr lang="ru-RU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45152"/>
          </a:xfrm>
        </p:spPr>
        <p:txBody>
          <a:bodyPr/>
          <a:lstStyle/>
          <a:p>
            <a:pPr algn="ctr"/>
            <a:r>
              <a:rPr lang="ru-RU" b="1" dirty="0" smtClean="0"/>
              <a:t>4. Оценка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988840"/>
            <a:ext cx="7632848" cy="4392488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ru-RU" b="1" dirty="0" smtClean="0"/>
              <a:t>Система оценки проектов членами жюри может включать следующие критерии:</a:t>
            </a:r>
          </a:p>
          <a:p>
            <a:r>
              <a:rPr lang="ru-RU" dirty="0" smtClean="0"/>
              <a:t> актуальность и значимость темы;</a:t>
            </a:r>
          </a:p>
          <a:p>
            <a:r>
              <a:rPr lang="ru-RU" dirty="0" smtClean="0"/>
              <a:t> глубина исследования проблемы; </a:t>
            </a:r>
          </a:p>
          <a:p>
            <a:r>
              <a:rPr lang="ru-RU" dirty="0" smtClean="0"/>
              <a:t>оригинальность предлагаемого решения; </a:t>
            </a:r>
          </a:p>
          <a:p>
            <a:r>
              <a:rPr lang="ru-RU" dirty="0" smtClean="0"/>
              <a:t>достижимость результатов и их социальная значимость; </a:t>
            </a:r>
          </a:p>
          <a:p>
            <a:r>
              <a:rPr lang="ru-RU" dirty="0" smtClean="0"/>
              <a:t>оптимальность соотношения требуемых ресурсов и результатов и т.п. 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Гимназия 4                                          Шарафутдинова Алия Рамилевна учитель информатики</a:t>
            </a:r>
            <a:endParaRPr lang="ru-RU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17160"/>
          </a:xfrm>
        </p:spPr>
        <p:txBody>
          <a:bodyPr/>
          <a:lstStyle/>
          <a:p>
            <a:pPr algn="ctr"/>
            <a:r>
              <a:rPr lang="ru-RU" b="1" dirty="0" smtClean="0"/>
              <a:t>4. Оценка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492" y="2060848"/>
            <a:ext cx="7416940" cy="4176464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ru-RU" b="1" dirty="0" smtClean="0"/>
              <a:t>Критериями оценки проектов слушателями могут быть: </a:t>
            </a:r>
          </a:p>
          <a:p>
            <a:r>
              <a:rPr lang="ru-RU" dirty="0" smtClean="0"/>
              <a:t>важность темы проекта; </a:t>
            </a:r>
          </a:p>
          <a:p>
            <a:r>
              <a:rPr lang="ru-RU" dirty="0" smtClean="0"/>
              <a:t>качество выполнения проектного продукта; </a:t>
            </a:r>
          </a:p>
          <a:p>
            <a:r>
              <a:rPr lang="ru-RU" dirty="0" smtClean="0"/>
              <a:t>качество представленной </a:t>
            </a:r>
            <a:r>
              <a:rPr lang="ru-RU" dirty="0" err="1" smtClean="0"/>
              <a:t>мультимедийной</a:t>
            </a:r>
            <a:r>
              <a:rPr lang="ru-RU" dirty="0" smtClean="0"/>
              <a:t> презентации; </a:t>
            </a:r>
          </a:p>
          <a:p>
            <a:r>
              <a:rPr lang="ru-RU" dirty="0" smtClean="0"/>
              <a:t>артистизм и выразительность выступления; </a:t>
            </a:r>
          </a:p>
          <a:p>
            <a:r>
              <a:rPr lang="ru-RU" dirty="0" smtClean="0"/>
              <a:t>точность, глубину и полноту ответов на вопросы и пр.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Гимназия 4                                          Шарафутдинова Алия Рамилевна учитель информатики</a:t>
            </a:r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052736"/>
            <a:ext cx="6777317" cy="4779893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Проектирование</a:t>
            </a:r>
            <a:r>
              <a:rPr lang="ru-RU" dirty="0" smtClean="0"/>
              <a:t> </a:t>
            </a:r>
            <a:r>
              <a:rPr lang="ru-RU" dirty="0"/>
              <a:t>- процесс создания проекта и его фиксация </a:t>
            </a:r>
            <a:r>
              <a:rPr lang="ru-RU" dirty="0" smtClean="0"/>
              <a:t>в какой-либо </a:t>
            </a:r>
            <a:r>
              <a:rPr lang="ru-RU" dirty="0"/>
              <a:t>внешне </a:t>
            </a:r>
            <a:r>
              <a:rPr lang="ru-RU" dirty="0" smtClean="0"/>
              <a:t>выраженной форме.</a:t>
            </a:r>
          </a:p>
          <a:p>
            <a:r>
              <a:rPr lang="ru-RU" dirty="0"/>
              <a:t>Обозначим основные этапы проектирования, которые подробно будут рассмотрены в разделе…: обоснованный выбор значимой проблемы; определение продукта проекта, разработка проекта и его документальное оформление; макетирование и моделирование; оценка проекта; презентация и защита проекта.  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МАОУ Гимназия 4                                          Шарафутдинова </a:t>
            </a:r>
            <a:r>
              <a:rPr lang="ru-RU" dirty="0" err="1" smtClean="0"/>
              <a:t>Алия</a:t>
            </a:r>
            <a:r>
              <a:rPr lang="ru-RU" dirty="0" smtClean="0"/>
              <a:t> </a:t>
            </a:r>
            <a:r>
              <a:rPr lang="ru-RU" dirty="0" err="1" smtClean="0"/>
              <a:t>Рамилевна</a:t>
            </a:r>
            <a:r>
              <a:rPr lang="ru-RU" dirty="0" smtClean="0"/>
              <a:t> </a:t>
            </a:r>
          </a:p>
          <a:p>
            <a:r>
              <a:rPr lang="ru-RU" dirty="0" smtClean="0"/>
              <a:t>учитель информатики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1114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836712"/>
            <a:ext cx="7024744" cy="79208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Типы проектов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988840"/>
            <a:ext cx="6777317" cy="3843789"/>
          </a:xfrm>
        </p:spPr>
        <p:txBody>
          <a:bodyPr/>
          <a:lstStyle/>
          <a:p>
            <a:r>
              <a:rPr lang="ru-RU" dirty="0">
                <a:hlinkClick r:id="rId2" action="ppaction://hlinksldjump"/>
              </a:rPr>
              <a:t>Исследовательские проекты. </a:t>
            </a:r>
            <a:endParaRPr lang="ru-RU" dirty="0" smtClean="0"/>
          </a:p>
          <a:p>
            <a:r>
              <a:rPr lang="ru-RU" dirty="0">
                <a:hlinkClick r:id="rId3" action="ppaction://hlinksldjump"/>
              </a:rPr>
              <a:t>Творческие проекты. </a:t>
            </a:r>
            <a:endParaRPr lang="ru-RU" dirty="0" smtClean="0"/>
          </a:p>
          <a:p>
            <a:r>
              <a:rPr lang="ru-RU" dirty="0" smtClean="0">
                <a:hlinkClick r:id="rId4" action="ppaction://hlinksldjump"/>
              </a:rPr>
              <a:t>Ознакомительно-ориентировочные </a:t>
            </a:r>
            <a:r>
              <a:rPr lang="ru-RU" dirty="0">
                <a:hlinkClick r:id="rId4" action="ppaction://hlinksldjump"/>
              </a:rPr>
              <a:t>(информационные) проекты</a:t>
            </a:r>
            <a:r>
              <a:rPr lang="ru-RU" dirty="0" smtClean="0">
                <a:hlinkClick r:id="rId4" action="ppaction://hlinksldjump"/>
              </a:rPr>
              <a:t>.</a:t>
            </a:r>
            <a:endParaRPr lang="ru-RU" dirty="0" smtClean="0"/>
          </a:p>
          <a:p>
            <a:r>
              <a:rPr lang="ru-RU" dirty="0">
                <a:hlinkClick r:id="rId5" action="ppaction://hlinksldjump"/>
              </a:rPr>
              <a:t>Практико-ориентированные (прикладные) проекты</a:t>
            </a:r>
            <a:r>
              <a:rPr lang="ru-RU" dirty="0" smtClean="0">
                <a:hlinkClick r:id="rId5" action="ppaction://hlinksldjump"/>
              </a:rPr>
              <a:t>.</a:t>
            </a:r>
            <a:endParaRPr lang="ru-RU" dirty="0" smtClean="0"/>
          </a:p>
          <a:p>
            <a:pPr lvl="1">
              <a:buFont typeface="Arial" pitchFamily="34" charset="0"/>
              <a:buChar char="•"/>
            </a:pPr>
            <a:r>
              <a:rPr lang="ru-RU" dirty="0" err="1" smtClean="0">
                <a:hlinkClick r:id="rId6" action="ppaction://hlinksldjump"/>
              </a:rPr>
              <a:t>Монопроекты</a:t>
            </a:r>
            <a:r>
              <a:rPr lang="ru-RU" dirty="0" smtClean="0">
                <a:hlinkClick r:id="rId6" action="ppaction://hlinksldjump"/>
              </a:rPr>
              <a:t>.</a:t>
            </a:r>
            <a:endParaRPr lang="ru-RU" dirty="0" smtClean="0"/>
          </a:p>
          <a:p>
            <a:pPr lvl="1">
              <a:buFont typeface="Arial" pitchFamily="34" charset="0"/>
              <a:buChar char="•"/>
            </a:pPr>
            <a:r>
              <a:rPr lang="ru-RU" dirty="0" err="1" smtClean="0">
                <a:hlinkClick r:id="rId7" action="ppaction://hlinksldjump"/>
              </a:rPr>
              <a:t>Межпредметные</a:t>
            </a:r>
            <a:r>
              <a:rPr lang="ru-RU" dirty="0" smtClean="0">
                <a:hlinkClick r:id="rId7" action="ppaction://hlinksldjump"/>
              </a:rPr>
              <a:t> проекты.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Гимназия 4                                          Шарафутдинова Алия Рамилевна учитель информатики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453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692696"/>
            <a:ext cx="7024744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Исследовательские проекты.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916832"/>
            <a:ext cx="6777317" cy="4392488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Целью </a:t>
            </a:r>
            <a:r>
              <a:rPr lang="ru-RU" b="1" dirty="0" smtClean="0"/>
              <a:t>проекта: </a:t>
            </a:r>
            <a:r>
              <a:rPr lang="ru-RU" dirty="0" smtClean="0"/>
              <a:t>получение </a:t>
            </a:r>
            <a:r>
              <a:rPr lang="ru-RU" dirty="0"/>
              <a:t>научного знания, обладающего признаками новизны </a:t>
            </a:r>
            <a:r>
              <a:rPr lang="ru-RU" dirty="0" smtClean="0"/>
              <a:t>и теоретической </a:t>
            </a:r>
            <a:r>
              <a:rPr lang="ru-RU" dirty="0"/>
              <a:t>и/или практической </a:t>
            </a:r>
            <a:r>
              <a:rPr lang="ru-RU" dirty="0" smtClean="0"/>
              <a:t>значимости.</a:t>
            </a:r>
          </a:p>
          <a:p>
            <a:r>
              <a:rPr lang="ru-RU" dirty="0" smtClean="0"/>
              <a:t>Имеют </a:t>
            </a:r>
            <a:r>
              <a:rPr lang="ru-RU" dirty="0"/>
              <a:t>точную и детальную </a:t>
            </a:r>
            <a:r>
              <a:rPr lang="ru-RU" dirty="0" smtClean="0"/>
              <a:t>структуру, приближенную </a:t>
            </a:r>
            <a:r>
              <a:rPr lang="ru-RU" dirty="0"/>
              <a:t>или полностью совпадающую с подлинным </a:t>
            </a:r>
            <a:r>
              <a:rPr lang="ru-RU" dirty="0" smtClean="0"/>
              <a:t>научным исследованием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b="1" dirty="0" smtClean="0"/>
              <a:t>Проект включает : </a:t>
            </a:r>
            <a:r>
              <a:rPr lang="ru-RU" dirty="0" smtClean="0"/>
              <a:t>цель </a:t>
            </a:r>
            <a:r>
              <a:rPr lang="ru-RU" dirty="0"/>
              <a:t>и </a:t>
            </a:r>
            <a:r>
              <a:rPr lang="ru-RU" dirty="0" smtClean="0"/>
              <a:t>задачи;</a:t>
            </a:r>
            <a:r>
              <a:rPr lang="ru-RU" b="1" dirty="0" smtClean="0"/>
              <a:t> </a:t>
            </a:r>
            <a:r>
              <a:rPr lang="ru-RU" dirty="0" smtClean="0"/>
              <a:t>актуальность; проблемы; объект </a:t>
            </a:r>
            <a:r>
              <a:rPr lang="ru-RU" dirty="0"/>
              <a:t>и </a:t>
            </a:r>
            <a:r>
              <a:rPr lang="ru-RU" dirty="0" smtClean="0"/>
              <a:t>предмет исследования; выдвижение гипотезы для решения </a:t>
            </a:r>
            <a:r>
              <a:rPr lang="ru-RU" dirty="0"/>
              <a:t>обозначенной </a:t>
            </a:r>
            <a:r>
              <a:rPr lang="ru-RU" dirty="0" smtClean="0"/>
              <a:t>проблемы;  описание </a:t>
            </a:r>
            <a:r>
              <a:rPr lang="ru-RU" dirty="0"/>
              <a:t>методов исследования (теоретических и эмпирических</a:t>
            </a:r>
            <a:r>
              <a:rPr lang="ru-RU" dirty="0" smtClean="0"/>
              <a:t>); результаты </a:t>
            </a:r>
            <a:r>
              <a:rPr lang="ru-RU" dirty="0"/>
              <a:t>исследования, </a:t>
            </a:r>
            <a:r>
              <a:rPr lang="ru-RU" dirty="0" smtClean="0"/>
              <a:t>выводы. </a:t>
            </a:r>
            <a:endParaRPr lang="ru-RU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7740352" y="5733256"/>
            <a:ext cx="576064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Гимназия 4                                          Шарафутдинова Алия Рамилевна учитель информатики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418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936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/>
              <a:t>Творческие проекты.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844824"/>
            <a:ext cx="7776864" cy="3987805"/>
          </a:xfrm>
        </p:spPr>
        <p:txBody>
          <a:bodyPr>
            <a:noAutofit/>
          </a:bodyPr>
          <a:lstStyle/>
          <a:p>
            <a:r>
              <a:rPr lang="ru-RU" sz="2200" b="1" dirty="0" smtClean="0"/>
              <a:t>Цель проекта:  </a:t>
            </a:r>
            <a:r>
              <a:rPr lang="ru-RU" sz="2200" dirty="0" smtClean="0"/>
              <a:t>получение </a:t>
            </a:r>
            <a:r>
              <a:rPr lang="ru-RU" sz="2200" dirty="0"/>
              <a:t>творческого продукта – газеты, сочинения, </a:t>
            </a:r>
            <a:r>
              <a:rPr lang="ru-RU" sz="2200" dirty="0" smtClean="0"/>
              <a:t>альманаха, видеоролика</a:t>
            </a:r>
            <a:r>
              <a:rPr lang="ru-RU" sz="2200" dirty="0"/>
              <a:t>, праздника, экспедиции и т.д</a:t>
            </a:r>
            <a:r>
              <a:rPr lang="ru-RU" sz="2200" dirty="0" smtClean="0"/>
              <a:t>.</a:t>
            </a:r>
          </a:p>
          <a:p>
            <a:r>
              <a:rPr lang="ru-RU" sz="2200" dirty="0" smtClean="0"/>
              <a:t> </a:t>
            </a:r>
            <a:r>
              <a:rPr lang="ru-RU" sz="2200" dirty="0"/>
              <a:t>Отличительной </a:t>
            </a:r>
            <a:r>
              <a:rPr lang="ru-RU" sz="2200" dirty="0" smtClean="0"/>
              <a:t>особенностью творческих </a:t>
            </a:r>
            <a:r>
              <a:rPr lang="ru-RU" sz="2200" dirty="0"/>
              <a:t>проектов является то, что они не требуют </a:t>
            </a:r>
            <a:r>
              <a:rPr lang="ru-RU" sz="2200" dirty="0" smtClean="0"/>
              <a:t>детально проработанной структуры, она </a:t>
            </a:r>
            <a:r>
              <a:rPr lang="ru-RU" sz="2200" dirty="0"/>
              <a:t>только намечается и развивается в соответствии с конечным </a:t>
            </a:r>
            <a:r>
              <a:rPr lang="ru-RU" sz="2200" dirty="0" smtClean="0"/>
              <a:t>результатом. </a:t>
            </a:r>
          </a:p>
          <a:p>
            <a:r>
              <a:rPr lang="ru-RU" sz="2200" dirty="0" smtClean="0"/>
              <a:t>Однако </a:t>
            </a:r>
            <a:r>
              <a:rPr lang="ru-RU" sz="2200" dirty="0"/>
              <a:t>данные проекты требуют продуманности формы и </a:t>
            </a:r>
            <a:r>
              <a:rPr lang="ru-RU" sz="2200" dirty="0" smtClean="0"/>
              <a:t>структуры конечного </a:t>
            </a:r>
            <a:r>
              <a:rPr lang="ru-RU" sz="2200" dirty="0"/>
              <a:t>результата: сценария праздника, плана сочинения или статьи</a:t>
            </a:r>
            <a:r>
              <a:rPr lang="ru-RU" sz="2200" dirty="0" smtClean="0"/>
              <a:t>, дизайна </a:t>
            </a:r>
            <a:r>
              <a:rPr lang="ru-RU" sz="2200" dirty="0"/>
              <a:t>и рублик газеты и др. </a:t>
            </a:r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7740352" y="5733256"/>
            <a:ext cx="576064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Гимназия 4                                          Шарафутдинова Алия Рамилевна учитель информатики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543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692696"/>
            <a:ext cx="7024744" cy="1477968"/>
          </a:xfrm>
        </p:spPr>
        <p:txBody>
          <a:bodyPr>
            <a:noAutofit/>
          </a:bodyPr>
          <a:lstStyle/>
          <a:p>
            <a:pPr algn="ctr"/>
            <a:r>
              <a:rPr lang="ru-RU" sz="3300" b="1" dirty="0" smtClean="0"/>
              <a:t>Ознакомительно-ориентировочные (информационные) проекты.</a:t>
            </a:r>
            <a:endParaRPr lang="ru-RU" sz="33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323652"/>
            <a:ext cx="7776864" cy="4057676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Цель:  </a:t>
            </a:r>
            <a:r>
              <a:rPr lang="ru-RU" dirty="0" smtClean="0"/>
              <a:t>сбор информации о каком-либо объекте, явлении с целью ее анализа, обобщения и представления широкой аудитории в виде публикации в СМИ, Интернете и др. </a:t>
            </a:r>
          </a:p>
          <a:p>
            <a:r>
              <a:rPr lang="ru-RU" b="1" dirty="0" smtClean="0"/>
              <a:t>Особенность: </a:t>
            </a:r>
            <a:r>
              <a:rPr lang="ru-RU" dirty="0" smtClean="0"/>
              <a:t>актуальность проекта и его цель; объект изучения и предмет информационного поиска; перечень источников информации (литература, средства СМИ, базы данных, данные опросных методов исследования); обработку информации (анализ, сопоставление и известными фактами, аргументированные выводы); результат (статья, реферат, доклад, видеоролик или видеофильм); презентацию в виде публикации; обсуждение (на конференции, в сети); внешняя оценка.  </a:t>
            </a:r>
            <a:endParaRPr lang="ru-RU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7884368" y="5805264"/>
            <a:ext cx="576064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Гимназия 4                                          Шарафутдинова Алия Рамилевна учитель информатики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008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Практико-ориентированные (прикладные) проекты.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060848"/>
            <a:ext cx="7776864" cy="4176464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Цель: </a:t>
            </a:r>
            <a:r>
              <a:rPr lang="ru-RU" dirty="0" smtClean="0"/>
              <a:t>получение результата, ориентированного на социальные интересы самих участников. Так, на основе полученных исследований в разных областях могут быть разработаны следующие документы: программа действий, направленная на преодоление выявленных проблем; проект закона; справочный материал; методические рекомендации; словарь терминов; проект виртуального музея, зимнего сада и т.д. </a:t>
            </a:r>
          </a:p>
          <a:p>
            <a:r>
              <a:rPr lang="ru-RU" dirty="0" smtClean="0"/>
              <a:t>Практико-ориентированные проекты требуют тщательно продуманной структуры с определением поэтапных действий с указанием результатов; определения функций каждого участника, координация и корректирование их деятельности; оценка возможных способов внедрения результатов проекта, учет возможных рисков и пр. </a:t>
            </a:r>
            <a:endParaRPr lang="ru-RU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7740352" y="5733256"/>
            <a:ext cx="576064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МАОУ Гимназия 4                                          Шарафутдинова Алия Рамилевна учитель информатики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3757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644</TotalTime>
  <Words>2024</Words>
  <Application>Microsoft Office PowerPoint</Application>
  <PresentationFormat>Экран (4:3)</PresentationFormat>
  <Paragraphs>152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Остин</vt:lpstr>
      <vt:lpstr>Теория проектирования</vt:lpstr>
      <vt:lpstr>Основные понятия</vt:lpstr>
      <vt:lpstr>Слайд 3</vt:lpstr>
      <vt:lpstr>Слайд 4</vt:lpstr>
      <vt:lpstr>Типы проектов</vt:lpstr>
      <vt:lpstr>Исследовательские проекты. </vt:lpstr>
      <vt:lpstr>Творческие проекты.</vt:lpstr>
      <vt:lpstr>Ознакомительно-ориентировочные (информационные) проекты.</vt:lpstr>
      <vt:lpstr>Практико-ориентированные (прикладные) проекты.</vt:lpstr>
      <vt:lpstr>Монопроекты.</vt:lpstr>
      <vt:lpstr>Межпредметные проекты.</vt:lpstr>
      <vt:lpstr>Структурные составляющие проекта.</vt:lpstr>
      <vt:lpstr>1. Тема (название) проекта (Как назвать то, чем мы собираемся заниматься?)</vt:lpstr>
      <vt:lpstr>2. Актуальность проблемы (Почему этим нужно заниматься?)</vt:lpstr>
      <vt:lpstr>3. Объект (Что необходимо изучить?) и предмет (Под каким углом зрения?) исследования . </vt:lpstr>
      <vt:lpstr>4. Цель проекта (Что мы хотим получить в результате проекта?)</vt:lpstr>
      <vt:lpstr>5. Задачи проекта (Что нужно сделать, чтобы достичь цели исследования?)</vt:lpstr>
      <vt:lpstr>6. Гипотеза проекта (Что будет, если…?)</vt:lpstr>
      <vt:lpstr>7. Описание проекта (В чем заключается основная идея проекта и как она будет воплощена практически?)</vt:lpstr>
      <vt:lpstr>8. Целевая группа проекта (Чья жизнь изменится к лучшему? Кому нужен проект?) </vt:lpstr>
      <vt:lpstr>9. Этапы и календарный план реализации проекта (Кто, когда, и что будет делать?).</vt:lpstr>
      <vt:lpstr>10. Ожидаемые результаты (Какие изменения произойдут в результате реализации проекта?) </vt:lpstr>
      <vt:lpstr>11. Авторы (разработчики) проекта (Кто разработал данный проект?) </vt:lpstr>
      <vt:lpstr>Слайд 24</vt:lpstr>
      <vt:lpstr>Презентация и защита проекта</vt:lpstr>
      <vt:lpstr>1.Подготовка мультимедийной презентации</vt:lpstr>
      <vt:lpstr>1.Подготовка мультимедийной презентации.</vt:lpstr>
      <vt:lpstr>2.Работа над текстом выступления. </vt:lpstr>
      <vt:lpstr>3. Процедура презентации и защиты проекта.</vt:lpstr>
      <vt:lpstr>4. Оценка проекта</vt:lpstr>
      <vt:lpstr>4. Оценка проекта</vt:lpstr>
      <vt:lpstr>4. Оценка проекта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Теория проектирования</dc:title>
  <dc:creator>Админ</dc:creator>
  <cp:lastModifiedBy>Зильда</cp:lastModifiedBy>
  <cp:revision>21</cp:revision>
  <dcterms:created xsi:type="dcterms:W3CDTF">2016-09-23T02:58:48Z</dcterms:created>
  <dcterms:modified xsi:type="dcterms:W3CDTF">2016-10-09T09:58:44Z</dcterms:modified>
</cp:coreProperties>
</file>