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7" r:id="rId3"/>
    <p:sldId id="261" r:id="rId4"/>
    <p:sldId id="260" r:id="rId5"/>
    <p:sldId id="266" r:id="rId6"/>
    <p:sldId id="258" r:id="rId7"/>
    <p:sldId id="259" r:id="rId8"/>
    <p:sldId id="263" r:id="rId9"/>
    <p:sldId id="269" r:id="rId10"/>
    <p:sldId id="270" r:id="rId11"/>
    <p:sldId id="262" r:id="rId12"/>
    <p:sldId id="271" r:id="rId13"/>
    <p:sldId id="267" r:id="rId14"/>
    <p:sldId id="264" r:id="rId15"/>
    <p:sldId id="26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8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hidden">
          <a:xfrm>
            <a:off x="2895600" y="0"/>
            <a:ext cx="3352800" cy="68564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kumimoji="1" lang="ru-RU" sz="2400">
              <a:latin typeface="Times New Roman" pitchFamily="18" charset="0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133600" y="473075"/>
            <a:ext cx="4878388" cy="3490913"/>
            <a:chOff x="1344" y="298"/>
            <a:chExt cx="3073" cy="2199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344" y="1035"/>
              <a:ext cx="1019" cy="907"/>
            </a:xfrm>
            <a:custGeom>
              <a:avLst/>
              <a:gdLst/>
              <a:ahLst/>
              <a:cxnLst>
                <a:cxn ang="0">
                  <a:pos x="0" y="566"/>
                </a:cxn>
                <a:cxn ang="0">
                  <a:pos x="0" y="906"/>
                </a:cxn>
                <a:cxn ang="0">
                  <a:pos x="1014" y="283"/>
                </a:cxn>
                <a:cxn ang="0">
                  <a:pos x="1018" y="307"/>
                </a:cxn>
                <a:cxn ang="0">
                  <a:pos x="869" y="0"/>
                </a:cxn>
                <a:cxn ang="0">
                  <a:pos x="0" y="566"/>
                </a:cxn>
              </a:cxnLst>
              <a:rect l="0" t="0" r="r" b="b"/>
              <a:pathLst>
                <a:path w="1019" h="907">
                  <a:moveTo>
                    <a:pt x="0" y="566"/>
                  </a:moveTo>
                  <a:lnTo>
                    <a:pt x="0" y="906"/>
                  </a:lnTo>
                  <a:lnTo>
                    <a:pt x="1014" y="283"/>
                  </a:lnTo>
                  <a:lnTo>
                    <a:pt x="1018" y="307"/>
                  </a:lnTo>
                  <a:lnTo>
                    <a:pt x="869" y="0"/>
                  </a:lnTo>
                  <a:lnTo>
                    <a:pt x="0" y="566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398" y="1035"/>
              <a:ext cx="1019" cy="907"/>
            </a:xfrm>
            <a:custGeom>
              <a:avLst/>
              <a:gdLst/>
              <a:ahLst/>
              <a:cxnLst>
                <a:cxn ang="0">
                  <a:pos x="1018" y="566"/>
                </a:cxn>
                <a:cxn ang="0">
                  <a:pos x="1018" y="906"/>
                </a:cxn>
                <a:cxn ang="0">
                  <a:pos x="3" y="283"/>
                </a:cxn>
                <a:cxn ang="0">
                  <a:pos x="0" y="307"/>
                </a:cxn>
                <a:cxn ang="0">
                  <a:pos x="148" y="0"/>
                </a:cxn>
                <a:cxn ang="0">
                  <a:pos x="1018" y="566"/>
                </a:cxn>
              </a:cxnLst>
              <a:rect l="0" t="0" r="r" b="b"/>
              <a:pathLst>
                <a:path w="1019" h="907">
                  <a:moveTo>
                    <a:pt x="1018" y="566"/>
                  </a:moveTo>
                  <a:lnTo>
                    <a:pt x="1018" y="906"/>
                  </a:lnTo>
                  <a:lnTo>
                    <a:pt x="3" y="283"/>
                  </a:lnTo>
                  <a:lnTo>
                    <a:pt x="0" y="307"/>
                  </a:lnTo>
                  <a:lnTo>
                    <a:pt x="148" y="0"/>
                  </a:lnTo>
                  <a:lnTo>
                    <a:pt x="1018" y="566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571" y="298"/>
              <a:ext cx="2632" cy="2199"/>
              <a:chOff x="1571" y="298"/>
              <a:chExt cx="2632" cy="2199"/>
            </a:xfrm>
          </p:grpSpPr>
          <p:sp>
            <p:nvSpPr>
              <p:cNvPr id="10" name="AutoShape 7" descr="Green marble"/>
              <p:cNvSpPr>
                <a:spLocks noChangeArrowheads="1"/>
              </p:cNvSpPr>
              <p:nvPr/>
            </p:nvSpPr>
            <p:spPr bwMode="auto">
              <a:xfrm rot="10800000" flipH="1">
                <a:off x="1571" y="298"/>
                <a:ext cx="2631" cy="2198"/>
              </a:xfrm>
              <a:prstGeom prst="triangle">
                <a:avLst>
                  <a:gd name="adj" fmla="val 49995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2700" cap="sq">
                <a:solidFill>
                  <a:srgbClr val="00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571" y="298"/>
                <a:ext cx="1316" cy="2199"/>
              </a:xfrm>
              <a:custGeom>
                <a:avLst/>
                <a:gdLst/>
                <a:ahLst/>
                <a:cxnLst>
                  <a:cxn ang="0">
                    <a:pos x="1315" y="2198"/>
                  </a:cxn>
                  <a:cxn ang="0">
                    <a:pos x="1315" y="1815"/>
                  </a:cxn>
                  <a:cxn ang="0">
                    <a:pos x="409" y="214"/>
                  </a:cxn>
                  <a:cxn ang="0">
                    <a:pos x="0" y="0"/>
                  </a:cxn>
                  <a:cxn ang="0">
                    <a:pos x="1315" y="2198"/>
                  </a:cxn>
                </a:cxnLst>
                <a:rect l="0" t="0" r="r" b="b"/>
                <a:pathLst>
                  <a:path w="1316" h="2199">
                    <a:moveTo>
                      <a:pt x="1315" y="2198"/>
                    </a:moveTo>
                    <a:lnTo>
                      <a:pt x="1315" y="1815"/>
                    </a:lnTo>
                    <a:lnTo>
                      <a:pt x="409" y="214"/>
                    </a:lnTo>
                    <a:lnTo>
                      <a:pt x="0" y="0"/>
                    </a:lnTo>
                    <a:lnTo>
                      <a:pt x="1315" y="2198"/>
                    </a:lnTo>
                  </a:path>
                </a:pathLst>
              </a:custGeom>
              <a:solidFill>
                <a:srgbClr val="002010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1571" y="298"/>
                <a:ext cx="2632" cy="2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09" y="216"/>
                  </a:cxn>
                  <a:cxn ang="0">
                    <a:pos x="2279" y="216"/>
                  </a:cxn>
                  <a:cxn ang="0">
                    <a:pos x="2631" y="0"/>
                  </a:cxn>
                  <a:cxn ang="0">
                    <a:pos x="0" y="0"/>
                  </a:cxn>
                </a:cxnLst>
                <a:rect l="0" t="0" r="r" b="b"/>
                <a:pathLst>
                  <a:path w="2632" h="217">
                    <a:moveTo>
                      <a:pt x="0" y="0"/>
                    </a:moveTo>
                    <a:lnTo>
                      <a:pt x="409" y="216"/>
                    </a:lnTo>
                    <a:lnTo>
                      <a:pt x="2279" y="216"/>
                    </a:lnTo>
                    <a:lnTo>
                      <a:pt x="2631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1BB96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2886" y="298"/>
                <a:ext cx="1317" cy="2199"/>
              </a:xfrm>
              <a:custGeom>
                <a:avLst/>
                <a:gdLst/>
                <a:ahLst/>
                <a:cxnLst>
                  <a:cxn ang="0">
                    <a:pos x="0" y="2198"/>
                  </a:cxn>
                  <a:cxn ang="0">
                    <a:pos x="0" y="1815"/>
                  </a:cxn>
                  <a:cxn ang="0">
                    <a:pos x="906" y="214"/>
                  </a:cxn>
                  <a:cxn ang="0">
                    <a:pos x="1316" y="0"/>
                  </a:cxn>
                  <a:cxn ang="0">
                    <a:pos x="0" y="2198"/>
                  </a:cxn>
                </a:cxnLst>
                <a:rect l="0" t="0" r="r" b="b"/>
                <a:pathLst>
                  <a:path w="1317" h="2199">
                    <a:moveTo>
                      <a:pt x="0" y="2198"/>
                    </a:moveTo>
                    <a:lnTo>
                      <a:pt x="0" y="1815"/>
                    </a:lnTo>
                    <a:lnTo>
                      <a:pt x="906" y="214"/>
                    </a:lnTo>
                    <a:lnTo>
                      <a:pt x="1316" y="0"/>
                    </a:lnTo>
                    <a:lnTo>
                      <a:pt x="0" y="2198"/>
                    </a:lnTo>
                  </a:path>
                </a:pathLst>
              </a:custGeom>
              <a:solidFill>
                <a:srgbClr val="006633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1344" y="1631"/>
              <a:ext cx="3069" cy="31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9340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8862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9341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5410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9C64AE1-7199-42D0-A1DD-3A4F3A8CF608}" type="datetimeFigureOut">
              <a:rPr lang="ru-RU"/>
              <a:pPr>
                <a:defRPr/>
              </a:pPr>
              <a:t>09.10.2016</a:t>
            </a:fld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C0063B-B8A2-4142-AF42-23B1F154F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CB052-02EC-4AC9-BD8B-0EADABB58F0D}" type="datetimeFigureOut">
              <a:rPr lang="ru-RU"/>
              <a:pPr>
                <a:defRPr/>
              </a:pPr>
              <a:t>09.10.2016</a:t>
            </a:fld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D447D-E027-4204-A847-9F956CA373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228600"/>
            <a:ext cx="2081212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61988" y="228600"/>
            <a:ext cx="609600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3C8AA-0417-4178-8EF9-323FBB85DB09}" type="datetimeFigureOut">
              <a:rPr lang="ru-RU"/>
              <a:pPr>
                <a:defRPr/>
              </a:pPr>
              <a:t>09.10.2016</a:t>
            </a:fld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AACBC-6D45-4FEE-A3DC-CF6E76575E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FEE5B-6939-4F0B-86AF-67F3513E9F66}" type="datetimeFigureOut">
              <a:rPr lang="ru-RU"/>
              <a:pPr>
                <a:defRPr/>
              </a:pPr>
              <a:t>09.10.2016</a:t>
            </a:fld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DB650-F2EF-4380-97DA-0EC951CDA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4B39B-E4DB-4B2D-8E2B-FDA5AD44EC9F}" type="datetimeFigureOut">
              <a:rPr lang="ru-RU"/>
              <a:pPr>
                <a:defRPr/>
              </a:pPr>
              <a:t>09.10.2016</a:t>
            </a:fld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A60A3-AB26-4976-905F-A3A389F7A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61988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4388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C5AC1-9299-4A8D-B48D-352809033155}" type="datetimeFigureOut">
              <a:rPr lang="ru-RU"/>
              <a:pPr>
                <a:defRPr/>
              </a:pPr>
              <a:t>09.10.2016</a:t>
            </a:fld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9AFA9-3FBA-4F1D-ACCF-041F60400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ED863-7537-4632-933F-B951766AB6E0}" type="datetimeFigureOut">
              <a:rPr lang="ru-RU"/>
              <a:pPr>
                <a:defRPr/>
              </a:pPr>
              <a:t>09.10.2016</a:t>
            </a:fld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173A7-FE19-41F8-96AC-894191C04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1F3F2-C32E-4811-8D25-66216ECA12FF}" type="datetimeFigureOut">
              <a:rPr lang="ru-RU"/>
              <a:pPr>
                <a:defRPr/>
              </a:pPr>
              <a:t>09.10.2016</a:t>
            </a:fld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A4917-292F-41F5-A30B-2896C435E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3E203-2A86-43DE-98AC-622FC5347284}" type="datetimeFigureOut">
              <a:rPr lang="ru-RU"/>
              <a:pPr>
                <a:defRPr/>
              </a:pPr>
              <a:t>09.10.2016</a:t>
            </a:fld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D03E4-679A-4DF6-B4EC-333038F5C0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6774D-107F-456B-A55A-B71AE80FBEA0}" type="datetimeFigureOut">
              <a:rPr lang="ru-RU"/>
              <a:pPr>
                <a:defRPr/>
              </a:pPr>
              <a:t>09.10.2016</a:t>
            </a:fld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5E486-62E9-4E33-B03E-F09713B4A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9CECE-80A7-4582-8E3F-286A50C3B47F}" type="datetimeFigureOut">
              <a:rPr lang="ru-RU"/>
              <a:pPr>
                <a:defRPr/>
              </a:pPr>
              <a:t>09.10.2016</a:t>
            </a:fld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66D92-5833-4D57-BFF5-350410C2E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ChangeArrowheads="1"/>
          </p:cNvSpPr>
          <p:nvPr/>
        </p:nvSpPr>
        <p:spPr bwMode="hidden">
          <a:xfrm>
            <a:off x="0" y="0"/>
            <a:ext cx="1752600" cy="68564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kumimoji="1" lang="ru-RU" sz="2400">
              <a:latin typeface="Times New Roman" pitchFamily="18" charset="0"/>
            </a:endParaRPr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152400" y="374650"/>
            <a:ext cx="1525588" cy="1227138"/>
            <a:chOff x="96" y="236"/>
            <a:chExt cx="961" cy="773"/>
          </a:xfrm>
        </p:grpSpPr>
        <p:sp>
          <p:nvSpPr>
            <p:cNvPr id="98308" name="Freeform 4"/>
            <p:cNvSpPr>
              <a:spLocks/>
            </p:cNvSpPr>
            <p:nvPr/>
          </p:nvSpPr>
          <p:spPr bwMode="auto">
            <a:xfrm>
              <a:off x="738" y="495"/>
              <a:ext cx="319" cy="319"/>
            </a:xfrm>
            <a:custGeom>
              <a:avLst/>
              <a:gdLst/>
              <a:ahLst/>
              <a:cxnLst>
                <a:cxn ang="0">
                  <a:pos x="318" y="198"/>
                </a:cxn>
                <a:cxn ang="0">
                  <a:pos x="318" y="318"/>
                </a:cxn>
                <a:cxn ang="0">
                  <a:pos x="1" y="99"/>
                </a:cxn>
                <a:cxn ang="0">
                  <a:pos x="0" y="108"/>
                </a:cxn>
                <a:cxn ang="0">
                  <a:pos x="46" y="0"/>
                </a:cxn>
                <a:cxn ang="0">
                  <a:pos x="318" y="198"/>
                </a:cxn>
              </a:cxnLst>
              <a:rect l="0" t="0" r="r" b="b"/>
              <a:pathLst>
                <a:path w="319" h="319">
                  <a:moveTo>
                    <a:pt x="318" y="198"/>
                  </a:moveTo>
                  <a:lnTo>
                    <a:pt x="318" y="318"/>
                  </a:lnTo>
                  <a:lnTo>
                    <a:pt x="1" y="99"/>
                  </a:lnTo>
                  <a:lnTo>
                    <a:pt x="0" y="108"/>
                  </a:lnTo>
                  <a:lnTo>
                    <a:pt x="46" y="0"/>
                  </a:lnTo>
                  <a:lnTo>
                    <a:pt x="318" y="198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09" name="Freeform 5"/>
            <p:cNvSpPr>
              <a:spLocks/>
            </p:cNvSpPr>
            <p:nvPr/>
          </p:nvSpPr>
          <p:spPr bwMode="auto">
            <a:xfrm>
              <a:off x="96" y="495"/>
              <a:ext cx="319" cy="319"/>
            </a:xfrm>
            <a:custGeom>
              <a:avLst/>
              <a:gdLst/>
              <a:ahLst/>
              <a:cxnLst>
                <a:cxn ang="0">
                  <a:pos x="0" y="198"/>
                </a:cxn>
                <a:cxn ang="0">
                  <a:pos x="0" y="318"/>
                </a:cxn>
                <a:cxn ang="0">
                  <a:pos x="316" y="99"/>
                </a:cxn>
                <a:cxn ang="0">
                  <a:pos x="318" y="108"/>
                </a:cxn>
                <a:cxn ang="0">
                  <a:pos x="271" y="0"/>
                </a:cxn>
                <a:cxn ang="0">
                  <a:pos x="0" y="198"/>
                </a:cxn>
              </a:cxnLst>
              <a:rect l="0" t="0" r="r" b="b"/>
              <a:pathLst>
                <a:path w="319" h="319">
                  <a:moveTo>
                    <a:pt x="0" y="198"/>
                  </a:moveTo>
                  <a:lnTo>
                    <a:pt x="0" y="318"/>
                  </a:lnTo>
                  <a:lnTo>
                    <a:pt x="316" y="99"/>
                  </a:lnTo>
                  <a:lnTo>
                    <a:pt x="318" y="108"/>
                  </a:lnTo>
                  <a:lnTo>
                    <a:pt x="271" y="0"/>
                  </a:lnTo>
                  <a:lnTo>
                    <a:pt x="0" y="198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5131" name="Group 6"/>
            <p:cNvGrpSpPr>
              <a:grpSpLocks/>
            </p:cNvGrpSpPr>
            <p:nvPr/>
          </p:nvGrpSpPr>
          <p:grpSpPr bwMode="auto">
            <a:xfrm>
              <a:off x="152" y="236"/>
              <a:ext cx="823" cy="773"/>
              <a:chOff x="152" y="236"/>
              <a:chExt cx="823" cy="773"/>
            </a:xfrm>
          </p:grpSpPr>
          <p:sp>
            <p:nvSpPr>
              <p:cNvPr id="98311" name="AutoShape 7" descr="Green marble"/>
              <p:cNvSpPr>
                <a:spLocks noChangeArrowheads="1"/>
              </p:cNvSpPr>
              <p:nvPr/>
            </p:nvSpPr>
            <p:spPr bwMode="auto">
              <a:xfrm rot="10800000" flipH="1">
                <a:off x="152" y="236"/>
                <a:ext cx="822" cy="772"/>
              </a:xfrm>
              <a:prstGeom prst="triangle">
                <a:avLst>
                  <a:gd name="adj" fmla="val 49995"/>
                </a:avLst>
              </a:prstGeom>
              <a:blipFill dpi="0" rotWithShape="0">
                <a:blip r:embed="rId13" cstate="print"/>
                <a:srcRect/>
                <a:tile tx="0" ty="0" sx="100000" sy="100000" flip="none" algn="tl"/>
              </a:blipFill>
              <a:ln w="12700" cap="sq">
                <a:solidFill>
                  <a:srgbClr val="00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8312" name="Freeform 8"/>
              <p:cNvSpPr>
                <a:spLocks/>
              </p:cNvSpPr>
              <p:nvPr/>
            </p:nvSpPr>
            <p:spPr bwMode="auto">
              <a:xfrm>
                <a:off x="152" y="236"/>
                <a:ext cx="412" cy="773"/>
              </a:xfrm>
              <a:custGeom>
                <a:avLst/>
                <a:gdLst/>
                <a:ahLst/>
                <a:cxnLst>
                  <a:cxn ang="0">
                    <a:pos x="411" y="772"/>
                  </a:cxn>
                  <a:cxn ang="0">
                    <a:pos x="411" y="637"/>
                  </a:cxn>
                  <a:cxn ang="0">
                    <a:pos x="127" y="75"/>
                  </a:cxn>
                  <a:cxn ang="0">
                    <a:pos x="0" y="0"/>
                  </a:cxn>
                  <a:cxn ang="0">
                    <a:pos x="411" y="772"/>
                  </a:cxn>
                </a:cxnLst>
                <a:rect l="0" t="0" r="r" b="b"/>
                <a:pathLst>
                  <a:path w="412" h="773">
                    <a:moveTo>
                      <a:pt x="411" y="772"/>
                    </a:moveTo>
                    <a:lnTo>
                      <a:pt x="411" y="637"/>
                    </a:lnTo>
                    <a:lnTo>
                      <a:pt x="127" y="75"/>
                    </a:lnTo>
                    <a:lnTo>
                      <a:pt x="0" y="0"/>
                    </a:lnTo>
                    <a:lnTo>
                      <a:pt x="411" y="772"/>
                    </a:lnTo>
                  </a:path>
                </a:pathLst>
              </a:custGeom>
              <a:solidFill>
                <a:srgbClr val="002010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8313" name="Freeform 9"/>
              <p:cNvSpPr>
                <a:spLocks/>
              </p:cNvSpPr>
              <p:nvPr/>
            </p:nvSpPr>
            <p:spPr bwMode="auto">
              <a:xfrm>
                <a:off x="152" y="236"/>
                <a:ext cx="823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7" y="76"/>
                  </a:cxn>
                  <a:cxn ang="0">
                    <a:pos x="712" y="76"/>
                  </a:cxn>
                  <a:cxn ang="0">
                    <a:pos x="822" y="0"/>
                  </a:cxn>
                  <a:cxn ang="0">
                    <a:pos x="0" y="0"/>
                  </a:cxn>
                </a:cxnLst>
                <a:rect l="0" t="0" r="r" b="b"/>
                <a:pathLst>
                  <a:path w="823" h="77">
                    <a:moveTo>
                      <a:pt x="0" y="0"/>
                    </a:moveTo>
                    <a:lnTo>
                      <a:pt x="127" y="76"/>
                    </a:lnTo>
                    <a:lnTo>
                      <a:pt x="712" y="76"/>
                    </a:lnTo>
                    <a:lnTo>
                      <a:pt x="82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1BB96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8314" name="Freeform 10"/>
              <p:cNvSpPr>
                <a:spLocks/>
              </p:cNvSpPr>
              <p:nvPr/>
            </p:nvSpPr>
            <p:spPr bwMode="auto">
              <a:xfrm>
                <a:off x="563" y="236"/>
                <a:ext cx="412" cy="773"/>
              </a:xfrm>
              <a:custGeom>
                <a:avLst/>
                <a:gdLst/>
                <a:ahLst/>
                <a:cxnLst>
                  <a:cxn ang="0">
                    <a:pos x="0" y="772"/>
                  </a:cxn>
                  <a:cxn ang="0">
                    <a:pos x="0" y="637"/>
                  </a:cxn>
                  <a:cxn ang="0">
                    <a:pos x="283" y="75"/>
                  </a:cxn>
                  <a:cxn ang="0">
                    <a:pos x="411" y="0"/>
                  </a:cxn>
                  <a:cxn ang="0">
                    <a:pos x="0" y="772"/>
                  </a:cxn>
                </a:cxnLst>
                <a:rect l="0" t="0" r="r" b="b"/>
                <a:pathLst>
                  <a:path w="412" h="773">
                    <a:moveTo>
                      <a:pt x="0" y="772"/>
                    </a:moveTo>
                    <a:lnTo>
                      <a:pt x="0" y="637"/>
                    </a:lnTo>
                    <a:lnTo>
                      <a:pt x="283" y="75"/>
                    </a:lnTo>
                    <a:lnTo>
                      <a:pt x="411" y="0"/>
                    </a:lnTo>
                    <a:lnTo>
                      <a:pt x="0" y="772"/>
                    </a:lnTo>
                  </a:path>
                </a:pathLst>
              </a:custGeom>
              <a:solidFill>
                <a:srgbClr val="006633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8315" name="Rectangle 11"/>
            <p:cNvSpPr>
              <a:spLocks noChangeArrowheads="1"/>
            </p:cNvSpPr>
            <p:nvPr/>
          </p:nvSpPr>
          <p:spPr bwMode="auto">
            <a:xfrm>
              <a:off x="96" y="704"/>
              <a:ext cx="959" cy="10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24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7086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5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8318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fld id="{B4F1D910-CB3B-4A85-9E98-92942A5A167A}" type="datetimeFigureOut">
              <a:rPr lang="ru-RU"/>
              <a:pPr>
                <a:defRPr/>
              </a:pPr>
              <a:t>09.10.2016</a:t>
            </a:fld>
            <a:endParaRPr lang="ru-RU"/>
          </a:p>
        </p:txBody>
      </p:sp>
      <p:sp>
        <p:nvSpPr>
          <p:cNvPr id="9831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20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9023544C-6744-4650-A689-59FE01FBA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5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buChar char="Ú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755576" y="3789040"/>
            <a:ext cx="7772400" cy="1143000"/>
          </a:xfrm>
        </p:spPr>
        <p:txBody>
          <a:bodyPr/>
          <a:lstStyle/>
          <a:p>
            <a:r>
              <a:rPr lang="ru-RU" b="1" dirty="0" smtClean="0"/>
              <a:t>Мастер-класс</a:t>
            </a:r>
            <a:br>
              <a:rPr lang="ru-RU" b="1" dirty="0" smtClean="0"/>
            </a:br>
            <a:r>
              <a:rPr lang="ru-RU" b="1" dirty="0" smtClean="0"/>
              <a:t>«Считаем быстро»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971600" y="5085184"/>
            <a:ext cx="7088832" cy="1295400"/>
          </a:xfrm>
        </p:spPr>
        <p:txBody>
          <a:bodyPr/>
          <a:lstStyle/>
          <a:p>
            <a:r>
              <a:rPr lang="ru-RU" dirty="0" smtClean="0"/>
              <a:t>Меркулова Н.А., </a:t>
            </a:r>
          </a:p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smtClean="0"/>
              <a:t>МОУ «</a:t>
            </a:r>
            <a:r>
              <a:rPr lang="ru-RU" dirty="0" err="1" smtClean="0"/>
              <a:t>Новомичуринская</a:t>
            </a:r>
            <a:r>
              <a:rPr lang="ru-RU" dirty="0" smtClean="0"/>
              <a:t> СОШ №1»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79712" y="188640"/>
            <a:ext cx="6520210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/>
              <a:t>Умножение на 5,</a:t>
            </a:r>
            <a:r>
              <a:rPr lang="en-US" sz="5400" b="1" dirty="0"/>
              <a:t> </a:t>
            </a:r>
            <a:r>
              <a:rPr lang="ru-RU" sz="5400" b="1" dirty="0"/>
              <a:t>на 50,</a:t>
            </a:r>
            <a:r>
              <a:rPr lang="en-US" sz="5400" b="1" dirty="0"/>
              <a:t> </a:t>
            </a:r>
            <a:r>
              <a:rPr lang="ru-RU" sz="5400" b="1" dirty="0"/>
              <a:t>на 25, на 125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55663" y="1556792"/>
            <a:ext cx="8288337" cy="4714875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При умножении на эти числа можно воспользоваться</a:t>
            </a:r>
            <a:r>
              <a:rPr lang="en-US" dirty="0"/>
              <a:t> </a:t>
            </a:r>
            <a:r>
              <a:rPr lang="ru-RU" dirty="0"/>
              <a:t>следующими выражениями:</a:t>
            </a:r>
          </a:p>
          <a:p>
            <a:pPr>
              <a:buFont typeface="Wingdings" pitchFamily="2" charset="2"/>
              <a:buNone/>
            </a:pPr>
            <a:r>
              <a:rPr lang="ru-RU" sz="4000" b="1" dirty="0">
                <a:solidFill>
                  <a:srgbClr val="FF0000"/>
                </a:solidFill>
              </a:rPr>
              <a:t>   </a:t>
            </a:r>
            <a:r>
              <a:rPr lang="en-US" sz="4000" b="1" dirty="0" smtClean="0">
                <a:solidFill>
                  <a:srgbClr val="FF0000"/>
                </a:solidFill>
              </a:rPr>
              <a:t>a ∙ 5=a ∙ 10</a:t>
            </a:r>
            <a:r>
              <a:rPr lang="ru-RU" sz="4000" b="1" dirty="0">
                <a:solidFill>
                  <a:srgbClr val="FF0000"/>
                </a:solidFill>
              </a:rPr>
              <a:t>:</a:t>
            </a:r>
            <a:r>
              <a:rPr lang="en-US" sz="4000" b="1" dirty="0">
                <a:solidFill>
                  <a:srgbClr val="FF0000"/>
                </a:solidFill>
              </a:rPr>
              <a:t>2   </a:t>
            </a:r>
            <a:r>
              <a:rPr lang="en-US" sz="4000" b="1" dirty="0" smtClean="0">
                <a:solidFill>
                  <a:srgbClr val="FF0000"/>
                </a:solidFill>
              </a:rPr>
              <a:t>a ∙ 50=a ∙ 100</a:t>
            </a:r>
            <a:r>
              <a:rPr lang="ru-RU" sz="4000" b="1" dirty="0">
                <a:solidFill>
                  <a:srgbClr val="FF0000"/>
                </a:solidFill>
              </a:rPr>
              <a:t>:</a:t>
            </a:r>
            <a:r>
              <a:rPr lang="en-US" sz="4000" b="1" dirty="0">
                <a:solidFill>
                  <a:srgbClr val="FF0000"/>
                </a:solidFill>
              </a:rPr>
              <a:t>2  </a:t>
            </a:r>
          </a:p>
          <a:p>
            <a:pPr>
              <a:buFont typeface="Wingdings" pitchFamily="2" charset="2"/>
              <a:buNone/>
            </a:pPr>
            <a:r>
              <a:rPr lang="en-US" sz="4000" b="1" dirty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a ∙ 25=a ∙ 100</a:t>
            </a:r>
            <a:r>
              <a:rPr lang="ru-RU" sz="4000" b="1" dirty="0">
                <a:solidFill>
                  <a:srgbClr val="FF0000"/>
                </a:solidFill>
              </a:rPr>
              <a:t>:</a:t>
            </a:r>
            <a:r>
              <a:rPr lang="en-US" sz="4000" b="1" dirty="0">
                <a:solidFill>
                  <a:srgbClr val="FF0000"/>
                </a:solidFill>
              </a:rPr>
              <a:t>4 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en-US" sz="4000" b="1" dirty="0" smtClean="0">
                <a:solidFill>
                  <a:srgbClr val="FF0000"/>
                </a:solidFill>
              </a:rPr>
              <a:t> ∙ </a:t>
            </a:r>
            <a:r>
              <a:rPr lang="ru-RU" sz="4000" b="1" dirty="0" smtClean="0">
                <a:solidFill>
                  <a:srgbClr val="FF0000"/>
                </a:solidFill>
              </a:rPr>
              <a:t>125=а</a:t>
            </a:r>
            <a:r>
              <a:rPr lang="en-US" sz="4000" b="1" dirty="0" smtClean="0">
                <a:solidFill>
                  <a:srgbClr val="FF0000"/>
                </a:solidFill>
              </a:rPr>
              <a:t> ∙ </a:t>
            </a:r>
            <a:r>
              <a:rPr lang="ru-RU" sz="4000" b="1" dirty="0" smtClean="0">
                <a:solidFill>
                  <a:srgbClr val="FF0000"/>
                </a:solidFill>
              </a:rPr>
              <a:t>1000:8</a:t>
            </a:r>
            <a:endParaRPr lang="en-US" sz="4000" b="1" dirty="0">
              <a:solidFill>
                <a:srgbClr val="FF0000"/>
              </a:solidFill>
            </a:endParaRPr>
          </a:p>
          <a:p>
            <a:pPr indent="557213">
              <a:buFont typeface="Wingdings" pitchFamily="2" charset="2"/>
              <a:buNone/>
            </a:pPr>
            <a:r>
              <a:rPr lang="ru-RU" sz="2400" dirty="0" smtClean="0"/>
              <a:t>Пример1. 17</a:t>
            </a:r>
            <a:r>
              <a:rPr lang="en-US" sz="2400" b="1" dirty="0" smtClean="0"/>
              <a:t> ∙ </a:t>
            </a:r>
            <a:r>
              <a:rPr lang="ru-RU" sz="2400" dirty="0" smtClean="0"/>
              <a:t>5=17</a:t>
            </a:r>
            <a:r>
              <a:rPr lang="en-US" sz="2400" b="1" dirty="0" smtClean="0"/>
              <a:t> ∙ </a:t>
            </a:r>
            <a:r>
              <a:rPr lang="ru-RU" sz="2400" dirty="0" smtClean="0"/>
              <a:t>10:2=170:2=85</a:t>
            </a:r>
            <a:r>
              <a:rPr lang="en-US" sz="2400" dirty="0" smtClean="0"/>
              <a:t> </a:t>
            </a:r>
            <a:endParaRPr lang="ru-RU" sz="2400" dirty="0"/>
          </a:p>
          <a:p>
            <a:pPr indent="557213">
              <a:buFont typeface="Wingdings" pitchFamily="2" charset="2"/>
              <a:buNone/>
            </a:pPr>
            <a:r>
              <a:rPr lang="ru-RU" sz="2400" dirty="0" smtClean="0"/>
              <a:t>Пример 2. 43 </a:t>
            </a:r>
            <a:r>
              <a:rPr lang="en-US" sz="2400" b="1" dirty="0" smtClean="0"/>
              <a:t>∙ </a:t>
            </a:r>
            <a:r>
              <a:rPr lang="ru-RU" sz="2400" dirty="0" smtClean="0"/>
              <a:t>50=43</a:t>
            </a:r>
            <a:r>
              <a:rPr lang="en-US" sz="2400" b="1" dirty="0" smtClean="0"/>
              <a:t> ∙ </a:t>
            </a:r>
            <a:r>
              <a:rPr lang="ru-RU" sz="2400" dirty="0" smtClean="0"/>
              <a:t>100:2=4300:2=2150</a:t>
            </a:r>
            <a:endParaRPr lang="ru-RU" sz="2400" dirty="0"/>
          </a:p>
          <a:p>
            <a:pPr indent="557213">
              <a:buFont typeface="Wingdings" pitchFamily="2" charset="2"/>
              <a:buNone/>
            </a:pPr>
            <a:r>
              <a:rPr lang="ru-RU" sz="2400" dirty="0" smtClean="0"/>
              <a:t>Пример 3. 27</a:t>
            </a:r>
            <a:r>
              <a:rPr lang="en-US" sz="2400" b="1" dirty="0" smtClean="0"/>
              <a:t> ∙ </a:t>
            </a:r>
            <a:r>
              <a:rPr lang="ru-RU" sz="2400" dirty="0" smtClean="0"/>
              <a:t>25=27</a:t>
            </a:r>
            <a:r>
              <a:rPr lang="en-US" sz="2400" b="1" dirty="0" smtClean="0"/>
              <a:t> ∙ </a:t>
            </a:r>
            <a:r>
              <a:rPr lang="ru-RU" sz="2400" dirty="0" smtClean="0"/>
              <a:t>100:4=2700:4=675</a:t>
            </a:r>
          </a:p>
          <a:p>
            <a:pPr indent="557213">
              <a:buFont typeface="Wingdings" pitchFamily="2" charset="2"/>
              <a:buNone/>
            </a:pPr>
            <a:r>
              <a:rPr lang="ru-RU" sz="2400" dirty="0" smtClean="0"/>
              <a:t>Пример 4. 96</a:t>
            </a:r>
            <a:r>
              <a:rPr lang="en-US" sz="2400" b="1" dirty="0" smtClean="0"/>
              <a:t> ∙ </a:t>
            </a:r>
            <a:r>
              <a:rPr lang="ru-RU" sz="2400" dirty="0" smtClean="0"/>
              <a:t>125=96:8</a:t>
            </a:r>
            <a:r>
              <a:rPr lang="en-US" sz="2400" b="1" dirty="0" smtClean="0"/>
              <a:t> ∙ </a:t>
            </a:r>
            <a:r>
              <a:rPr lang="ru-RU" sz="2400" dirty="0" smtClean="0"/>
              <a:t>1000=12 ∙ 1000=12000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3071810"/>
            <a:ext cx="8501122" cy="1357322"/>
          </a:xfrm>
          <a:prstGeom prst="roundRect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None/>
            </a:pPr>
            <a:r>
              <a:rPr lang="en-US" sz="4000" b="1" dirty="0" smtClean="0">
                <a:solidFill>
                  <a:srgbClr val="800080"/>
                </a:solidFill>
              </a:rPr>
              <a:t>a ∙ 5=a ∙ 10</a:t>
            </a:r>
            <a:r>
              <a:rPr lang="ru-RU" sz="4000" b="1" dirty="0" smtClean="0">
                <a:solidFill>
                  <a:srgbClr val="800080"/>
                </a:solidFill>
              </a:rPr>
              <a:t>:</a:t>
            </a:r>
            <a:r>
              <a:rPr lang="en-US" sz="4000" b="1" dirty="0" smtClean="0">
                <a:solidFill>
                  <a:srgbClr val="800080"/>
                </a:solidFill>
              </a:rPr>
              <a:t>2   </a:t>
            </a:r>
            <a:r>
              <a:rPr lang="ru-RU" sz="4000" b="1" dirty="0" smtClean="0">
                <a:solidFill>
                  <a:srgbClr val="800080"/>
                </a:solidFill>
              </a:rPr>
              <a:t>       </a:t>
            </a:r>
            <a:r>
              <a:rPr lang="en-US" sz="4000" b="1" dirty="0" smtClean="0">
                <a:solidFill>
                  <a:srgbClr val="800080"/>
                </a:solidFill>
              </a:rPr>
              <a:t>a ∙ 50=a ∙ 100</a:t>
            </a:r>
            <a:r>
              <a:rPr lang="ru-RU" sz="4000" b="1" dirty="0" smtClean="0">
                <a:solidFill>
                  <a:srgbClr val="800080"/>
                </a:solidFill>
              </a:rPr>
              <a:t>:</a:t>
            </a:r>
            <a:r>
              <a:rPr lang="en-US" sz="4000" b="1" dirty="0" smtClean="0">
                <a:solidFill>
                  <a:srgbClr val="800080"/>
                </a:solidFill>
              </a:rPr>
              <a:t>2  </a:t>
            </a:r>
          </a:p>
          <a:p>
            <a:pPr>
              <a:buFont typeface="Wingdings" pitchFamily="2" charset="2"/>
              <a:buNone/>
            </a:pPr>
            <a:r>
              <a:rPr lang="en-US" sz="4000" b="1" dirty="0" smtClean="0">
                <a:solidFill>
                  <a:srgbClr val="800080"/>
                </a:solidFill>
              </a:rPr>
              <a:t>a ∙ 25=a ∙ 100</a:t>
            </a:r>
            <a:r>
              <a:rPr lang="ru-RU" sz="4000" b="1" dirty="0" smtClean="0">
                <a:solidFill>
                  <a:srgbClr val="800080"/>
                </a:solidFill>
              </a:rPr>
              <a:t>:</a:t>
            </a:r>
            <a:r>
              <a:rPr lang="en-US" sz="4000" b="1" dirty="0" smtClean="0">
                <a:solidFill>
                  <a:srgbClr val="800080"/>
                </a:solidFill>
              </a:rPr>
              <a:t>4 </a:t>
            </a:r>
            <a:r>
              <a:rPr lang="ru-RU" sz="4000" b="1" dirty="0" smtClean="0">
                <a:solidFill>
                  <a:srgbClr val="800080"/>
                </a:solidFill>
              </a:rPr>
              <a:t>     а</a:t>
            </a:r>
            <a:r>
              <a:rPr lang="en-US" sz="4000" b="1" dirty="0" smtClean="0">
                <a:solidFill>
                  <a:srgbClr val="800080"/>
                </a:solidFill>
              </a:rPr>
              <a:t> ∙ </a:t>
            </a:r>
            <a:r>
              <a:rPr lang="ru-RU" sz="4000" b="1" dirty="0" smtClean="0">
                <a:solidFill>
                  <a:srgbClr val="800080"/>
                </a:solidFill>
              </a:rPr>
              <a:t>125=а</a:t>
            </a:r>
            <a:r>
              <a:rPr lang="en-US" sz="4000" b="1" dirty="0" smtClean="0">
                <a:solidFill>
                  <a:srgbClr val="800080"/>
                </a:solidFill>
              </a:rPr>
              <a:t> ∙ </a:t>
            </a:r>
            <a:r>
              <a:rPr lang="ru-RU" sz="4000" b="1" dirty="0" smtClean="0">
                <a:solidFill>
                  <a:srgbClr val="800080"/>
                </a:solidFill>
              </a:rPr>
              <a:t>1000:8</a:t>
            </a:r>
            <a:endParaRPr lang="en-US" sz="4000" b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ransition spd="slow" advClick="0" advTm="20000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7086600" cy="2624336"/>
          </a:xfrm>
        </p:spPr>
        <p:txBody>
          <a:bodyPr/>
          <a:lstStyle/>
          <a:p>
            <a:pPr algn="ctr"/>
            <a:r>
              <a:rPr lang="ru-RU" dirty="0" smtClean="0"/>
              <a:t>Как на Востоке учили умножать двузначные числа, не зная таблицу умножения?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2924944"/>
            <a:ext cx="7380312" cy="1368152"/>
          </a:xfrm>
        </p:spPr>
        <p:txBody>
          <a:bodyPr/>
          <a:lstStyle/>
          <a:p>
            <a:pPr marL="0" indent="196850" algn="ctr">
              <a:buNone/>
            </a:pPr>
            <a:r>
              <a:rPr lang="ru-RU" dirty="0" smtClean="0"/>
              <a:t>Метод  рисования полосок. Логика метода понятна из рисунка.</a:t>
            </a:r>
          </a:p>
          <a:p>
            <a:pPr marL="0" indent="19685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7409" name="Picture 1" descr="C:\Users\Пользователь\Desktop\умножение\umnojeniepoyapons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077072"/>
            <a:ext cx="3024336" cy="2621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Умножаем вместе</a:t>
            </a:r>
            <a:br>
              <a:rPr lang="ru-RU" dirty="0" smtClean="0"/>
            </a:br>
            <a:r>
              <a:rPr lang="ru-RU" dirty="0" smtClean="0"/>
              <a:t>(осваиваем приёмы)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905000"/>
            <a:ext cx="2232248" cy="4114800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/>
              <a:t>5</a:t>
            </a:r>
            <a:r>
              <a:rPr lang="ru-RU" sz="4400" b="1" dirty="0" smtClean="0">
                <a:latin typeface="Times New Roman"/>
                <a:cs typeface="Times New Roman"/>
              </a:rPr>
              <a:t>·3</a:t>
            </a: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24 </a:t>
            </a:r>
            <a:r>
              <a:rPr lang="ru-RU" sz="4400" b="1" dirty="0" smtClean="0">
                <a:latin typeface="Times New Roman"/>
                <a:cs typeface="Times New Roman"/>
              </a:rPr>
              <a:t>· 12</a:t>
            </a:r>
          </a:p>
          <a:p>
            <a:pPr>
              <a:buNone/>
            </a:pP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7086600" cy="3848472"/>
          </a:xfrm>
        </p:spPr>
        <p:txBody>
          <a:bodyPr/>
          <a:lstStyle/>
          <a:p>
            <a:pPr algn="ctr"/>
            <a:r>
              <a:rPr lang="ru-RU" dirty="0" smtClean="0"/>
              <a:t>Попробуем найти произведения: первая группа – «столбиком», вторая – методом полосок.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3933056"/>
            <a:ext cx="2304256" cy="273630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 smtClean="0">
                <a:cs typeface="Times New Roman"/>
              </a:rPr>
              <a:t>41 ·  22</a:t>
            </a:r>
          </a:p>
          <a:p>
            <a:pPr marL="0" indent="0" algn="ctr">
              <a:buNone/>
            </a:pPr>
            <a:r>
              <a:rPr lang="ru-RU" sz="3600" b="1" dirty="0" smtClean="0"/>
              <a:t>32 </a:t>
            </a:r>
            <a:r>
              <a:rPr lang="ru-RU" sz="3600" b="1" dirty="0" smtClean="0">
                <a:latin typeface="Times New Roman"/>
                <a:cs typeface="Times New Roman"/>
              </a:rPr>
              <a:t>· 15</a:t>
            </a:r>
          </a:p>
          <a:p>
            <a:pPr algn="ctr">
              <a:buNone/>
            </a:pPr>
            <a:r>
              <a:rPr lang="ru-RU" sz="3600" b="1" dirty="0" smtClean="0">
                <a:cs typeface="Times New Roman"/>
              </a:rPr>
              <a:t> 132 · 232</a:t>
            </a:r>
          </a:p>
          <a:p>
            <a:pPr marL="0" indent="0">
              <a:buNone/>
            </a:pP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Умножаем трёхзначные числа.</a:t>
            </a:r>
            <a:endParaRPr lang="ru-RU" dirty="0"/>
          </a:p>
        </p:txBody>
      </p:sp>
      <p:pic>
        <p:nvPicPr>
          <p:cNvPr id="21506" name="Picture 2" descr="C:\Users\Пользователь\Desktop\умножение\8d52917789375f1ca0cc61e00fca59c6_i-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1693" y="1988840"/>
            <a:ext cx="7332307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7086600" cy="2120280"/>
          </a:xfrm>
        </p:spPr>
        <p:txBody>
          <a:bodyPr/>
          <a:lstStyle/>
          <a:p>
            <a:pPr algn="ctr"/>
            <a:r>
              <a:rPr lang="ru-RU" dirty="0" smtClean="0"/>
              <a:t>Предложите этот метод детям: </a:t>
            </a:r>
            <a:br>
              <a:rPr lang="ru-RU" dirty="0" smtClean="0"/>
            </a:br>
            <a:r>
              <a:rPr lang="ru-RU" dirty="0" smtClean="0"/>
              <a:t>это интересно и полезно.</a:t>
            </a:r>
            <a:endParaRPr lang="ru-RU" dirty="0"/>
          </a:p>
        </p:txBody>
      </p:sp>
      <p:pic>
        <p:nvPicPr>
          <p:cNvPr id="25602" name="Picture 2" descr="http://tetanora.ru/wp-content/uploads/2015/02/bambi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348880"/>
            <a:ext cx="7371856" cy="42309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Пользователь\Desktop\умножение\70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645024"/>
            <a:ext cx="2651760" cy="1542288"/>
          </a:xfrm>
          <a:prstGeom prst="rect">
            <a:avLst/>
          </a:prstGeom>
          <a:noFill/>
        </p:spPr>
      </p:pic>
      <p:pic>
        <p:nvPicPr>
          <p:cNvPr id="1029" name="Picture 5" descr="C:\Users\Пользователь\Desktop\умножение\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149080"/>
            <a:ext cx="3216019" cy="24120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7086600" cy="968152"/>
          </a:xfrm>
        </p:spPr>
        <p:txBody>
          <a:bodyPr/>
          <a:lstStyle/>
          <a:p>
            <a:pPr algn="ctr"/>
            <a:r>
              <a:rPr lang="ru-RU" dirty="0" smtClean="0"/>
              <a:t>Надо ли уметь считать?</a:t>
            </a:r>
            <a:endParaRPr lang="ru-RU" dirty="0"/>
          </a:p>
        </p:txBody>
      </p:sp>
      <p:pic>
        <p:nvPicPr>
          <p:cNvPr id="1027" name="Picture 3" descr="C:\Users\Пользователь\Desktop\умножение\232211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412776"/>
            <a:ext cx="2543175" cy="1800225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Desktop\умножение\79306036_large_alkulyato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068960"/>
            <a:ext cx="2592288" cy="2592288"/>
          </a:xfrm>
          <a:prstGeom prst="rect">
            <a:avLst/>
          </a:prstGeom>
          <a:noFill/>
        </p:spPr>
      </p:pic>
      <p:pic>
        <p:nvPicPr>
          <p:cNvPr id="1031" name="Picture 7" descr="C:\Users\Пользователь\Desktop\умножение\picture-00037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1268760"/>
            <a:ext cx="2784309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0"/>
            <a:ext cx="73803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Как научиться это делать БЫСТРО и БЕЗОШИБОЧНО?</a:t>
            </a:r>
          </a:p>
        </p:txBody>
      </p:sp>
      <p:pic>
        <p:nvPicPr>
          <p:cNvPr id="1026" name="Picture 2" descr="https://r.zbp.ru/630x420/26/14/53c420.k7mzuo.3cxv.jg.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124744"/>
            <a:ext cx="4320480" cy="275649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63688" y="4046295"/>
            <a:ext cx="712879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Не так уж сложно, как многие думают.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Для этого вовсе не надо быть математическим гением.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Достаточно выучить несложные правила и методы счета в уме,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чтобы значительно увеличить скорость вычислений.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4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260648"/>
            <a:ext cx="6598692" cy="4752528"/>
          </a:xfrm>
        </p:spPr>
        <p:txBody>
          <a:bodyPr/>
          <a:lstStyle/>
          <a:p>
            <a:pPr marL="0" indent="196850" algn="ctr">
              <a:buNone/>
            </a:pPr>
            <a:r>
              <a:rPr lang="ru-RU" dirty="0" smtClean="0"/>
              <a:t>Не секрет, что в разных странах методы преподавания разные. Несколько десятилетий назад самой сильной в мире системой школьного образования считалась советская. Но даже в СССР не использовали некоторые интересные методы обучения детей математике.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9460" name="Picture 4" descr="http://diddlybop.ru/wp-content/uploads/2011/10/History_26.jpg"/>
          <p:cNvPicPr>
            <a:picLocks noChangeAspect="1" noChangeArrowheads="1"/>
          </p:cNvPicPr>
          <p:nvPr/>
        </p:nvPicPr>
        <p:blipFill>
          <a:blip r:embed="rId2" cstate="print"/>
          <a:srcRect r="3258" b="112"/>
          <a:stretch>
            <a:fillRect/>
          </a:stretch>
        </p:blipFill>
        <p:spPr bwMode="auto">
          <a:xfrm>
            <a:off x="4139952" y="4293096"/>
            <a:ext cx="2170452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Пользователь\Desktop\умножение\8433_55a61299b2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420888"/>
            <a:ext cx="5616624" cy="377502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«Счёты», которые всегда при тебе!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Пользователь\Desktop\умножение\ab4c3b61883cb678b2f0332a865de0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7865433" cy="442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Пользователь\Desktop\умножение\331082_900.jpg"/>
          <p:cNvPicPr>
            <a:picLocks noChangeAspect="1" noChangeArrowheads="1"/>
          </p:cNvPicPr>
          <p:nvPr/>
        </p:nvPicPr>
        <p:blipFill>
          <a:blip r:embed="rId2" cstate="print"/>
          <a:srcRect l="3044" t="13251" r="1577" b="6951"/>
          <a:stretch>
            <a:fillRect/>
          </a:stretch>
        </p:blipFill>
        <p:spPr bwMode="auto">
          <a:xfrm>
            <a:off x="2699792" y="188640"/>
            <a:ext cx="5389230" cy="6301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7086600" cy="1447800"/>
          </a:xfrm>
        </p:spPr>
        <p:txBody>
          <a:bodyPr/>
          <a:lstStyle/>
          <a:p>
            <a:pPr algn="ctr"/>
            <a:r>
              <a:rPr lang="ru-RU" dirty="0" smtClean="0"/>
              <a:t>Известны ли Вам приёмы умножения на 5, на 11?</a:t>
            </a:r>
            <a:endParaRPr lang="ru-RU" dirty="0"/>
          </a:p>
        </p:txBody>
      </p:sp>
      <p:pic>
        <p:nvPicPr>
          <p:cNvPr id="20482" name="Picture 2" descr="C:\Users\Пользователь\Desktop\умножение\r2_gYdzBa6B7_orig_9bb59dad.jpg"/>
          <p:cNvPicPr>
            <a:picLocks noChangeAspect="1" noChangeArrowheads="1"/>
          </p:cNvPicPr>
          <p:nvPr/>
        </p:nvPicPr>
        <p:blipFill>
          <a:blip r:embed="rId2" cstate="print"/>
          <a:srcRect l="15516" t="6878" r="20822" b="8225"/>
          <a:stretch>
            <a:fillRect/>
          </a:stretch>
        </p:blipFill>
        <p:spPr bwMode="auto">
          <a:xfrm>
            <a:off x="2915816" y="1844824"/>
            <a:ext cx="5184576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305800" cy="114300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Умножение на 11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1785926"/>
            <a:ext cx="8501122" cy="8572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800080"/>
                </a:solidFill>
              </a:rPr>
              <a:t>Задание:  </a:t>
            </a:r>
            <a:r>
              <a:rPr lang="ru-RU" sz="3200" b="1" dirty="0" smtClean="0">
                <a:solidFill>
                  <a:srgbClr val="800080"/>
                </a:solidFill>
              </a:rPr>
              <a:t>Умножьте быстро </a:t>
            </a:r>
            <a:r>
              <a:rPr lang="ru-RU" sz="4400" b="1" dirty="0" smtClean="0">
                <a:solidFill>
                  <a:srgbClr val="800080"/>
                </a:solidFill>
              </a:rPr>
              <a:t>54 ∙ 11</a:t>
            </a:r>
            <a:endParaRPr lang="ru-RU" sz="4400" b="1" dirty="0">
              <a:solidFill>
                <a:srgbClr val="80008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2857496"/>
            <a:ext cx="70009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80"/>
                </a:solidFill>
              </a:rPr>
              <a:t>Проверь себя!</a:t>
            </a:r>
          </a:p>
          <a:p>
            <a:pPr algn="ctr"/>
            <a:r>
              <a:rPr lang="ru-RU" sz="4000" dirty="0" smtClean="0"/>
              <a:t>54 ∙11=5(5+4)4=594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5357826"/>
            <a:ext cx="70009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80"/>
                </a:solidFill>
              </a:rPr>
              <a:t>Проверь себя!</a:t>
            </a:r>
          </a:p>
          <a:p>
            <a:pPr algn="ctr"/>
            <a:r>
              <a:rPr lang="ru-RU" sz="4000" dirty="0" smtClean="0"/>
              <a:t>67 ∙11=6(6+7)7=737</a:t>
            </a:r>
            <a:endParaRPr lang="ru-RU" sz="4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4286256"/>
            <a:ext cx="8501122" cy="8572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800080"/>
                </a:solidFill>
              </a:rPr>
              <a:t>Задание:  </a:t>
            </a:r>
            <a:r>
              <a:rPr lang="ru-RU" sz="3200" b="1" dirty="0" smtClean="0">
                <a:solidFill>
                  <a:srgbClr val="800080"/>
                </a:solidFill>
              </a:rPr>
              <a:t>Умножьте быстро </a:t>
            </a:r>
            <a:r>
              <a:rPr lang="ru-RU" sz="4400" b="1" dirty="0" smtClean="0">
                <a:solidFill>
                  <a:srgbClr val="800080"/>
                </a:solidFill>
              </a:rPr>
              <a:t>67∙ 11</a:t>
            </a:r>
            <a:endParaRPr lang="ru-RU" sz="4400" b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Business Plan 1">
      <a:dk1>
        <a:srgbClr val="000000"/>
      </a:dk1>
      <a:lt1>
        <a:srgbClr val="EAEAEA"/>
      </a:lt1>
      <a:dk2>
        <a:srgbClr val="00763B"/>
      </a:dk2>
      <a:lt2>
        <a:srgbClr val="FFFFCC"/>
      </a:lt2>
      <a:accent1>
        <a:srgbClr val="CC6600"/>
      </a:accent1>
      <a:accent2>
        <a:srgbClr val="FF9900"/>
      </a:accent2>
      <a:accent3>
        <a:srgbClr val="AABDAF"/>
      </a:accent3>
      <a:accent4>
        <a:srgbClr val="C8C8C8"/>
      </a:accent4>
      <a:accent5>
        <a:srgbClr val="E2B8AA"/>
      </a:accent5>
      <a:accent6>
        <a:srgbClr val="E78A00"/>
      </a:accent6>
      <a:hlink>
        <a:srgbClr val="CC3300"/>
      </a:hlink>
      <a:folHlink>
        <a:srgbClr val="71BB96"/>
      </a:folHlink>
    </a:clrScheme>
    <a:fontScheme name="Business Pl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siness Plan 1">
        <a:dk1>
          <a:srgbClr val="000000"/>
        </a:dk1>
        <a:lt1>
          <a:srgbClr val="EAEAEA"/>
        </a:lt1>
        <a:dk2>
          <a:srgbClr val="00763B"/>
        </a:dk2>
        <a:lt2>
          <a:srgbClr val="FFFFCC"/>
        </a:lt2>
        <a:accent1>
          <a:srgbClr val="CC6600"/>
        </a:accent1>
        <a:accent2>
          <a:srgbClr val="FF9900"/>
        </a:accent2>
        <a:accent3>
          <a:srgbClr val="AABDAF"/>
        </a:accent3>
        <a:accent4>
          <a:srgbClr val="C8C8C8"/>
        </a:accent4>
        <a:accent5>
          <a:srgbClr val="E2B8AA"/>
        </a:accent5>
        <a:accent6>
          <a:srgbClr val="E78A00"/>
        </a:accent6>
        <a:hlink>
          <a:srgbClr val="CC3300"/>
        </a:hlink>
        <a:folHlink>
          <a:srgbClr val="71BB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2">
        <a:dk1>
          <a:srgbClr val="000000"/>
        </a:dk1>
        <a:lt1>
          <a:srgbClr val="FFFFFF"/>
        </a:lt1>
        <a:dk2>
          <a:srgbClr val="006633"/>
        </a:dk2>
        <a:lt2>
          <a:srgbClr val="FFFFFF"/>
        </a:lt2>
        <a:accent1>
          <a:srgbClr val="009999"/>
        </a:accent1>
        <a:accent2>
          <a:srgbClr val="8263A2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755992"/>
        </a:accent6>
        <a:hlink>
          <a:srgbClr val="0665C6"/>
        </a:hlink>
        <a:folHlink>
          <a:srgbClr val="71BB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4">
        <a:dk1>
          <a:srgbClr val="271A0D"/>
        </a:dk1>
        <a:lt1>
          <a:srgbClr val="EAEAEA"/>
        </a:lt1>
        <a:dk2>
          <a:srgbClr val="996633"/>
        </a:dk2>
        <a:lt2>
          <a:srgbClr val="FFFFCC"/>
        </a:lt2>
        <a:accent1>
          <a:srgbClr val="CC6600"/>
        </a:accent1>
        <a:accent2>
          <a:srgbClr val="FF9900"/>
        </a:accent2>
        <a:accent3>
          <a:srgbClr val="CAB8AD"/>
        </a:accent3>
        <a:accent4>
          <a:srgbClr val="C8C8C8"/>
        </a:accent4>
        <a:accent5>
          <a:srgbClr val="E2B8AA"/>
        </a:accent5>
        <a:accent6>
          <a:srgbClr val="E78A00"/>
        </a:accent6>
        <a:hlink>
          <a:srgbClr val="CC3300"/>
        </a:hlink>
        <a:folHlink>
          <a:srgbClr val="CA956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5">
        <a:dk1>
          <a:srgbClr val="001428"/>
        </a:dk1>
        <a:lt1>
          <a:srgbClr val="DDDDDD"/>
        </a:lt1>
        <a:dk2>
          <a:srgbClr val="336699"/>
        </a:dk2>
        <a:lt2>
          <a:srgbClr val="CCFFCC"/>
        </a:lt2>
        <a:accent1>
          <a:srgbClr val="009999"/>
        </a:accent1>
        <a:accent2>
          <a:srgbClr val="8263A2"/>
        </a:accent2>
        <a:accent3>
          <a:srgbClr val="ADB8CA"/>
        </a:accent3>
        <a:accent4>
          <a:srgbClr val="BDBDBD"/>
        </a:accent4>
        <a:accent5>
          <a:srgbClr val="AACACA"/>
        </a:accent5>
        <a:accent6>
          <a:srgbClr val="755992"/>
        </a:accent6>
        <a:hlink>
          <a:srgbClr val="0665C6"/>
        </a:hlink>
        <a:folHlink>
          <a:srgbClr val="699BC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73</TotalTime>
  <Words>319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Тема1</vt:lpstr>
      <vt:lpstr>Мастер-класс «Считаем быстро»</vt:lpstr>
      <vt:lpstr>Надо ли уметь считать?</vt:lpstr>
      <vt:lpstr>Слайд 3</vt:lpstr>
      <vt:lpstr>Слайд 4</vt:lpstr>
      <vt:lpstr>«Счёты», которые всегда при тебе!</vt:lpstr>
      <vt:lpstr>Слайд 6</vt:lpstr>
      <vt:lpstr>Слайд 7</vt:lpstr>
      <vt:lpstr>Известны ли Вам приёмы умножения на 5, на 11?</vt:lpstr>
      <vt:lpstr>Умножение на 11</vt:lpstr>
      <vt:lpstr>Умножение на 5, на 50, на 25, на 125</vt:lpstr>
      <vt:lpstr>Как на Востоке учили умножать двузначные числа, не зная таблицу умножения?</vt:lpstr>
      <vt:lpstr>Умножаем вместе (осваиваем приёмы)</vt:lpstr>
      <vt:lpstr>Попробуем найти произведения: первая группа – «столбиком», вторая – методом полосок.</vt:lpstr>
      <vt:lpstr>Умножаем трёхзначные числа.</vt:lpstr>
      <vt:lpstr>Предложите этот метод детям:  это интересно и полезно.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«Считаем быстро»</dc:title>
  <dc:creator>Пользователь</dc:creator>
  <cp:lastModifiedBy>Пользователь</cp:lastModifiedBy>
  <cp:revision>12</cp:revision>
  <dcterms:created xsi:type="dcterms:W3CDTF">2016-04-16T18:48:47Z</dcterms:created>
  <dcterms:modified xsi:type="dcterms:W3CDTF">2016-10-09T15:17:45Z</dcterms:modified>
</cp:coreProperties>
</file>