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12"/>
  </p:notesMasterIdLst>
  <p:sldIdLst>
    <p:sldId id="257" r:id="rId3"/>
    <p:sldId id="271" r:id="rId4"/>
    <p:sldId id="262" r:id="rId5"/>
    <p:sldId id="263" r:id="rId6"/>
    <p:sldId id="264" r:id="rId7"/>
    <p:sldId id="260" r:id="rId8"/>
    <p:sldId id="261" r:id="rId9"/>
    <p:sldId id="267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4821"/>
    <a:srgbClr val="3DE345"/>
    <a:srgbClr val="4F81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0CEF9-C0C3-438B-B512-169D45ABE936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279E9-D521-4422-A26E-C577E49F8C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611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279E9-D521-4422-A26E-C577E49F8C8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243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279E9-D521-4422-A26E-C577E49F8C8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924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065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488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51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789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394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196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192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7903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926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694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2796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09.10.2016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35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43;&#1080;&#1084;&#1085;&#1072;&#1089;&#1090;&#1080;&#1082;&#1072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06" y="2049370"/>
            <a:ext cx="894668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Применение </a:t>
            </a:r>
            <a:endParaRPr lang="ru-RU" sz="3600" b="1" cap="none" spc="0" dirty="0" smtClean="0">
              <a:ln/>
              <a:solidFill>
                <a:srgbClr val="0048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3600" b="1" cap="none" spc="0" dirty="0" err="1" smtClean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здоровьесберегающих</a:t>
            </a:r>
            <a:r>
              <a:rPr lang="ru-RU" sz="3600" b="1" cap="none" spc="0" dirty="0" smtClean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 технологий</a:t>
            </a:r>
          </a:p>
          <a:p>
            <a:pPr algn="ctr"/>
            <a:r>
              <a:rPr lang="ru-RU" sz="3600" b="1" cap="none" spc="0" dirty="0" smtClean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 </a:t>
            </a:r>
            <a:r>
              <a:rPr lang="ru-RU" sz="3600" b="1" cap="none" spc="0" dirty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в работе учителя-логопеда </a:t>
            </a:r>
            <a:endParaRPr lang="ru-RU" sz="3600" b="1" cap="none" spc="0" dirty="0" smtClean="0">
              <a:ln/>
              <a:solidFill>
                <a:srgbClr val="0048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algn="ctr"/>
            <a:r>
              <a:rPr lang="ru-RU" sz="3600" b="1" cap="none" spc="0" dirty="0" smtClean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в </a:t>
            </a:r>
            <a:r>
              <a:rPr lang="ru-RU" sz="3600" b="1" cap="none" spc="0" dirty="0">
                <a:ln/>
                <a:solidFill>
                  <a:srgbClr val="0048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условиях реализации ФГОС ДО.</a:t>
            </a:r>
            <a:endParaRPr lang="ru-RU" sz="3600" b="1" cap="none" spc="0" dirty="0">
              <a:ln/>
              <a:solidFill>
                <a:srgbClr val="0048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936" y="196792"/>
            <a:ext cx="8863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latin typeface="Bookman Old Style" pitchFamily="18" charset="0"/>
              </a:rPr>
              <a:t>государственное бюджетное общеобразовательное учреждение Самарской </a:t>
            </a:r>
            <a:r>
              <a:rPr lang="ru-RU" sz="1600" dirty="0" smtClean="0">
                <a:latin typeface="Bookman Old Style" pitchFamily="18" charset="0"/>
              </a:rPr>
              <a:t>области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 </a:t>
            </a:r>
            <a:r>
              <a:rPr lang="ru-RU" sz="1600" dirty="0">
                <a:latin typeface="Bookman Old Style" pitchFamily="18" charset="0"/>
              </a:rPr>
              <a:t>средняя общеобразовательная школа села Хворостянка </a:t>
            </a:r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структурное </a:t>
            </a:r>
            <a:r>
              <a:rPr lang="ru-RU" sz="1600" dirty="0">
                <a:latin typeface="Bookman Old Style" pitchFamily="18" charset="0"/>
              </a:rPr>
              <a:t>подразделение «Детский сад «</a:t>
            </a:r>
            <a:r>
              <a:rPr lang="ru-RU" sz="1600" dirty="0" smtClean="0">
                <a:latin typeface="Bookman Old Style" pitchFamily="18" charset="0"/>
              </a:rPr>
              <a:t>Колосок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3439" y="5241209"/>
            <a:ext cx="44294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Bookman Old Style" pitchFamily="18" charset="0"/>
              </a:rPr>
              <a:t>Подготовила:</a:t>
            </a:r>
          </a:p>
          <a:p>
            <a:r>
              <a:rPr lang="ru-RU" sz="1600" b="1" dirty="0" smtClean="0">
                <a:latin typeface="Bookman Old Style" pitchFamily="18" charset="0"/>
              </a:rPr>
              <a:t>Самойлова </a:t>
            </a:r>
            <a:r>
              <a:rPr lang="ru-RU" sz="1600" b="1" dirty="0">
                <a:latin typeface="Bookman Old Style" pitchFamily="18" charset="0"/>
              </a:rPr>
              <a:t>Екатерина Александровна</a:t>
            </a:r>
          </a:p>
          <a:p>
            <a:r>
              <a:rPr lang="ru-RU" sz="1600" b="1" dirty="0" smtClean="0">
                <a:latin typeface="Bookman Old Style" pitchFamily="18" charset="0"/>
              </a:rPr>
              <a:t>Учитель-логопед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5804" y="6401722"/>
            <a:ext cx="12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2016 год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35922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24944"/>
            <a:ext cx="8856984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 В </a:t>
            </a:r>
            <a:r>
              <a:rPr lang="ru-RU" sz="2400" dirty="0">
                <a:latin typeface="Bookman Old Style" pitchFamily="18" charset="0"/>
              </a:rPr>
              <a:t>последние годы отмечается устойчивая тенденция ухудшения здоровья дошкольников, увеличения числа детей с нарушением психического и речевого развития, в связи с чем применение </a:t>
            </a:r>
            <a:r>
              <a:rPr lang="ru-RU" sz="2400" dirty="0" err="1">
                <a:latin typeface="Bookman Old Style" pitchFamily="18" charset="0"/>
              </a:rPr>
              <a:t>здоровьесберегающих</a:t>
            </a:r>
            <a:r>
              <a:rPr lang="ru-RU" sz="2400" dirty="0">
                <a:latin typeface="Bookman Old Style" pitchFamily="18" charset="0"/>
              </a:rPr>
              <a:t> технологий в деятельности ДОУ  становится очень актуальным.</a:t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dirty="0">
                <a:latin typeface="Bookman Old Style" pitchFamily="18" charset="0"/>
              </a:rPr>
              <a:t>   </a:t>
            </a:r>
            <a:r>
              <a:rPr lang="ru-RU" sz="2400" dirty="0" smtClean="0">
                <a:latin typeface="Bookman Old Style" pitchFamily="18" charset="0"/>
              </a:rPr>
              <a:t>В </a:t>
            </a:r>
            <a:r>
              <a:rPr lang="ru-RU" sz="2400" dirty="0">
                <a:latin typeface="Bookman Old Style" pitchFamily="18" charset="0"/>
              </a:rPr>
              <a:t>работе </a:t>
            </a:r>
            <a:r>
              <a:rPr lang="ru-RU" sz="2400" dirty="0" smtClean="0">
                <a:latin typeface="Bookman Old Style" pitchFamily="18" charset="0"/>
              </a:rPr>
              <a:t>учителей-логопедов </a:t>
            </a:r>
            <a:r>
              <a:rPr lang="ru-RU" sz="2400" dirty="0">
                <a:latin typeface="Bookman Old Style" pitchFamily="18" charset="0"/>
              </a:rPr>
              <a:t>используются как </a:t>
            </a:r>
            <a:r>
              <a:rPr lang="ru-RU" sz="2400" dirty="0" smtClean="0">
                <a:latin typeface="Bookman Old Style" pitchFamily="18" charset="0"/>
              </a:rPr>
              <a:t>традиционные, </a:t>
            </a:r>
            <a:r>
              <a:rPr lang="ru-RU" sz="2400" dirty="0">
                <a:latin typeface="Bookman Old Style" pitchFamily="18" charset="0"/>
              </a:rPr>
              <a:t>так и нетрадиционные виды </a:t>
            </a:r>
            <a:r>
              <a:rPr lang="ru-RU" sz="2400" dirty="0" err="1">
                <a:latin typeface="Bookman Old Style" pitchFamily="18" charset="0"/>
              </a:rPr>
              <a:t>здоровьесберегающих</a:t>
            </a:r>
            <a:r>
              <a:rPr lang="ru-RU" sz="2400" dirty="0">
                <a:latin typeface="Bookman Old Style" pitchFamily="18" charset="0"/>
              </a:rPr>
              <a:t> технологий.</a:t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dirty="0">
                <a:latin typeface="Bookman Old Style" pitchFamily="18" charset="0"/>
              </a:rPr>
              <a:t>   </a:t>
            </a:r>
            <a:r>
              <a:rPr lang="ru-RU" sz="2400" u="sng" dirty="0" smtClean="0">
                <a:latin typeface="Bookman Old Style" pitchFamily="18" charset="0"/>
              </a:rPr>
              <a:t>Традиционные</a:t>
            </a:r>
            <a:r>
              <a:rPr lang="ru-RU" sz="2400" u="sng" dirty="0">
                <a:latin typeface="Bookman Old Style" pitchFamily="18" charset="0"/>
              </a:rPr>
              <a:t>:</a:t>
            </a:r>
            <a:r>
              <a:rPr lang="ru-RU" sz="2400" dirty="0">
                <a:latin typeface="Bookman Old Style" pitchFamily="18" charset="0"/>
              </a:rPr>
              <a:t> артикуляционная гимнастика, дыхательная гимнастика, пальчиковая и зрительная гимнастика, самомассаж .</a:t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dirty="0">
                <a:latin typeface="Bookman Old Style" pitchFamily="18" charset="0"/>
              </a:rPr>
              <a:t>  </a:t>
            </a:r>
            <a:r>
              <a:rPr lang="ru-RU" sz="2400" dirty="0" smtClean="0">
                <a:latin typeface="Bookman Old Style" pitchFamily="18" charset="0"/>
              </a:rPr>
              <a:t> Нетрадиционные</a:t>
            </a:r>
            <a:r>
              <a:rPr lang="ru-RU" sz="2400" dirty="0">
                <a:latin typeface="Bookman Old Style" pitchFamily="18" charset="0"/>
              </a:rPr>
              <a:t>: мимическая гимнастика, Су-</a:t>
            </a:r>
            <a:r>
              <a:rPr lang="ru-RU" sz="2400" dirty="0" err="1">
                <a:latin typeface="Bookman Old Style" pitchFamily="18" charset="0"/>
              </a:rPr>
              <a:t>джок</a:t>
            </a:r>
            <a:r>
              <a:rPr lang="ru-RU" sz="2400" dirty="0">
                <a:latin typeface="Bookman Old Style" pitchFamily="18" charset="0"/>
              </a:rPr>
              <a:t> терапия, </a:t>
            </a:r>
            <a:r>
              <a:rPr lang="ru-RU" sz="2400" dirty="0" err="1">
                <a:latin typeface="Bookman Old Style" pitchFamily="18" charset="0"/>
              </a:rPr>
              <a:t>биоэнергопластика</a:t>
            </a:r>
            <a:r>
              <a:rPr lang="ru-RU" sz="2400" dirty="0">
                <a:latin typeface="Bookman Old Style" pitchFamily="18" charset="0"/>
              </a:rPr>
              <a:t>, </a:t>
            </a:r>
            <a:r>
              <a:rPr lang="ru-RU" sz="2400" dirty="0" err="1">
                <a:latin typeface="Bookman Old Style" pitchFamily="18" charset="0"/>
              </a:rPr>
              <a:t>кинезиологические</a:t>
            </a:r>
            <a:r>
              <a:rPr lang="ru-RU" sz="2400" dirty="0">
                <a:latin typeface="Bookman Old Style" pitchFamily="18" charset="0"/>
              </a:rPr>
              <a:t> упражнения.</a:t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dirty="0">
                <a:latin typeface="Bookman Old Style" pitchFamily="18" charset="0"/>
              </a:rPr>
              <a:t>   </a:t>
            </a:r>
            <a:r>
              <a:rPr lang="ru-RU" sz="2400" dirty="0" smtClean="0">
                <a:latin typeface="Bookman Old Style" pitchFamily="18" charset="0"/>
              </a:rPr>
              <a:t>Цель </a:t>
            </a:r>
            <a:r>
              <a:rPr lang="ru-RU" sz="2400" u="sng" dirty="0">
                <a:latin typeface="Bookman Old Style" pitchFamily="18" charset="0"/>
              </a:rPr>
              <a:t>презентации</a:t>
            </a:r>
            <a:r>
              <a:rPr lang="ru-RU" sz="2400" dirty="0">
                <a:latin typeface="Bookman Old Style" pitchFamily="18" charset="0"/>
              </a:rPr>
              <a:t> – ознакомление с </a:t>
            </a:r>
            <a:r>
              <a:rPr lang="ru-RU" sz="2400" dirty="0" err="1">
                <a:latin typeface="Bookman Old Style" pitchFamily="18" charset="0"/>
              </a:rPr>
              <a:t>здоровьесберегающими</a:t>
            </a:r>
            <a:r>
              <a:rPr lang="ru-RU" sz="2400" dirty="0">
                <a:latin typeface="Bookman Old Style" pitchFamily="18" charset="0"/>
              </a:rPr>
              <a:t> технологиями в логопедии, освоенными </a:t>
            </a:r>
            <a:r>
              <a:rPr lang="ru-RU" sz="2400" dirty="0" smtClean="0">
                <a:latin typeface="Bookman Old Style" pitchFamily="18" charset="0"/>
              </a:rPr>
              <a:t>в СП «Детский сад «Колосок».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2432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98216" y="260648"/>
            <a:ext cx="5947568" cy="1008112"/>
          </a:xfrm>
          <a:prstGeom prst="round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3175">
                  <a:solidFill>
                    <a:schemeClr val="accent3">
                      <a:lumMod val="50000"/>
                    </a:schemeClr>
                  </a:solidFill>
                </a:ln>
                <a:effectLst/>
                <a:latin typeface="Book Antiqua" pitchFamily="18" charset="0"/>
              </a:rPr>
              <a:t>Ребенок с нарушением речи</a:t>
            </a:r>
            <a:endParaRPr lang="ru-RU" sz="3200" b="1" dirty="0">
              <a:ln w="3175">
                <a:solidFill>
                  <a:schemeClr val="accent3">
                    <a:lumMod val="50000"/>
                  </a:schemeClr>
                </a:solidFill>
              </a:ln>
              <a:effectLst/>
              <a:latin typeface="Book Antiqua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92336" y="2789560"/>
            <a:ext cx="3528392" cy="15121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ook Antiqua" pitchFamily="18" charset="0"/>
              </a:rPr>
              <a:t>Особенности физического развития детей с речевыми </a:t>
            </a:r>
            <a:r>
              <a:rPr lang="ru-RU" sz="2000" dirty="0" smtClean="0">
                <a:latin typeface="Book Antiqua" pitchFamily="18" charset="0"/>
              </a:rPr>
              <a:t>нарушениями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5220072" y="2789560"/>
            <a:ext cx="3531592" cy="15121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ook Antiqua" pitchFamily="18" charset="0"/>
              </a:rPr>
              <a:t>Особенности психического развития детей с речевыми </a:t>
            </a:r>
            <a:r>
              <a:rPr lang="ru-RU" sz="2000" dirty="0" smtClean="0">
                <a:latin typeface="Book Antiqua" pitchFamily="18" charset="0"/>
              </a:rPr>
              <a:t>нарушениями</a:t>
            </a:r>
            <a:endParaRPr lang="ru-RU" sz="2000" dirty="0">
              <a:latin typeface="Book Antiqua" pitchFamily="18" charset="0"/>
            </a:endParaRPr>
          </a:p>
        </p:txBody>
      </p:sp>
      <p:pic>
        <p:nvPicPr>
          <p:cNvPr id="7170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13176"/>
            <a:ext cx="1709786" cy="165618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6110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нарушение дыхания и голосообразования;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нарушения общей и мелкой моторики;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расторможенность и заторможенность мышечного напряжения;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повышенная утомляемость;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заметное отставание в показателях основных физических качеств: силы, скорости, ловкости;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нарушение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темпоритмической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организации движений.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A4"/>
              </a:solidFill>
              <a:effectLst/>
              <a:uLnTx/>
              <a:uFillTx/>
            </a:endParaRPr>
          </a:p>
        </p:txBody>
      </p:sp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4863" y="0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47985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title"/>
          </p:nvPr>
        </p:nvSpPr>
        <p:spPr>
          <a:xfrm>
            <a:off x="323850" y="2924944"/>
            <a:ext cx="8569325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нарушения оптико-пространственного </a:t>
            </a:r>
            <a:r>
              <a:rPr kumimoji="0" lang="ru-RU" sz="31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праксиса</a:t>
            </a: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;</a:t>
            </a:r>
            <a:b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</a:br>
            <a:endParaRPr kumimoji="0" lang="ru-RU" sz="3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неустойчивость внимания;</a:t>
            </a:r>
            <a:b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</a:br>
            <a:endParaRPr kumimoji="0" lang="ru-RU" sz="3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расстройство памяти (особенно слуховой);</a:t>
            </a:r>
            <a:b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</a:br>
            <a:endParaRPr kumimoji="0" lang="ru-RU" sz="3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</a:t>
            </a:r>
            <a:r>
              <a:rPr kumimoji="0" lang="ru-RU" sz="31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несформированность</a:t>
            </a: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мышления;</a:t>
            </a:r>
            <a:b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</a:br>
            <a:endParaRPr kumimoji="0" lang="ru-RU" sz="3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- задержка развития воображения.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A4"/>
              </a:solidFill>
              <a:effectLst/>
              <a:uLnTx/>
              <a:uFillTx/>
            </a:endParaRPr>
          </a:p>
        </p:txBody>
      </p:sp>
      <p:pic>
        <p:nvPicPr>
          <p:cNvPr id="614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4863" y="0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410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006080"/>
            <a:ext cx="8568952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Bookman Old Style" pitchFamily="18" charset="0"/>
              </a:rPr>
              <a:t>«</a:t>
            </a:r>
            <a:r>
              <a:rPr lang="ru-RU" sz="3200" b="1" dirty="0" err="1">
                <a:latin typeface="Bookman Old Style" pitchFamily="18" charset="0"/>
              </a:rPr>
              <a:t>Здоровьесберегающая</a:t>
            </a:r>
            <a:r>
              <a:rPr lang="ru-RU" sz="3200" b="1" dirty="0">
                <a:latin typeface="Bookman Old Style" pitchFamily="18" charset="0"/>
              </a:rPr>
              <a:t> технология»</a:t>
            </a:r>
            <a:r>
              <a:rPr lang="ru-RU" sz="3200" dirty="0">
                <a:latin typeface="Bookman Old Style" pitchFamily="18" charset="0"/>
              </a:rPr>
              <a:t> 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В концепции дошкольного образования предусмотрено не только сохранение, но и активное формирование здорового образа жизни и здоровья воспитанников.</a:t>
            </a:r>
            <a:br>
              <a:rPr lang="ru-RU" sz="3200" dirty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57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568952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Bookman Old Style" pitchFamily="18" charset="0"/>
              </a:rPr>
              <a:t>Цель </a:t>
            </a:r>
            <a:r>
              <a:rPr lang="ru-RU" sz="3200" b="1" dirty="0" err="1">
                <a:latin typeface="Bookman Old Style" pitchFamily="18" charset="0"/>
              </a:rPr>
              <a:t>здоровьесберегающих</a:t>
            </a:r>
            <a:r>
              <a:rPr lang="ru-RU" sz="3200" b="1" dirty="0">
                <a:latin typeface="Bookman Old Style" pitchFamily="18" charset="0"/>
              </a:rPr>
              <a:t> технологий – </a:t>
            </a:r>
            <a:br>
              <a:rPr lang="ru-RU" sz="3200" b="1" dirty="0">
                <a:latin typeface="Bookman Old Style" pitchFamily="18" charset="0"/>
              </a:rPr>
            </a:br>
            <a:r>
              <a:rPr lang="ru-RU" sz="3200" dirty="0">
                <a:latin typeface="Bookman Old Style" pitchFamily="18" charset="0"/>
              </a:rPr>
              <a:t>обеспечить дошкольнику высокий уровень реального </a:t>
            </a:r>
            <a:r>
              <a:rPr lang="ru-RU" sz="3200" dirty="0" smtClean="0">
                <a:latin typeface="Bookman Old Style" pitchFamily="18" charset="0"/>
              </a:rPr>
              <a:t>здоровья</a:t>
            </a:r>
            <a:r>
              <a:rPr lang="ru-RU" sz="3200" dirty="0">
                <a:latin typeface="Bookman Old Style" pitchFamily="18" charset="0"/>
              </a:rPr>
              <a:t>, вооружив его необходимым багажом </a:t>
            </a:r>
            <a:r>
              <a:rPr lang="ru-RU" sz="3200" dirty="0" smtClean="0">
                <a:latin typeface="Bookman Old Style" pitchFamily="18" charset="0"/>
              </a:rPr>
              <a:t>знаний</a:t>
            </a:r>
            <a:r>
              <a:rPr lang="ru-RU" sz="3200" dirty="0">
                <a:latin typeface="Bookman Old Style" pitchFamily="18" charset="0"/>
              </a:rPr>
              <a:t>, умений, навыков, необходимых </a:t>
            </a:r>
            <a:r>
              <a:rPr lang="ru-RU" sz="3200" dirty="0" smtClean="0">
                <a:latin typeface="Bookman Old Style" pitchFamily="18" charset="0"/>
              </a:rPr>
              <a:t>для </a:t>
            </a:r>
            <a:r>
              <a:rPr lang="ru-RU" sz="3200" dirty="0">
                <a:latin typeface="Bookman Old Style" pitchFamily="18" charset="0"/>
              </a:rPr>
              <a:t>ведения здорового </a:t>
            </a:r>
            <a:r>
              <a:rPr lang="ru-RU" sz="3200" dirty="0" smtClean="0">
                <a:latin typeface="Bookman Old Style" pitchFamily="18" charset="0"/>
              </a:rPr>
              <a:t>образа </a:t>
            </a:r>
            <a:r>
              <a:rPr lang="ru-RU" sz="3200" dirty="0">
                <a:latin typeface="Bookman Old Style" pitchFamily="18" charset="0"/>
              </a:rPr>
              <a:t>жизни и воспитав </a:t>
            </a:r>
            <a:r>
              <a:rPr lang="ru-RU" sz="3200" dirty="0" smtClean="0">
                <a:latin typeface="Bookman Old Style" pitchFamily="18" charset="0"/>
              </a:rPr>
              <a:t>у </a:t>
            </a:r>
            <a:r>
              <a:rPr lang="ru-RU" sz="3200" dirty="0">
                <a:latin typeface="Bookman Old Style" pitchFamily="18" charset="0"/>
              </a:rPr>
              <a:t>него </a:t>
            </a:r>
            <a:r>
              <a:rPr lang="ru-RU" sz="3200" dirty="0" smtClean="0">
                <a:latin typeface="Bookman Old Style" pitchFamily="18" charset="0"/>
              </a:rPr>
              <a:t>культуру</a:t>
            </a:r>
            <a:r>
              <a:rPr lang="en-US" sz="3200" dirty="0" smtClean="0">
                <a:latin typeface="Bookman Old Style" pitchFamily="18" charset="0"/>
              </a:rPr>
              <a:t> </a:t>
            </a:r>
            <a:r>
              <a:rPr lang="ru-RU" sz="3200" dirty="0" smtClean="0">
                <a:latin typeface="Bookman Old Style" pitchFamily="18" charset="0"/>
              </a:rPr>
              <a:t>здоровья</a:t>
            </a:r>
            <a:r>
              <a:rPr lang="ru-RU" sz="3200" dirty="0">
                <a:latin typeface="Bookman Old Style" pitchFamily="18" charset="0"/>
              </a:rPr>
              <a:t>. </a:t>
            </a:r>
            <a:br>
              <a:rPr lang="ru-RU" sz="3200" dirty="0">
                <a:latin typeface="Bookman Old Style" pitchFamily="18" charset="0"/>
              </a:rPr>
            </a:br>
            <a:r>
              <a:rPr lang="ru-RU" sz="3200" dirty="0">
                <a:latin typeface="Bookman Old Style" pitchFamily="18" charset="0"/>
              </a:rPr>
              <a:t/>
            </a:r>
            <a:br>
              <a:rPr lang="ru-RU" sz="3200" dirty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391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3600" b="1" dirty="0" err="1" smtClean="0">
                <a:ln/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Times New Roman"/>
              </a:rPr>
              <a:t>Здоровьесберегающие</a:t>
            </a:r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Times New Roman"/>
              </a:rPr>
              <a:t> технологии</a:t>
            </a:r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</a:br>
            <a:endParaRPr lang="ru-RU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" action="ppaction://noaction"/>
          </p:cNvPr>
          <p:cNvSpPr/>
          <p:nvPr/>
        </p:nvSpPr>
        <p:spPr>
          <a:xfrm>
            <a:off x="2071670" y="4071942"/>
            <a:ext cx="2432294" cy="2432294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47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Кинезиологические</a:t>
            </a:r>
            <a:r>
              <a:rPr lang="ru-RU" dirty="0" smtClean="0">
                <a:latin typeface="Bookman Old Style" pitchFamily="18" charset="0"/>
              </a:rPr>
              <a:t> упражнения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Овал 6">
            <a:hlinkClick r:id="" action="ppaction://noaction"/>
          </p:cNvPr>
          <p:cNvSpPr/>
          <p:nvPr/>
        </p:nvSpPr>
        <p:spPr>
          <a:xfrm>
            <a:off x="4286248" y="4000504"/>
            <a:ext cx="2653412" cy="2653411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4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Мимическая гимнастика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0" name="Овал 9">
            <a:hlinkClick r:id="" action="ppaction://noaction"/>
          </p:cNvPr>
          <p:cNvSpPr/>
          <p:nvPr/>
        </p:nvSpPr>
        <p:spPr>
          <a:xfrm>
            <a:off x="5286380" y="2857496"/>
            <a:ext cx="2542853" cy="2542853"/>
          </a:xfrm>
          <a:prstGeom prst="ellipse">
            <a:avLst/>
          </a:prstGeom>
          <a:gradFill>
            <a:gsLst>
              <a:gs pos="0">
                <a:schemeClr val="accent4">
                  <a:shade val="51000"/>
                  <a:satMod val="130000"/>
                  <a:alpha val="44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Самомассаж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9" name="Овал 8">
            <a:hlinkClick r:id="" action="ppaction://noaction"/>
          </p:cNvPr>
          <p:cNvSpPr/>
          <p:nvPr/>
        </p:nvSpPr>
        <p:spPr>
          <a:xfrm>
            <a:off x="5072066" y="1142984"/>
            <a:ext cx="2432294" cy="2432294"/>
          </a:xfrm>
          <a:prstGeom prst="ellipse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46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Зрительная гимнастика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8" name="Овал 7">
            <a:hlinkClick r:id="" action="ppaction://noaction"/>
          </p:cNvPr>
          <p:cNvSpPr/>
          <p:nvPr/>
        </p:nvSpPr>
        <p:spPr>
          <a:xfrm>
            <a:off x="3286116" y="714356"/>
            <a:ext cx="2432294" cy="2432294"/>
          </a:xfrm>
          <a:prstGeom prst="ellipse">
            <a:avLst/>
          </a:prstGeom>
          <a:gradFill>
            <a:gsLst>
              <a:gs pos="0">
                <a:schemeClr val="accent2">
                  <a:shade val="51000"/>
                  <a:satMod val="130000"/>
                  <a:alpha val="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Дыхательная гимнастика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2" name="Овал 11">
            <a:hlinkClick r:id="" action="ppaction://noaction"/>
          </p:cNvPr>
          <p:cNvSpPr/>
          <p:nvPr/>
        </p:nvSpPr>
        <p:spPr>
          <a:xfrm>
            <a:off x="1285852" y="2428868"/>
            <a:ext cx="2542853" cy="2542853"/>
          </a:xfrm>
          <a:prstGeom prst="ellipse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58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bg1"/>
                </a:solidFill>
                <a:latin typeface="Book Antiqua" pitchFamily="18" charset="0"/>
              </a:rPr>
              <a:t>Пальчиковая гимнастика с элементами массажа биологически активных зон</a:t>
            </a:r>
            <a:endParaRPr lang="ru-RU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11" name="Овал 10">
            <a:hlinkClick r:id="rId4" action="ppaction://hlinksldjump"/>
          </p:cNvPr>
          <p:cNvSpPr/>
          <p:nvPr/>
        </p:nvSpPr>
        <p:spPr>
          <a:xfrm>
            <a:off x="1643042" y="1000108"/>
            <a:ext cx="2542853" cy="2542853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7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man Old Style" pitchFamily="18" charset="0"/>
              </a:rPr>
              <a:t>Биоэнергопластика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9" name="Управляющая кнопка: далее 18">
            <a:hlinkClick r:id="rId4" action="ppaction://hlinksldjump" highlightClick="1"/>
          </p:cNvPr>
          <p:cNvSpPr/>
          <p:nvPr/>
        </p:nvSpPr>
        <p:spPr>
          <a:xfrm>
            <a:off x="8215338" y="6072206"/>
            <a:ext cx="642942" cy="571504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001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Гимнастик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 l="10961" r="10628"/>
          <a:stretch>
            <a:fillRect/>
          </a:stretch>
        </p:blipFill>
        <p:spPr>
          <a:xfrm>
            <a:off x="467544" y="692696"/>
            <a:ext cx="8470788" cy="5286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5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168</Words>
  <Application>Microsoft Office PowerPoint</Application>
  <PresentationFormat>Экран (4:3)</PresentationFormat>
  <Paragraphs>43</Paragraphs>
  <Slides>9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4_Тема Office</vt:lpstr>
      <vt:lpstr>Слайд 1</vt:lpstr>
      <vt:lpstr>  В последние годы отмечается устойчивая тенденция ухудшения здоровья дошкольников, увеличения числа детей с нарушением психического и речевого развития, в связи с чем применение здоровьесберегающих технологий в деятельности ДОУ  становится очень актуальным.    В работе учителей-логопедов используются как традиционные, так и нетрадиционные виды здоровьесберегающих технологий.    Традиционные: артикуляционная гимнастика, дыхательная гимнастика, пальчиковая и зрительная гимнастика, самомассаж .    Нетрадиционные: мимическая гимнастика, Су-джок терапия, биоэнергопластика, кинезиологические упражнения.    Цель презентации – ознакомление с здоровьесберегающими технологиями в логопедии, освоенными в СП «Детский сад «Колосок».</vt:lpstr>
      <vt:lpstr>Слайд 3</vt:lpstr>
      <vt:lpstr>Слайд 4</vt:lpstr>
      <vt:lpstr>- нарушения оптико-пространственного праксиса;  - неустойчивость внимания;  - расстройство памяти (особенно слуховой);  - несформированность мышления;  - задержка развития воображения. </vt:lpstr>
      <vt:lpstr>«Здоровьесберегающая технология» 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В концепции дошкольного образования предусмотрено не только сохранение, но и активное формирование здорового образа жизни и здоровья воспитанников. </vt:lpstr>
      <vt:lpstr>Цель здоровьесберегающих технологий –  обеспечить дошкольнику высокий уровень реального здоровья, вооружив его необходимым багажом знаний, умений, навыков, необходимых для ведения здорового образа жизни и воспитав у него культуру здоровья.   </vt:lpstr>
      <vt:lpstr>Здоровьесберегающие технологии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KS</cp:lastModifiedBy>
  <cp:revision>33</cp:revision>
  <dcterms:created xsi:type="dcterms:W3CDTF">2016-01-21T09:26:50Z</dcterms:created>
  <dcterms:modified xsi:type="dcterms:W3CDTF">2016-10-09T11:37:48Z</dcterms:modified>
</cp:coreProperties>
</file>