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75" r:id="rId4"/>
    <p:sldId id="276" r:id="rId5"/>
    <p:sldId id="281" r:id="rId6"/>
    <p:sldId id="260" r:id="rId7"/>
    <p:sldId id="282" r:id="rId8"/>
    <p:sldId id="283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8" y="-12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4AB32FC-B565-4685-AD60-48E4FA293CE1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A2FD6C8-5826-4968-96CA-02A2CE3A1D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4DC5F09-3AC3-4133-A98B-6193EC299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4" r:id="rId2"/>
    <p:sldLayoutId id="2147483762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3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ctiverain.com/image_store/uploads/6/6/6/9/8/ar118416019989666.jp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500042"/>
            <a:ext cx="5557822" cy="147002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География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</a:b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068960"/>
            <a:ext cx="766017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7200" b="1" dirty="0">
                <a:ln/>
                <a:solidFill>
                  <a:srgbClr val="FFFF00"/>
                </a:solidFill>
                <a:latin typeface="Arial" panose="020B0604020202020204" pitchFamily="34" charset="0"/>
              </a:rPr>
              <a:t>Климат Евразии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Что на предстоит узнать: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8229600" cy="4525962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</a:pPr>
            <a:r>
              <a:rPr lang="ru-RU" sz="3600" smtClean="0">
                <a:solidFill>
                  <a:srgbClr val="FFFF00"/>
                </a:solidFill>
              </a:rPr>
              <a:t>Продолжить изучение образа материка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sz="3600" smtClean="0">
                <a:solidFill>
                  <a:srgbClr val="FFFF00"/>
                </a:solidFill>
              </a:rPr>
              <a:t>Определить факторы, влияющие на климат Евразии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sz="3600" smtClean="0">
                <a:solidFill>
                  <a:srgbClr val="FFFF00"/>
                </a:solidFill>
              </a:rPr>
              <a:t>Узнать об особенностях климатов материка Евразии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sz="3600" smtClean="0">
                <a:solidFill>
                  <a:srgbClr val="FFFF00"/>
                </a:solidFill>
              </a:rPr>
              <a:t>Узнать, как распределяются температуры и осадки на материке Евразия</a:t>
            </a:r>
          </a:p>
        </p:txBody>
      </p:sp>
      <p:sp>
        <p:nvSpPr>
          <p:cNvPr id="2" name="Стрелка вправо 1">
            <a:hlinkClick r:id="" action="ppaction://noaction"/>
          </p:cNvPr>
          <p:cNvSpPr/>
          <p:nvPr/>
        </p:nvSpPr>
        <p:spPr>
          <a:xfrm>
            <a:off x="8028384" y="6309320"/>
            <a:ext cx="658416" cy="432048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harsh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defRPr/>
            </a:pP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60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Выберите факторы,                        которые влияют на климат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4294967295"/>
          </p:nvPr>
        </p:nvSpPr>
        <p:spPr>
          <a:xfrm>
            <a:off x="2951163" y="1412875"/>
            <a:ext cx="6192837" cy="5256213"/>
          </a:xfrm>
        </p:spPr>
        <p:txBody>
          <a:bodyPr/>
          <a:lstStyle/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Географическая широта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Тип растительности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Характер подстилающей поверхности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Природные зоны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Влияние общей циркуляции атмосферы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Высота над уровнем моря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Соотношение суши и моря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Рельеф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Океанические течения</a:t>
            </a:r>
          </a:p>
          <a:p>
            <a:pPr eaLnBrk="1" hangingPunct="1">
              <a:buClr>
                <a:schemeClr val="accent2"/>
              </a:buClr>
              <a:buSzPct val="180000"/>
              <a:buFont typeface="Wingdings" pitchFamily="2" charset="2"/>
              <a:buChar char="q"/>
            </a:pPr>
            <a:r>
              <a:rPr lang="ru-RU" sz="2600" smtClean="0">
                <a:cs typeface="Arial" charset="0"/>
              </a:rPr>
              <a:t>Количество животных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C:\Users\Crypto\Desktop\картинкипо ур\image023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9145588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483768" y="0"/>
            <a:ext cx="6349910" cy="2132856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Практическая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работа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</a:br>
            <a:endParaRPr lang="ru-RU" dirty="0" smtClean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699792" y="2696"/>
            <a:ext cx="6444208" cy="213016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Расположите географические объекты по климатическим поясам с севера на юг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222346" y="3889327"/>
            <a:ext cx="3528392" cy="50405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о. Калимантан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22346" y="3309071"/>
            <a:ext cx="3528392" cy="50405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п-ов Таймыр</a:t>
            </a: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96804" y="2728815"/>
            <a:ext cx="3528392" cy="50405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о. Великобритания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2346" y="4478288"/>
            <a:ext cx="3528392" cy="50405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Аравийский п-ов</a:t>
            </a: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222346" y="5087888"/>
            <a:ext cx="3528392" cy="50405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п-ов Индокитай</a:t>
            </a: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196804" y="5744344"/>
            <a:ext cx="3528392" cy="50405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п-ов Чукотка</a:t>
            </a: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196804" y="6353944"/>
            <a:ext cx="3528392" cy="50405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п-ов Малая Азия</a:t>
            </a:r>
          </a:p>
        </p:txBody>
      </p:sp>
      <p:sp>
        <p:nvSpPr>
          <p:cNvPr id="23" name="Блок-схема: альтернативный процесс 22"/>
          <p:cNvSpPr/>
          <p:nvPr/>
        </p:nvSpPr>
        <p:spPr>
          <a:xfrm>
            <a:off x="198233" y="2728815"/>
            <a:ext cx="4464496" cy="5040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Арктический</a:t>
            </a: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222346" y="3308826"/>
            <a:ext cx="4464496" cy="5040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Субарктический</a:t>
            </a:r>
          </a:p>
        </p:txBody>
      </p:sp>
      <p:sp>
        <p:nvSpPr>
          <p:cNvPr id="25" name="Блок-схема: альтернативный процесс 24"/>
          <p:cNvSpPr/>
          <p:nvPr/>
        </p:nvSpPr>
        <p:spPr>
          <a:xfrm>
            <a:off x="222346" y="3883085"/>
            <a:ext cx="4464496" cy="5040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Умеренный</a:t>
            </a:r>
          </a:p>
        </p:txBody>
      </p:sp>
      <p:sp>
        <p:nvSpPr>
          <p:cNvPr id="26" name="Блок-схема: альтернативный процесс 25"/>
          <p:cNvSpPr/>
          <p:nvPr/>
        </p:nvSpPr>
        <p:spPr>
          <a:xfrm>
            <a:off x="222346" y="4469828"/>
            <a:ext cx="4464496" cy="5040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Субтропический</a:t>
            </a:r>
          </a:p>
        </p:txBody>
      </p:sp>
      <p:sp>
        <p:nvSpPr>
          <p:cNvPr id="27" name="Блок-схема: альтернативный процесс 26"/>
          <p:cNvSpPr/>
          <p:nvPr/>
        </p:nvSpPr>
        <p:spPr>
          <a:xfrm>
            <a:off x="222346" y="5087832"/>
            <a:ext cx="4464496" cy="5040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Тропический</a:t>
            </a:r>
          </a:p>
        </p:txBody>
      </p:sp>
      <p:sp>
        <p:nvSpPr>
          <p:cNvPr id="28" name="Блок-схема: альтернативный процесс 27"/>
          <p:cNvSpPr/>
          <p:nvPr/>
        </p:nvSpPr>
        <p:spPr>
          <a:xfrm>
            <a:off x="196804" y="5744344"/>
            <a:ext cx="4464496" cy="5040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Субэкваториальный</a:t>
            </a:r>
          </a:p>
        </p:txBody>
      </p:sp>
      <p:sp>
        <p:nvSpPr>
          <p:cNvPr id="29" name="Блок-схема: альтернативный процесс 28"/>
          <p:cNvSpPr/>
          <p:nvPr/>
        </p:nvSpPr>
        <p:spPr>
          <a:xfrm>
            <a:off x="196804" y="6353944"/>
            <a:ext cx="4464496" cy="5040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Экваториальный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58993 -0.0821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44444E-6 L 0.59271 -0.3532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-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0.59271 0.170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L 0.59271 -0.274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58993 0.0833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0.58993 0.0891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0.58993 0.3583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620713"/>
            <a:ext cx="8905875" cy="57737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3" name="Picture 6" descr="Картинка 5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18094">
            <a:off x="72740" y="2938228"/>
            <a:ext cx="1944216" cy="3494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244" name="Rectangle 4"/>
          <p:cNvSpPr txBox="1">
            <a:spLocks noChangeArrowheads="1"/>
          </p:cNvSpPr>
          <p:nvPr/>
        </p:nvSpPr>
        <p:spPr bwMode="auto">
          <a:xfrm>
            <a:off x="4572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/>
            <a:r>
              <a:rPr lang="ru-RU" sz="3600" b="1">
                <a:latin typeface="Times New Roman" pitchFamily="18" charset="0"/>
              </a:rPr>
              <a:t>Температура и ветра в июле</a:t>
            </a:r>
          </a:p>
        </p:txBody>
      </p:sp>
      <p:sp>
        <p:nvSpPr>
          <p:cNvPr id="6" name="AutoShape 4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352675" y="3948113"/>
            <a:ext cx="685800" cy="533400"/>
          </a:xfrm>
          <a:prstGeom prst="star32">
            <a:avLst>
              <a:gd name="adj" fmla="val 37500"/>
            </a:avLst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sz="1000" b="1"/>
          </a:p>
        </p:txBody>
      </p:sp>
      <p:sp>
        <p:nvSpPr>
          <p:cNvPr id="7" name="Text Box 48"/>
          <p:cNvSpPr txBox="1">
            <a:spLocks noChangeArrowheads="1"/>
          </p:cNvSpPr>
          <p:nvPr/>
        </p:nvSpPr>
        <p:spPr bwMode="auto">
          <a:xfrm>
            <a:off x="2393950" y="4076700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1200" b="1">
                <a:solidFill>
                  <a:srgbClr val="FF3300"/>
                </a:solidFill>
              </a:rPr>
              <a:t>+52 °С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24100" y="4329113"/>
            <a:ext cx="10064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Эр-Рияд</a:t>
            </a:r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 rot="2111408">
            <a:off x="595313" y="1604963"/>
            <a:ext cx="1619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Западный перенос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воздушных масс</a:t>
            </a:r>
          </a:p>
        </p:txBody>
      </p:sp>
      <p:sp>
        <p:nvSpPr>
          <p:cNvPr id="11" name="Text Box 45"/>
          <p:cNvSpPr txBox="1">
            <a:spLocks noChangeArrowheads="1"/>
          </p:cNvSpPr>
          <p:nvPr/>
        </p:nvSpPr>
        <p:spPr bwMode="auto">
          <a:xfrm>
            <a:off x="4648200" y="1066800"/>
            <a:ext cx="17240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Арктический воздух</a:t>
            </a:r>
          </a:p>
        </p:txBody>
      </p:sp>
      <p:sp>
        <p:nvSpPr>
          <p:cNvPr id="12" name="Rectangle 44"/>
          <p:cNvSpPr>
            <a:spLocks noChangeArrowheads="1"/>
          </p:cNvSpPr>
          <p:nvPr/>
        </p:nvSpPr>
        <p:spPr bwMode="auto">
          <a:xfrm>
            <a:off x="7848600" y="3886200"/>
            <a:ext cx="13223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Летний муссон</a:t>
            </a:r>
          </a:p>
        </p:txBody>
      </p:sp>
      <p:sp>
        <p:nvSpPr>
          <p:cNvPr id="13" name="Rectangle 44"/>
          <p:cNvSpPr>
            <a:spLocks noChangeArrowheads="1"/>
          </p:cNvSpPr>
          <p:nvPr/>
        </p:nvSpPr>
        <p:spPr bwMode="auto">
          <a:xfrm>
            <a:off x="4418013" y="5876925"/>
            <a:ext cx="13223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Летний муссон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 rot="1616074">
            <a:off x="2660650" y="2408238"/>
            <a:ext cx="744538" cy="157162"/>
          </a:xfrm>
          <a:prstGeom prst="notchedRightArrow">
            <a:avLst>
              <a:gd name="adj1" fmla="val 50000"/>
              <a:gd name="adj2" fmla="val 118435"/>
            </a:avLst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 rot="3504229">
            <a:off x="2035175" y="2532063"/>
            <a:ext cx="744538" cy="157162"/>
          </a:xfrm>
          <a:prstGeom prst="notchedRightArrow">
            <a:avLst>
              <a:gd name="adj1" fmla="val 50000"/>
              <a:gd name="adj2" fmla="val 118435"/>
            </a:avLst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 rot="1616074">
            <a:off x="1808163" y="1973263"/>
            <a:ext cx="744537" cy="157162"/>
          </a:xfrm>
          <a:prstGeom prst="notchedRightArrow">
            <a:avLst>
              <a:gd name="adj1" fmla="val 50000"/>
              <a:gd name="adj2" fmla="val 118435"/>
            </a:avLst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 rot="366975">
            <a:off x="1411288" y="1108075"/>
            <a:ext cx="744537" cy="157163"/>
          </a:xfrm>
          <a:prstGeom prst="notchedRightArrow">
            <a:avLst>
              <a:gd name="adj1" fmla="val 50000"/>
              <a:gd name="adj2" fmla="val 118434"/>
            </a:avLst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 rot="3407573">
            <a:off x="546100" y="2324101"/>
            <a:ext cx="744537" cy="157162"/>
          </a:xfrm>
          <a:prstGeom prst="notchedRightArrow">
            <a:avLst>
              <a:gd name="adj1" fmla="val 50000"/>
              <a:gd name="adj2" fmla="val 118435"/>
            </a:avLst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19" name="AutoShape 21"/>
          <p:cNvSpPr>
            <a:spLocks noChangeArrowheads="1"/>
          </p:cNvSpPr>
          <p:nvPr/>
        </p:nvSpPr>
        <p:spPr bwMode="auto">
          <a:xfrm rot="3709310">
            <a:off x="6234907" y="1461294"/>
            <a:ext cx="685800" cy="230187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23" name="AutoShape 21"/>
          <p:cNvSpPr>
            <a:spLocks noChangeArrowheads="1"/>
          </p:cNvSpPr>
          <p:nvPr/>
        </p:nvSpPr>
        <p:spPr bwMode="auto">
          <a:xfrm rot="6232656">
            <a:off x="4482307" y="2796381"/>
            <a:ext cx="685800" cy="230187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24" name="AutoShape 21"/>
          <p:cNvSpPr>
            <a:spLocks noChangeArrowheads="1"/>
          </p:cNvSpPr>
          <p:nvPr/>
        </p:nvSpPr>
        <p:spPr bwMode="auto">
          <a:xfrm rot="7361108">
            <a:off x="5487194" y="1404144"/>
            <a:ext cx="685800" cy="230188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 rot="6038664">
            <a:off x="4539457" y="1756569"/>
            <a:ext cx="685800" cy="230187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26" name="AutoShape 21"/>
          <p:cNvSpPr>
            <a:spLocks noChangeArrowheads="1"/>
          </p:cNvSpPr>
          <p:nvPr/>
        </p:nvSpPr>
        <p:spPr bwMode="auto">
          <a:xfrm rot="6722225">
            <a:off x="3431382" y="2010569"/>
            <a:ext cx="685800" cy="230187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27" name="AutoShape 21"/>
          <p:cNvSpPr>
            <a:spLocks noChangeArrowheads="1"/>
          </p:cNvSpPr>
          <p:nvPr/>
        </p:nvSpPr>
        <p:spPr bwMode="auto">
          <a:xfrm rot="10016039">
            <a:off x="2700338" y="1439863"/>
            <a:ext cx="685800" cy="247650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28" name="AutoShape 21"/>
          <p:cNvSpPr>
            <a:spLocks noChangeArrowheads="1"/>
          </p:cNvSpPr>
          <p:nvPr/>
        </p:nvSpPr>
        <p:spPr bwMode="auto">
          <a:xfrm rot="21304200">
            <a:off x="5732463" y="2025650"/>
            <a:ext cx="685800" cy="230188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29" name="AutoShape 21"/>
          <p:cNvSpPr>
            <a:spLocks noChangeArrowheads="1"/>
          </p:cNvSpPr>
          <p:nvPr/>
        </p:nvSpPr>
        <p:spPr bwMode="auto">
          <a:xfrm rot="8144828">
            <a:off x="5924550" y="2554288"/>
            <a:ext cx="685800" cy="230187"/>
          </a:xfrm>
          <a:prstGeom prst="notchedRightArrow">
            <a:avLst>
              <a:gd name="adj1" fmla="val 50000"/>
              <a:gd name="adj2" fmla="val 74483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>
              <a:latin typeface="Verdana" panose="020B0604030504040204" pitchFamily="34" charset="0"/>
            </a:endParaRPr>
          </a:p>
        </p:txBody>
      </p:sp>
      <p:sp>
        <p:nvSpPr>
          <p:cNvPr id="30" name="AutoShape 23"/>
          <p:cNvSpPr>
            <a:spLocks noChangeArrowheads="1"/>
          </p:cNvSpPr>
          <p:nvPr/>
        </p:nvSpPr>
        <p:spPr bwMode="auto">
          <a:xfrm rot="-5760834">
            <a:off x="5449888" y="4098925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1" name="AutoShape 23"/>
          <p:cNvSpPr>
            <a:spLocks noChangeArrowheads="1"/>
          </p:cNvSpPr>
          <p:nvPr/>
        </p:nvSpPr>
        <p:spPr bwMode="auto">
          <a:xfrm rot="-3521258">
            <a:off x="6426200" y="4364038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2" name="AutoShape 23"/>
          <p:cNvSpPr>
            <a:spLocks noChangeArrowheads="1"/>
          </p:cNvSpPr>
          <p:nvPr/>
        </p:nvSpPr>
        <p:spPr bwMode="auto">
          <a:xfrm rot="-3521258">
            <a:off x="4940300" y="5295900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3" name="AutoShape 23"/>
          <p:cNvSpPr>
            <a:spLocks noChangeArrowheads="1"/>
          </p:cNvSpPr>
          <p:nvPr/>
        </p:nvSpPr>
        <p:spPr bwMode="auto">
          <a:xfrm rot="-3521258">
            <a:off x="5667375" y="5576888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4" name="AutoShape 23"/>
          <p:cNvSpPr>
            <a:spLocks noChangeArrowheads="1"/>
          </p:cNvSpPr>
          <p:nvPr/>
        </p:nvSpPr>
        <p:spPr bwMode="auto">
          <a:xfrm rot="-2890165">
            <a:off x="3619500" y="4699000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5" name="AutoShape 23"/>
          <p:cNvSpPr>
            <a:spLocks noChangeArrowheads="1"/>
          </p:cNvSpPr>
          <p:nvPr/>
        </p:nvSpPr>
        <p:spPr bwMode="auto">
          <a:xfrm rot="-8568766">
            <a:off x="6119813" y="3294063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6" name="AutoShape 23"/>
          <p:cNvSpPr>
            <a:spLocks noChangeArrowheads="1"/>
          </p:cNvSpPr>
          <p:nvPr/>
        </p:nvSpPr>
        <p:spPr bwMode="auto">
          <a:xfrm rot="-8812879">
            <a:off x="6911975" y="1955800"/>
            <a:ext cx="914400" cy="266700"/>
          </a:xfrm>
          <a:prstGeom prst="notchedRightArrow">
            <a:avLst>
              <a:gd name="adj1" fmla="val 50000"/>
              <a:gd name="adj2" fmla="val 10041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7" name="AutoShape 23"/>
          <p:cNvSpPr>
            <a:spLocks noChangeArrowheads="1"/>
          </p:cNvSpPr>
          <p:nvPr/>
        </p:nvSpPr>
        <p:spPr bwMode="auto">
          <a:xfrm rot="-4827025">
            <a:off x="7653338" y="2574925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8" name="AutoShape 23"/>
          <p:cNvSpPr>
            <a:spLocks noChangeArrowheads="1"/>
          </p:cNvSpPr>
          <p:nvPr/>
        </p:nvSpPr>
        <p:spPr bwMode="auto">
          <a:xfrm rot="-8445658">
            <a:off x="6964363" y="3763963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39" name="AutoShape 23"/>
          <p:cNvSpPr>
            <a:spLocks noChangeArrowheads="1"/>
          </p:cNvSpPr>
          <p:nvPr/>
        </p:nvSpPr>
        <p:spPr bwMode="auto">
          <a:xfrm rot="-1902731">
            <a:off x="4164013" y="5546725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40" name="AutoShape 23"/>
          <p:cNvSpPr>
            <a:spLocks noChangeArrowheads="1"/>
          </p:cNvSpPr>
          <p:nvPr/>
        </p:nvSpPr>
        <p:spPr bwMode="auto">
          <a:xfrm rot="-8052548">
            <a:off x="7689850" y="1109663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41" name="AutoShape 23"/>
          <p:cNvSpPr>
            <a:spLocks noChangeArrowheads="1"/>
          </p:cNvSpPr>
          <p:nvPr/>
        </p:nvSpPr>
        <p:spPr bwMode="auto">
          <a:xfrm rot="-5213956">
            <a:off x="6767513" y="4437063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  <p:sp>
        <p:nvSpPr>
          <p:cNvPr id="42" name="AutoShape 23"/>
          <p:cNvSpPr>
            <a:spLocks noChangeArrowheads="1"/>
          </p:cNvSpPr>
          <p:nvPr/>
        </p:nvSpPr>
        <p:spPr bwMode="auto">
          <a:xfrm rot="-3521258">
            <a:off x="6442075" y="5313363"/>
            <a:ext cx="914400" cy="2286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сканирование0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15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fin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1908175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 txBox="1">
            <a:spLocks noChangeArrowheads="1"/>
          </p:cNvSpPr>
          <p:nvPr/>
        </p:nvSpPr>
        <p:spPr bwMode="auto">
          <a:xfrm>
            <a:off x="457200" y="188913"/>
            <a:ext cx="8229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/>
            <a:r>
              <a:rPr lang="ru-RU" sz="3600" b="1">
                <a:latin typeface="Times New Roman" pitchFamily="18" charset="0"/>
              </a:rPr>
              <a:t>Температура и ветра в январе</a:t>
            </a:r>
          </a:p>
        </p:txBody>
      </p:sp>
      <p:sp>
        <p:nvSpPr>
          <p:cNvPr id="5" name="AutoShape 53"/>
          <p:cNvSpPr>
            <a:spLocks noChangeArrowheads="1"/>
          </p:cNvSpPr>
          <p:nvPr/>
        </p:nvSpPr>
        <p:spPr bwMode="auto">
          <a:xfrm>
            <a:off x="6084888" y="1495425"/>
            <a:ext cx="609600" cy="533400"/>
          </a:xfrm>
          <a:prstGeom prst="star8">
            <a:avLst>
              <a:gd name="adj" fmla="val 3801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200" b="1">
                <a:solidFill>
                  <a:srgbClr val="FF3300"/>
                </a:solidFill>
              </a:rPr>
              <a:t>-71 °С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89688" y="1889125"/>
            <a:ext cx="15827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1200"/>
              <a:t>Оймякон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900113" y="0"/>
            <a:ext cx="7632700" cy="836613"/>
          </a:xfrm>
        </p:spPr>
        <p:txBody>
          <a:bodyPr/>
          <a:lstStyle/>
          <a:p>
            <a:r>
              <a:rPr lang="ru-RU" smtClean="0"/>
              <a:t>          Полюс холода – Оймякон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Picture 3" descr="C:\Users\Crypto\Desktop\картинкипо ур\oymyakon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613"/>
            <a:ext cx="91440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141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География </vt:lpstr>
      <vt:lpstr>Что на предстоит узнать:</vt:lpstr>
      <vt:lpstr>Выберите факторы,                        которые влияют на климат</vt:lpstr>
      <vt:lpstr>Слайд 4</vt:lpstr>
      <vt:lpstr>Слайд 5</vt:lpstr>
      <vt:lpstr>Слайд 6</vt:lpstr>
      <vt:lpstr>Слайд 7</vt:lpstr>
      <vt:lpstr>          Полюс холода – Оймякон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Оксана</cp:lastModifiedBy>
  <cp:revision>106</cp:revision>
  <dcterms:created xsi:type="dcterms:W3CDTF">2011-07-03T07:52:21Z</dcterms:created>
  <dcterms:modified xsi:type="dcterms:W3CDTF">2016-10-10T10:05:03Z</dcterms:modified>
</cp:coreProperties>
</file>