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9" r:id="rId18"/>
    <p:sldId id="280" r:id="rId19"/>
    <p:sldId id="283" r:id="rId20"/>
    <p:sldId id="282" r:id="rId21"/>
    <p:sldId id="281" r:id="rId22"/>
    <p:sldId id="285" r:id="rId23"/>
    <p:sldId id="286" r:id="rId24"/>
    <p:sldId id="273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30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1C7F0-4E8A-416C-B0E8-EBF082D16FC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0EB87-D6B0-43C9-A31E-60DB0DB63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0B47-876C-4237-8867-A4E7FC0CD9D9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1219B-0EB6-4FE6-844D-763B79135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6720-FB4B-4BE2-95E4-0F4CACCEACCA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DEF83-3BF4-4CC2-803A-A9962DC52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C565-0B5B-499E-991B-83B6594EC1C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95993-AC92-41EC-A79B-4427EF946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908E3-B86F-4F0F-BF5A-C93ADDDF99A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BC011-0526-4A91-9E1E-D40B2B64F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DEFA-67FB-4089-8247-22110F09E07A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F447-D33A-4FDC-AE6F-29C50A7FA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35FBD-35F8-46DB-83CE-EFAB999607F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38FE-4C55-42F7-95C0-9A3E278A3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268EF-FE91-42BD-9FF3-9B801E955D82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B3053-E2EF-408E-96E2-4C954F3B1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F81C9-04BD-4A69-B8A2-37350C47443F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0861D-8A8A-48BE-81A2-A54A660AC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4CE23-65CF-4025-B6EE-5F8BF2015F4A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1928C-5459-4627-8972-D40C81B3C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C5F35-71AE-4A21-9623-AD449048F1B1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5BDD7-D217-43F2-8D61-55F1BF9B3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E573ED-E61C-4B88-B670-823755560FD3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F09394-A988-470A-8165-A68CFA543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Vento\Downloads\Countdown%20in%20After%20Effects.mp4" TargetMode="Externa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Маленькие открытия в моей  большой  семье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2839630" y="3946924"/>
            <a:ext cx="3500462" cy="31075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____________________________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дом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__________________________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живем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_______________________________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___________________________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семья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428728" y="384432"/>
            <a:ext cx="64294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rPr>
              <a:t>«Умные  поэты» </a:t>
            </a:r>
            <a:endParaRPr lang="ru-RU" sz="6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501188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БОЛЬШАЯ СЕМЕЙНАЯ ВИКТОРИНА ДЛЯ РОДИТЕЛЬСКОЙ КОМАНДЫ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7652" name="Рисунок 6" descr="http://www.zanimatika.narod.ru/Matreshki_ramk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1000125"/>
            <a:ext cx="178593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3214688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Скажите по латыни «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семья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».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(Фамилия.)</a:t>
            </a:r>
          </a:p>
          <a:p>
            <a:endParaRPr lang="ru-RU" i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4000500"/>
            <a:ext cx="8715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latin typeface="Calibri" pitchFamily="34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А теперь скажите «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семья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» по-итальянски.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(Мафия.)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4313" y="4572000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Вот русская пословица: «Жить для себя</a:t>
            </a:r>
            <a:r>
              <a:rPr lang="en-US">
                <a:solidFill>
                  <a:srgbClr val="0070C0"/>
                </a:solidFill>
                <a:latin typeface="Calibri" pitchFamily="34" charset="0"/>
              </a:rPr>
              <a:t> 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– тлеть, для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семьи</a:t>
            </a:r>
            <a:r>
              <a:rPr lang="en-US">
                <a:solidFill>
                  <a:srgbClr val="0070C0"/>
                </a:solidFill>
                <a:latin typeface="Calibri" pitchFamily="34" charset="0"/>
              </a:rPr>
              <a:t> 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– … (пропущен  глагол),</a:t>
            </a:r>
          </a:p>
          <a:p>
            <a:r>
              <a:rPr lang="ru-RU">
                <a:solidFill>
                  <a:srgbClr val="0070C0"/>
                </a:solidFill>
                <a:latin typeface="Calibri" pitchFamily="34" charset="0"/>
              </a:rPr>
              <a:t> а для народа</a:t>
            </a:r>
            <a:r>
              <a:rPr lang="en-US">
                <a:solidFill>
                  <a:srgbClr val="0070C0"/>
                </a:solidFill>
                <a:latin typeface="Calibri" pitchFamily="34" charset="0"/>
              </a:rPr>
              <a:t> 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– светить». Назовите пропущенный глагол. 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(Гореть.)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5750" y="5429250"/>
            <a:ext cx="885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Как звучит русская «фруктовая» пословица о том,  кто унаследовал плохое,</a:t>
            </a:r>
          </a:p>
          <a:p>
            <a:r>
              <a:rPr lang="ru-RU">
                <a:solidFill>
                  <a:srgbClr val="0070C0"/>
                </a:solidFill>
                <a:latin typeface="Calibri" pitchFamily="34" charset="0"/>
              </a:rPr>
              <a:t> неблаговидное поведение от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отца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или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матери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?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(«Яблоко от яблони недалеко падает».)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  <a:p>
            <a:endParaRPr lang="ru-RU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</a:rPr>
              <a:t>♥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Женщина </a:t>
            </a:r>
            <a:r>
              <a:rPr lang="ru-RU" i="1" dirty="0">
                <a:solidFill>
                  <a:srgbClr val="0070C0"/>
                </a:solidFill>
              </a:rPr>
              <a:t>–</a:t>
            </a:r>
            <a:r>
              <a:rPr lang="ru-RU" dirty="0">
                <a:solidFill>
                  <a:srgbClr val="0070C0"/>
                </a:solidFill>
              </a:rPr>
              <a:t> хранительница очага, в котором сжигается семейный</a:t>
            </a:r>
            <a:r>
              <a:rPr lang="ru-RU" dirty="0">
                <a:solidFill>
                  <a:srgbClr val="0070C0"/>
                </a:solidFill>
              </a:rPr>
              <a:t>…   </a:t>
            </a:r>
            <a:r>
              <a:rPr lang="ru-RU" dirty="0">
                <a:solidFill>
                  <a:srgbClr val="0070C0"/>
                </a:solidFill>
              </a:rPr>
              <a:t>Закончите шутку одним словом.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0070C0"/>
                </a:solidFill>
              </a:rPr>
              <a:t>(</a:t>
            </a:r>
            <a:r>
              <a:rPr lang="ru-RU" i="1" dirty="0">
                <a:solidFill>
                  <a:srgbClr val="0070C0"/>
                </a:solidFill>
              </a:rPr>
              <a:t>Бюджет.)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211263"/>
            <a:ext cx="9001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Какую погоду не в силах предсказать синоптики?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(В доме, </a:t>
            </a:r>
            <a:r>
              <a:rPr lang="ru-RU" b="1" i="1">
                <a:solidFill>
                  <a:srgbClr val="0070C0"/>
                </a:solidFill>
                <a:latin typeface="Calibri" pitchFamily="34" charset="0"/>
              </a:rPr>
              <a:t>семейный</a:t>
            </a:r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 климат.)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1933575"/>
            <a:ext cx="8929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Родительский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инструктаж одним словом – это...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(Наказ.)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2719388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В каком  месяце отмечается День Петра и Февронии - Всероссийский день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семьи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любви</a:t>
            </a:r>
          </a:p>
          <a:p>
            <a:pPr algn="r"/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(8 июля.),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3576638"/>
            <a:ext cx="8929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latin typeface="Calibri" pitchFamily="34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Какой российский город называют городом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невест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?</a:t>
            </a:r>
          </a:p>
          <a:p>
            <a:pPr algn="r"/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( Иваново);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4449763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790575" algn="l"/>
              </a:tabLst>
            </a:pPr>
            <a:r>
              <a:rPr lang="ru-RU" b="1">
                <a:solidFill>
                  <a:srgbClr val="CC0000"/>
                </a:solidFill>
                <a:cs typeface="Times New Roman" pitchFamily="18" charset="0"/>
              </a:rPr>
              <a:t>♥</a:t>
            </a:r>
            <a:r>
              <a:rPr lang="ru-RU">
                <a:solidFill>
                  <a:srgbClr val="000080"/>
                </a:solidFill>
                <a:cs typeface="Times New Roman" pitchFamily="18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Какой цветок является символом нового праздника - Всероссийского дня семьи, любви и верности (Дня Петра и Февронии)?</a:t>
            </a:r>
          </a:p>
          <a:p>
            <a:pPr algn="r">
              <a:tabLst>
                <a:tab pos="790575" algn="l"/>
              </a:tabLst>
            </a:pPr>
            <a:r>
              <a:rPr lang="ru-RU" i="1">
                <a:solidFill>
                  <a:srgbClr val="0070C0"/>
                </a:solidFill>
                <a:latin typeface="Calibri" pitchFamily="34" charset="0"/>
              </a:rPr>
              <a:t>                                       (Дарите ромашки своим любимым в этот замечательный день.)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5791200"/>
            <a:ext cx="8929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♥</a:t>
            </a:r>
            <a:r>
              <a:rPr lang="ru-RU">
                <a:latin typeface="Calibri" pitchFamily="34" charset="0"/>
              </a:rPr>
              <a:t> 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В какой майский день отмечается Международный день </a:t>
            </a: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семьи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?</a:t>
            </a:r>
          </a:p>
          <a:p>
            <a:pPr algn="r"/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                                                                                                     15 мая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;</a:t>
            </a:r>
          </a:p>
          <a:p>
            <a:pPr algn="r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Вся моя семья!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вся моя семь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357298"/>
            <a:ext cx="5143536" cy="50747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  <a:t>Пословицы и поговорки о семье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214554"/>
            <a:ext cx="7500990" cy="44291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softEdge rad="317500"/>
          </a:effectLst>
          <a:scene3d>
            <a:camera prst="orthographicFront"/>
            <a:lightRig rig="threePt" dir="t">
              <a:rot lat="0" lon="0" rev="7800000"/>
            </a:lightRig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«С УТРА ПОРАНЬШЕ»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7" name="Countdown in After Effect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4" descr="коф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04357" y="714356"/>
            <a:ext cx="7057633" cy="5286412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стиральна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357166"/>
            <a:ext cx="5929354" cy="6117161"/>
          </a:xfrm>
          <a:prstGeom prst="round2DiagRect">
            <a:avLst>
              <a:gd name="adj1" fmla="val 37010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миксе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928670"/>
            <a:ext cx="6286544" cy="4856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утюг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1428736"/>
            <a:ext cx="5429288" cy="3857652"/>
          </a:xfrm>
          <a:prstGeom prst="ellipse">
            <a:avLst/>
          </a:prstGeom>
          <a:effectLst>
            <a:softEdge rad="112500"/>
          </a:effectLst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14290"/>
            <a:ext cx="7643866" cy="1214446"/>
          </a:xfrm>
          <a:prstGeom prst="rect">
            <a:avLst/>
          </a:prstGeom>
          <a:noFill/>
        </p:spPr>
        <p:txBody>
          <a:bodyPr wrap="none">
            <a:prstTxWarp prst="textDeflateTop">
              <a:avLst>
                <a:gd name="adj" fmla="val 43009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Я И МОЯ СЕМЬЯ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пылесос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1500174"/>
            <a:ext cx="7318404" cy="35345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мясоруб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00232" y="1214422"/>
            <a:ext cx="5214974" cy="4500594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молот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142984"/>
            <a:ext cx="5495955" cy="48520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дре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571612"/>
            <a:ext cx="6914168" cy="3871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Конкурс для жюри!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Screenshot_2016-01-23-20-16-1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928670"/>
            <a:ext cx="5214974" cy="5072098"/>
          </a:xfrm>
          <a:prstGeom prst="ellipse">
            <a:avLst/>
          </a:prstGeom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4000504"/>
            <a:ext cx="9001156" cy="2714644"/>
          </a:xfrm>
          <a:prstGeom prst="rect">
            <a:avLst/>
          </a:prstGeom>
          <a:noFill/>
        </p:spPr>
        <p:txBody>
          <a:bodyPr wrap="none">
            <a:prstTxWarp prst="textDeflateTop">
              <a:avLst>
                <a:gd name="adj" fmla="val 69234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«Корзина добрых дел»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58" y="285728"/>
            <a:ext cx="2143140" cy="128588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БУДУ ЗАПРАВЛЯТЬ КРОВАТЬ !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14313" y="1928813"/>
            <a:ext cx="1857375" cy="128587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БУДУ ПОЛИВАТЬ ЦВЕТЫ !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000875" y="2000250"/>
            <a:ext cx="2143125" cy="128587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БУДУ МЫТЬ ПОСУДУ !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357950" y="285728"/>
            <a:ext cx="2571768" cy="128588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 БУДУ ПЫЛЕСОСИТЬ !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3000364" y="142852"/>
            <a:ext cx="2786082" cy="78584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 БУДУ  ХОРОШО СЕБЯ ВЕСТИ !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8" dur="123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9" dur="123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4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41" dur="123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4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47" dur="123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48" dur="123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4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50" dur="123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5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56" dur="123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57" dur="123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5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59" dur="123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6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65" dur="123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66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6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68" dur="123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6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74" dur="123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75" dur="123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7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77" dur="123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7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  <p:bldP spid="12" grpId="2" animBg="1"/>
      <p:bldP spid="13" grpId="1" animBg="1"/>
      <p:bldP spid="13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3012" name="Rectangle 1"/>
          <p:cNvSpPr>
            <a:spLocks noChangeArrowheads="1"/>
          </p:cNvSpPr>
          <p:nvPr/>
        </p:nvSpPr>
        <p:spPr bwMode="auto">
          <a:xfrm>
            <a:off x="0" y="946150"/>
            <a:ext cx="91440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  <a:cs typeface="Times New Roman" pitchFamily="18" charset="0"/>
              </a:rPr>
              <a:t>Что же такое семья? </a:t>
            </a:r>
          </a:p>
          <a:p>
            <a:pPr algn="ctr"/>
            <a:endParaRPr lang="ru-RU" sz="2400">
              <a:cs typeface="Times New Roman" pitchFamily="18" charset="0"/>
            </a:endParaRPr>
          </a:p>
          <a:p>
            <a:pPr algn="ctr"/>
            <a:r>
              <a:rPr lang="ru-RU" i="1">
                <a:solidFill>
                  <a:srgbClr val="C00000"/>
                </a:solidFill>
                <a:cs typeface="Times New Roman" pitchFamily="18" charset="0"/>
              </a:rPr>
              <a:t>Семья – это не просто родственники, которые живут вместе, это люди, которые сплочены чувствами, интересами, отношением к жизни. Нет ничего дороже семьи.</a:t>
            </a:r>
          </a:p>
          <a:p>
            <a:endParaRPr lang="ru-RU" sz="900"/>
          </a:p>
          <a:p>
            <a:pPr algn="ctr" eaLnBrk="0" hangingPunct="0"/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Семья – это то, что мы делим на всех,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Всем понемножку: и слезы и смех,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Взлет и падение, радость, печаль,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Дружбу и ссоры, молчанья печать.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Семья – это то, что с тобою всегда.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Пусть мчатся секунды, недели, года,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Но стены родные, отчий твой дом –</a:t>
            </a:r>
            <a:b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solidFill>
                  <a:srgbClr val="4B30BE"/>
                </a:solidFill>
                <a:latin typeface="Monotype Corsiva" pitchFamily="66" charset="0"/>
                <a:cs typeface="Times New Roman" pitchFamily="18" charset="0"/>
              </a:rPr>
              <a:t>Сердце навеки останется в нем!</a:t>
            </a:r>
            <a:endParaRPr lang="ru-RU" sz="4000" b="1">
              <a:solidFill>
                <a:srgbClr val="4B30BE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500063"/>
            <a:ext cx="8715375" cy="6000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7214108" cy="555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14414" y="142852"/>
            <a:ext cx="657229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ПТИЦА СЧАСТЬЯ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5054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571480"/>
            <a:ext cx="8143932" cy="1066206"/>
          </a:xfrm>
          <a:prstGeom prst="rect">
            <a:avLst/>
          </a:prstGeom>
          <a:noFill/>
        </p:spPr>
        <p:txBody>
          <a:bodyPr wrap="none">
            <a:prstTxWarp prst="textDeflateTop">
              <a:avLst>
                <a:gd name="adj" fmla="val 45229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Генеалогическое древо семьи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Рисунок 1" descr="http://www.graycell.ru/graph/rebus/Rebus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642918"/>
            <a:ext cx="3505564" cy="327186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0485" name="WordArt 3"/>
          <p:cNvSpPr>
            <a:spLocks noChangeArrowheads="1" noChangeShapeType="1" noTextEdit="1"/>
          </p:cNvSpPr>
          <p:nvPr/>
        </p:nvSpPr>
        <p:spPr bwMode="auto">
          <a:xfrm>
            <a:off x="1357313" y="4143375"/>
            <a:ext cx="6500812" cy="192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84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Я Я Я Я Я Я 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214290"/>
            <a:ext cx="4286280" cy="923330"/>
          </a:xfrm>
          <a:prstGeom prst="rect">
            <a:avLst/>
          </a:prstGeom>
          <a:noFill/>
        </p:spPr>
        <p:txBody>
          <a:bodyPr wrap="none">
            <a:prstTxWarp prst="textDeflateBottom">
              <a:avLst>
                <a:gd name="adj" fmla="val 53624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СЕМЬЯ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innerShdw blurRad="63500" dist="50800" dir="27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7166"/>
            <a:ext cx="6929486" cy="923330"/>
          </a:xfrm>
          <a:prstGeom prst="rect">
            <a:avLst/>
          </a:prstGeom>
          <a:noFill/>
        </p:spPr>
        <p:txBody>
          <a:bodyPr>
            <a:prstTxWarp prst="textDeflateTop">
              <a:avLst>
                <a:gd name="adj" fmla="val 36715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КОМАНДЫ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2050" name="Рисунок 4" descr="C:\Users\Home\Desktop\1300860788_gerb_pochemuchki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3786214" cy="44774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Рисунок 5" descr="http://img10.proshkolu.ru/content/media/pic/std/4000000/3407000/3406342-d832fc77939259a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9432" y="1785926"/>
            <a:ext cx="3824948" cy="44887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913"/>
            <a:ext cx="2438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2714625"/>
            <a:ext cx="25273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714625"/>
            <a:ext cx="2349500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2100" y="103188"/>
            <a:ext cx="25019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0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0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Vento\Desktop\лео\тётя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357563"/>
            <a:ext cx="22860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Vento\Desktop\лео\дядя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3357563"/>
            <a:ext cx="2252663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Vento\Desktop\лео\брат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63" y="214313"/>
            <a:ext cx="21431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Users\Vento\Desktop\лео\сестра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8" y="214313"/>
            <a:ext cx="22145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1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85786" y="364816"/>
            <a:ext cx="70009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«Семейный кроссворд»</a:t>
            </a:r>
            <a:endParaRPr lang="ru-RU" sz="48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1" name="Рисунок 1" descr="http://kladraz.ru/images/27%283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00188"/>
            <a:ext cx="86248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3500" y="1643063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А     М     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86063" y="2071688"/>
            <a:ext cx="4214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З       О    Л            В     К      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29063" y="2428875"/>
            <a:ext cx="242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З            Т      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57563" y="3286125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Т      Е            Т      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29063" y="3643313"/>
            <a:ext cx="3643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Д            В      Е     Р     Ь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14625" y="4143375"/>
            <a:ext cx="6072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П    Л      Е           Я      Н    Н    И     Ц     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" y="4500563"/>
            <a:ext cx="4929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С      В     Е     К     Р     О    В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786063" y="4929188"/>
            <a:ext cx="6072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С    В      О            Ч    Е      Н    И      Ц    А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14625" y="5786438"/>
            <a:ext cx="242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Т    Ё      Т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-142875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214290"/>
            <a:ext cx="478631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«Семья – это МЫ» </a:t>
            </a:r>
          </a:p>
          <a:p>
            <a:pPr algn="ctr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это МЫ.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это я, Семья – это папа и мама моя,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это Павлик — братишка родной,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Семья – это котик пушистенький мой,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Семья – это бабушки две дорогие,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и сестренки мои озорные,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Семья – это крестный, и тети, и дяди,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это елка в красивом наряде,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это праздник за круглым столом,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Семья – это счастье, Семья – это дом,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любят и ждут, и не помнят о злом!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0" y="3214686"/>
            <a:ext cx="44291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000" b="1" dirty="0">
                <a:ln w="3175">
                  <a:solidFill>
                    <a:srgbClr val="92D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«Любили тебя без особых причин»</a:t>
            </a:r>
          </a:p>
          <a:p>
            <a:pPr algn="just">
              <a:defRPr/>
            </a:pPr>
            <a:endParaRPr lang="ru-RU" sz="2000" b="1" dirty="0">
              <a:ln w="3175">
                <a:solidFill>
                  <a:srgbClr val="92D05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Любили тебя без особых причин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то, что ты- внук,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то, что ты- сын,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то ,что малыш,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то ,что растешь,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то, что на папу и маму похож.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эта любовь до конца твоих дней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Останется тайной опорой твоей.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929063"/>
            <a:ext cx="2643187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14938" y="142875"/>
            <a:ext cx="3170237" cy="30003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286</Words>
  <Application>Microsoft Office PowerPoint</Application>
  <PresentationFormat>Экран (4:3)</PresentationFormat>
  <Paragraphs>49</Paragraphs>
  <Slides>28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Calibri</vt:lpstr>
      <vt:lpstr>Arial</vt:lpstr>
      <vt:lpstr>Monotype Corsiva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Vento</dc:creator>
  <cp:lastModifiedBy>User</cp:lastModifiedBy>
  <cp:revision>79</cp:revision>
  <dcterms:created xsi:type="dcterms:W3CDTF">2016-01-23T13:40:10Z</dcterms:created>
  <dcterms:modified xsi:type="dcterms:W3CDTF">2016-10-10T13:57:16Z</dcterms:modified>
</cp:coreProperties>
</file>