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commentAuthors+xml" PartName="/ppt/commentAuthors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30" r:id="rId3"/>
    <p:sldId id="331" r:id="rId4"/>
    <p:sldId id="256" r:id="rId5"/>
    <p:sldId id="274" r:id="rId6"/>
    <p:sldId id="275" r:id="rId7"/>
    <p:sldId id="260" r:id="rId8"/>
    <p:sldId id="312" r:id="rId9"/>
    <p:sldId id="263" r:id="rId10"/>
    <p:sldId id="313" r:id="rId11"/>
    <p:sldId id="288" r:id="rId12"/>
    <p:sldId id="314" r:id="rId13"/>
    <p:sldId id="264" r:id="rId14"/>
    <p:sldId id="267" r:id="rId15"/>
    <p:sldId id="268" r:id="rId16"/>
    <p:sldId id="269" r:id="rId17"/>
    <p:sldId id="306" r:id="rId18"/>
    <p:sldId id="307" r:id="rId19"/>
    <p:sldId id="308" r:id="rId20"/>
    <p:sldId id="311" r:id="rId21"/>
    <p:sldId id="273" r:id="rId22"/>
    <p:sldId id="289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276" r:id="rId35"/>
    <p:sldId id="277" r:id="rId36"/>
    <p:sldId id="278" r:id="rId37"/>
    <p:sldId id="279" r:id="rId38"/>
    <p:sldId id="280" r:id="rId39"/>
    <p:sldId id="281" r:id="rId40"/>
    <p:sldId id="326" r:id="rId41"/>
    <p:sldId id="283" r:id="rId42"/>
    <p:sldId id="327" r:id="rId43"/>
    <p:sldId id="285" r:id="rId44"/>
    <p:sldId id="291" r:id="rId45"/>
    <p:sldId id="328" r:id="rId46"/>
    <p:sldId id="329" r:id="rId4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ьбина Ашихми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00"/>
    <a:srgbClr val="FF9900"/>
    <a:srgbClr val="FFFF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4" autoAdjust="0"/>
    <p:restoredTop sz="94660"/>
  </p:normalViewPr>
  <p:slideViewPr>
    <p:cSldViewPr snapToGrid="0">
      <p:cViewPr>
        <p:scale>
          <a:sx n="66" d="100"/>
          <a:sy n="66" d="100"/>
        </p:scale>
        <p:origin x="-2064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A964B-CE28-4AD1-A13F-D18137E76E8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FCCBC-2391-46C5-A14A-B9A1A878F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E956-A65F-4B93-914A-A2A94B47F40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E1147-EC7F-4A06-81B0-4B207BDED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E6BE-D52D-4946-99FF-F8BD5A73CD45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D0ED-C4B2-447C-8304-F1BAD6985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8C776-C433-4EB3-ACE9-6057643F2597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C016E-9799-454C-AB9D-8980CC67D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9E5F-7D26-4BF8-AC79-CD9DB2FC1D5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AFF20-E32B-4694-B5A6-B6C597296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AFD6-2A41-4726-8172-8B07D97170FC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E2B7-4B6A-4B1A-8254-09268A4AA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3295-D1DF-4D1C-8D40-D17CA7FA36A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EE58-C876-47F7-86D3-12527D17B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A8247-15E7-4536-81C2-B07BCB84D5E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09966-2025-446D-9276-7F8CAF514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0F3C0-C944-4C65-AFEC-BB450D119205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EC827-338C-452D-A766-F14C163DC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B98CC-B001-41ED-A971-34FC3FC20F05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37CD-5FF5-4342-A7AB-133F2C7A7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4A58-9385-4F3A-8FFD-A0D8A04EEB8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B2611-5CA6-4891-8AA1-569948E0A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803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8B97F0-BA63-4CFD-8C81-3F246303772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78EC13-3B1B-4163-A364-58A1D5D70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10" Type="http://schemas.openxmlformats.org/officeDocument/2006/relationships/image" Target="../media/image3.gif"/><Relationship Id="rId4" Type="http://schemas.openxmlformats.org/officeDocument/2006/relationships/slide" Target="slide9.xml"/><Relationship Id="rId9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12" Type="http://schemas.openxmlformats.org/officeDocument/2006/relationships/image" Target="../media/image2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image" Target="../media/image21.png"/><Relationship Id="rId5" Type="http://schemas.openxmlformats.org/officeDocument/2006/relationships/image" Target="../media/image7.png"/><Relationship Id="rId10" Type="http://schemas.openxmlformats.org/officeDocument/2006/relationships/image" Target="../media/image24.png"/><Relationship Id="rId4" Type="http://schemas.openxmlformats.org/officeDocument/2006/relationships/slide" Target="slide9.xml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7.png"/><Relationship Id="rId10" Type="http://schemas.openxmlformats.org/officeDocument/2006/relationships/image" Target="../media/image3.gif"/><Relationship Id="rId4" Type="http://schemas.openxmlformats.org/officeDocument/2006/relationships/slide" Target="slide9.xml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gif"/><Relationship Id="rId7" Type="http://schemas.openxmlformats.org/officeDocument/2006/relationships/slide" Target="slide1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9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8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4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20.xml"/><Relationship Id="rId4" Type="http://schemas.openxmlformats.org/officeDocument/2006/relationships/slide" Target="sl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slide" Target="slide14.xml"/></Relationships>
</file>

<file path=ppt/slides/_rels/slide21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2" Target="../media/image4.gif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1.jpeg" Type="http://schemas.openxmlformats.org/officeDocument/2006/relationships/image"/><Relationship Id="rId4" Target="slide9.xml" Type="http://schemas.openxmlformats.org/officeDocument/2006/relationships/slid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slide" Target="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9.png"/><Relationship Id="rId4" Type="http://schemas.openxmlformats.org/officeDocument/2006/relationships/image" Target="../media/image3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4.gif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.gif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slide" Target="slide5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3.gif"/><Relationship Id="rId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slide" Target="slide5.xm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slide" Target="slide9.xm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 descr="beautiful-cartoon-wallpapers-1920x12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3513"/>
            <a:ext cx="12192000" cy="702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463" y="322263"/>
            <a:ext cx="1311275" cy="7524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432050" y="-817563"/>
            <a:ext cx="14147800" cy="65119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9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0" y="725488"/>
            <a:ext cx="4746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025" y="798513"/>
            <a:ext cx="3627438" cy="436562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B050"/>
                </a:solidFill>
                <a:latin typeface="+mn-lt"/>
              </a:rPr>
              <a:t>УМНИЦА!!!</a:t>
            </a:r>
            <a:endParaRPr lang="ru-RU" sz="48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2532" name="Объект 3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15900" y="6021388"/>
            <a:ext cx="622300" cy="627062"/>
          </a:xfrm>
        </p:spPr>
      </p:pic>
      <p:pic>
        <p:nvPicPr>
          <p:cNvPr id="22533" name="Рисунок 1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66238" y="1441450"/>
            <a:ext cx="2925762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4" descr="C:\Users\Admin\Pictures\тесто\осень\0_11a4c0_da9ef44a_ori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275" y="3729038"/>
            <a:ext cx="3517900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8" descr="C:\Users\Admin\Pictures\тесто\0_8c38f_380fa739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175" y="1131888"/>
            <a:ext cx="191452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0" descr="0_184ae5_b1fd34e9_S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22675" y="1749425"/>
            <a:ext cx="180498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48225" y="1857375"/>
            <a:ext cx="4795838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1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174625"/>
            <a:ext cx="10029825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7538" y="358775"/>
            <a:ext cx="9375775" cy="49688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Помоги Маше найти летнюю   одежду</a:t>
            </a: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убери лишние предметы нажав на них левой кнопкой  мыши и кликни  по ним 1раз. 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endParaRPr lang="ru-RU" sz="31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3556" name="Объект 3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15900" y="6021388"/>
            <a:ext cx="622300" cy="627062"/>
          </a:xfrm>
        </p:spPr>
      </p:pic>
      <p:pic>
        <p:nvPicPr>
          <p:cNvPr id="23557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5325" y="5130800"/>
            <a:ext cx="1992313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Admin\Pictures\тесто\зима девочка\0_1613d6_3ae0ca6c_ori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9875" y="1408113"/>
            <a:ext cx="2230438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C:\Users\Admin\Pictures\тесто\осень\0_11a4c0_da9ef44a_ori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86463" y="3541713"/>
            <a:ext cx="35972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C:\Users\Admin\Pictures\тесто\зима мальчик\0_8928f_e89b01c2_orig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607550" y="1504950"/>
            <a:ext cx="15843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C:\Users\Admin\Pictures\тесто\0_8c38f_380fa739_M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07075" y="1547813"/>
            <a:ext cx="154305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2" descr="C:\Users\Admin\Pictures\тесто\зима девочка\0_8e05e_d2885d23_orig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30438" y="2409825"/>
            <a:ext cx="3544887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Рисунок 13" descr="12122503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798050" y="5021263"/>
            <a:ext cx="199866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8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7025" y="566738"/>
            <a:ext cx="4716463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8800" y="547688"/>
            <a:ext cx="4368800" cy="49688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отлично!!!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sz="4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4580" name="Объект 3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15900" y="6021388"/>
            <a:ext cx="622300" cy="627062"/>
          </a:xfrm>
        </p:spPr>
      </p:pic>
      <p:pic>
        <p:nvPicPr>
          <p:cNvPr id="24581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5325" y="5130800"/>
            <a:ext cx="1992313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C:\Users\Admin\Pictures\тесто\зима девочка\0_8e05e_d2885d23_orig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0438" y="2409825"/>
            <a:ext cx="3544887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13" descr="12122503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98050" y="5021263"/>
            <a:ext cx="199866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26175" y="2446338"/>
            <a:ext cx="4210050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7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4913" y="201613"/>
            <a:ext cx="72421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552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7030A0"/>
                </a:solidFill>
                <a:latin typeface="+mn-lt"/>
              </a:rPr>
              <a:t>Помоги </a:t>
            </a:r>
            <a:r>
              <a:rPr lang="ru-RU" sz="4000" b="1" dirty="0" smtClean="0">
                <a:solidFill>
                  <a:srgbClr val="7030A0"/>
                </a:solidFill>
                <a:latin typeface="+mn-lt"/>
              </a:rPr>
              <a:t>Маше </a:t>
            </a:r>
            <a:r>
              <a:rPr lang="ru-RU" sz="4000" b="1" dirty="0">
                <a:solidFill>
                  <a:srgbClr val="7030A0"/>
                </a:solidFill>
                <a:latin typeface="+mn-lt"/>
              </a:rPr>
              <a:t>собрать бусы.</a:t>
            </a:r>
          </a:p>
        </p:txBody>
      </p:sp>
      <p:pic>
        <p:nvPicPr>
          <p:cNvPr id="25604" name="Объект 3">
            <a:hlinkClick r:id="rId5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215900" y="6007100"/>
            <a:ext cx="622300" cy="628650"/>
          </a:xfrm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8364538" y="1554163"/>
            <a:ext cx="3276600" cy="1719262"/>
          </a:xfrm>
          <a:prstGeom prst="wedgeRoundRectCallout">
            <a:avLst>
              <a:gd name="adj1" fmla="val -10787"/>
              <a:gd name="adj2" fmla="val 137897"/>
              <a:gd name="adj3" fmla="val 16667"/>
            </a:avLst>
          </a:prstGeom>
          <a:solidFill>
            <a:srgbClr val="FFFF66">
              <a:alpha val="50196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Помоги мне собрать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бусы</a:t>
            </a:r>
            <a:r>
              <a:rPr lang="ru-RU" sz="2400" b="1" dirty="0">
                <a:solidFill>
                  <a:srgbClr val="7030A0"/>
                </a:solidFill>
              </a:rPr>
              <a:t>, по </a:t>
            </a:r>
            <a:r>
              <a:rPr lang="ru-RU" sz="2400" b="1" dirty="0">
                <a:solidFill>
                  <a:srgbClr val="7030A0"/>
                </a:solidFill>
              </a:rPr>
              <a:t>порядку, из всех цветов радуги,!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Блок-схема: узел 7">
            <a:hlinkClick r:id="rId7" action="ppaction://hlinksldjump"/>
          </p:cNvPr>
          <p:cNvSpPr/>
          <p:nvPr/>
        </p:nvSpPr>
        <p:spPr>
          <a:xfrm>
            <a:off x="3792538" y="5280025"/>
            <a:ext cx="784225" cy="785813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8672513" y="5426075"/>
            <a:ext cx="784225" cy="785813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477125" y="5851525"/>
            <a:ext cx="784225" cy="785813"/>
          </a:xfrm>
          <a:prstGeom prst="flowChartConnector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6205538" y="5248275"/>
            <a:ext cx="784225" cy="787400"/>
          </a:xfrm>
          <a:prstGeom prst="flowChartConnector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04938" y="5527675"/>
            <a:ext cx="784225" cy="79216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918075" y="5849938"/>
            <a:ext cx="784225" cy="7858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667000" y="5702300"/>
            <a:ext cx="782638" cy="792163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уга 10"/>
          <p:cNvSpPr/>
          <p:nvPr/>
        </p:nvSpPr>
        <p:spPr>
          <a:xfrm rot="4414608">
            <a:off x="2659062" y="782638"/>
            <a:ext cx="3946525" cy="4260850"/>
          </a:xfrm>
          <a:prstGeom prst="arc">
            <a:avLst>
              <a:gd name="adj1" fmla="val 16200000"/>
              <a:gd name="adj2" fmla="val 720211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14" name="Picture 3" descr="C:\Users\Admin\Pictures\тесто\зима девочка\Masha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29700" y="3249613"/>
            <a:ext cx="3608388" cy="360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6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4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Users\Admin\Pictures\тесто\зима девочка\0_98c28_79ccbeb9_orig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228850" y="1825625"/>
            <a:ext cx="7734300" cy="4351338"/>
          </a:xfrm>
        </p:spPr>
      </p:pic>
      <p:sp>
        <p:nvSpPr>
          <p:cNvPr id="7" name="Дуга 6"/>
          <p:cNvSpPr/>
          <p:nvPr/>
        </p:nvSpPr>
        <p:spPr>
          <a:xfrm rot="3516444">
            <a:off x="2383631" y="670719"/>
            <a:ext cx="4532313" cy="4391025"/>
          </a:xfrm>
          <a:prstGeom prst="arc">
            <a:avLst>
              <a:gd name="adj1" fmla="val 16200000"/>
              <a:gd name="adj2" fmla="val 9190326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16138" y="2154238"/>
            <a:ext cx="804862" cy="7556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999413" y="5383213"/>
            <a:ext cx="804862" cy="75565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98663" y="5846763"/>
            <a:ext cx="804862" cy="75565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516563" y="5383213"/>
            <a:ext cx="804862" cy="75565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6710363" y="5905500"/>
            <a:ext cx="804862" cy="755650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41800" y="5916613"/>
            <a:ext cx="804863" cy="7540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38200" y="5661025"/>
            <a:ext cx="804863" cy="75565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3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3" descr="C:\Users\Admin\Pictures\тесто\зима девочка\0_b08e0_f695b584_XL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012113" y="2387600"/>
            <a:ext cx="4470400" cy="4470400"/>
          </a:xfrm>
        </p:spPr>
      </p:pic>
      <p:sp>
        <p:nvSpPr>
          <p:cNvPr id="6" name="Дуга 5"/>
          <p:cNvSpPr/>
          <p:nvPr/>
        </p:nvSpPr>
        <p:spPr>
          <a:xfrm rot="4192008">
            <a:off x="2473325" y="430213"/>
            <a:ext cx="4592638" cy="4640262"/>
          </a:xfrm>
          <a:prstGeom prst="arc">
            <a:avLst>
              <a:gd name="adj1" fmla="val 16200000"/>
              <a:gd name="adj2" fmla="val 8151478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39963" y="3032125"/>
            <a:ext cx="790575" cy="796925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076450" y="2068513"/>
            <a:ext cx="788988" cy="7969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00713" y="5335588"/>
            <a:ext cx="790575" cy="79692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39963" y="5815013"/>
            <a:ext cx="790575" cy="796925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344988" y="5775325"/>
            <a:ext cx="790575" cy="796925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8315325" y="5608638"/>
            <a:ext cx="790575" cy="79692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28688" y="5608638"/>
            <a:ext cx="788987" cy="796925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3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Users\Admin\Pictures\тесто\зима девочка\Masha1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986713" y="2619375"/>
            <a:ext cx="3897312" cy="3897313"/>
          </a:xfrm>
        </p:spPr>
      </p:pic>
      <p:sp>
        <p:nvSpPr>
          <p:cNvPr id="6" name="Дуга 5"/>
          <p:cNvSpPr/>
          <p:nvPr/>
        </p:nvSpPr>
        <p:spPr>
          <a:xfrm rot="3995947">
            <a:off x="2148681" y="1054894"/>
            <a:ext cx="4733925" cy="4503738"/>
          </a:xfrm>
          <a:prstGeom prst="arc">
            <a:avLst>
              <a:gd name="adj1" fmla="val 16200000"/>
              <a:gd name="adj2" fmla="val 8397815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87863" y="5980113"/>
            <a:ext cx="787400" cy="8048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1825" y="2851150"/>
            <a:ext cx="785813" cy="8064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62175" y="3957638"/>
            <a:ext cx="785813" cy="804862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6735763" y="5583238"/>
            <a:ext cx="785812" cy="804862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2113" y="4824413"/>
            <a:ext cx="785812" cy="8048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41563" y="5868988"/>
            <a:ext cx="787400" cy="804862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16000" y="5570538"/>
            <a:ext cx="787400" cy="80486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3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C:\Users\Admin\Pictures\тесто\зима девочка\Masha1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972425" y="2960688"/>
            <a:ext cx="3897313" cy="3897312"/>
          </a:xfrm>
        </p:spPr>
      </p:pic>
      <p:sp>
        <p:nvSpPr>
          <p:cNvPr id="6" name="Дуга 5"/>
          <p:cNvSpPr/>
          <p:nvPr/>
        </p:nvSpPr>
        <p:spPr>
          <a:xfrm rot="3995947">
            <a:off x="2148681" y="1054894"/>
            <a:ext cx="4733925" cy="4503738"/>
          </a:xfrm>
          <a:prstGeom prst="arc">
            <a:avLst>
              <a:gd name="adj1" fmla="val 16200000"/>
              <a:gd name="adj2" fmla="val 8397815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4487863" y="5980113"/>
            <a:ext cx="787400" cy="80486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1825" y="2851150"/>
            <a:ext cx="785813" cy="8064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62175" y="3957638"/>
            <a:ext cx="785813" cy="804862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3744913" y="5205413"/>
            <a:ext cx="787400" cy="80645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2113" y="4824413"/>
            <a:ext cx="785812" cy="8048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41563" y="5868988"/>
            <a:ext cx="787400" cy="804862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16000" y="5570538"/>
            <a:ext cx="787400" cy="80486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3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 descr="C:\Users\Admin\Pictures\тесто\зима девочка\Masha1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102600" y="2749550"/>
            <a:ext cx="3897313" cy="3898900"/>
          </a:xfrm>
        </p:spPr>
      </p:pic>
      <p:sp>
        <p:nvSpPr>
          <p:cNvPr id="6" name="Дуга 5"/>
          <p:cNvSpPr/>
          <p:nvPr/>
        </p:nvSpPr>
        <p:spPr>
          <a:xfrm rot="3995947">
            <a:off x="2148681" y="1054894"/>
            <a:ext cx="4733925" cy="4503738"/>
          </a:xfrm>
          <a:prstGeom prst="arc">
            <a:avLst>
              <a:gd name="adj1" fmla="val 16200000"/>
              <a:gd name="adj2" fmla="val 8397815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62488" y="5311775"/>
            <a:ext cx="787400" cy="80645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1825" y="2851150"/>
            <a:ext cx="785813" cy="8064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62175" y="3957638"/>
            <a:ext cx="785813" cy="804862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3744913" y="5205413"/>
            <a:ext cx="787400" cy="80645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2113" y="4824413"/>
            <a:ext cx="785812" cy="8048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41563" y="5868988"/>
            <a:ext cx="787400" cy="804862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1016000" y="5570538"/>
            <a:ext cx="787400" cy="80486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3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C:\Users\Admin\Pictures\тесто\зима девочка\Masha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029575" y="2735263"/>
            <a:ext cx="3898900" cy="3898900"/>
          </a:xfrm>
        </p:spPr>
      </p:pic>
      <p:sp>
        <p:nvSpPr>
          <p:cNvPr id="6" name="Дуга 5"/>
          <p:cNvSpPr/>
          <p:nvPr/>
        </p:nvSpPr>
        <p:spPr>
          <a:xfrm rot="3995947">
            <a:off x="2148681" y="1054894"/>
            <a:ext cx="4733925" cy="4503738"/>
          </a:xfrm>
          <a:prstGeom prst="arc">
            <a:avLst>
              <a:gd name="adj1" fmla="val 16200000"/>
              <a:gd name="adj2" fmla="val 8397815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62488" y="5311775"/>
            <a:ext cx="787400" cy="80645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1825" y="2851150"/>
            <a:ext cx="785813" cy="8064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62175" y="3957638"/>
            <a:ext cx="785813" cy="804862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3744913" y="5205413"/>
            <a:ext cx="787400" cy="80645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2113" y="4824413"/>
            <a:ext cx="785812" cy="8048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2341563" y="5868988"/>
            <a:ext cx="787400" cy="804862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5429250" y="4800600"/>
            <a:ext cx="785813" cy="80486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5" descr="beautiful-cartoon-wallpapers-1920x12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3513"/>
            <a:ext cx="12192000" cy="702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463" y="322263"/>
            <a:ext cx="1311275" cy="7524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17488" y="319088"/>
            <a:ext cx="11136312" cy="6299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b="1" smtClean="0"/>
              <a:t>Задачи</a:t>
            </a:r>
          </a:p>
          <a:p>
            <a:r>
              <a:rPr lang="ru-RU" sz="4400" b="1" smtClean="0"/>
              <a:t>Развивать зрительное восприятие. </a:t>
            </a:r>
          </a:p>
          <a:p>
            <a:pPr>
              <a:buFont typeface="Arial" charset="0"/>
              <a:buNone/>
            </a:pPr>
            <a:r>
              <a:rPr lang="ru-RU" sz="4400" b="1" smtClean="0"/>
              <a:t>   Закрепить знания основных цветов и оттенков.</a:t>
            </a:r>
          </a:p>
          <a:p>
            <a:r>
              <a:rPr lang="ru-RU" sz="4400" b="1" smtClean="0"/>
              <a:t>Воспитывать внимательность, умение точно следовать инструкции, целеустремленность. </a:t>
            </a:r>
          </a:p>
          <a:p>
            <a:pPr fontAlgn="t"/>
            <a:r>
              <a:rPr lang="ru-RU" sz="4400" b="1" smtClean="0"/>
              <a:t> Закреплять умение складывать картинки по образцу . Закрепление счета от 1 до 10.</a:t>
            </a:r>
          </a:p>
          <a:p>
            <a:pPr>
              <a:buFont typeface="Arial" charset="0"/>
              <a:buNone/>
            </a:pPr>
            <a:r>
              <a:rPr lang="ru-RU" b="1" smtClean="0"/>
              <a:t/>
            </a:r>
            <a:br>
              <a:rPr lang="ru-RU" b="1" smtClean="0"/>
            </a:br>
            <a:endParaRPr lang="ru-RU" sz="2400" b="1" smtClean="0"/>
          </a:p>
          <a:p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3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2" descr="C:\Users\Admin\Pictures\тесто\зима девочка\Masha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001000" y="2779713"/>
            <a:ext cx="3897313" cy="3897312"/>
          </a:xfrm>
        </p:spPr>
      </p:pic>
      <p:sp>
        <p:nvSpPr>
          <p:cNvPr id="6" name="Дуга 5"/>
          <p:cNvSpPr/>
          <p:nvPr/>
        </p:nvSpPr>
        <p:spPr>
          <a:xfrm rot="3995947">
            <a:off x="2148681" y="1054894"/>
            <a:ext cx="4733925" cy="4503738"/>
          </a:xfrm>
          <a:prstGeom prst="arc">
            <a:avLst>
              <a:gd name="adj1" fmla="val 16200000"/>
              <a:gd name="adj2" fmla="val 8397815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62488" y="5311775"/>
            <a:ext cx="787400" cy="80645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1825" y="2851150"/>
            <a:ext cx="785813" cy="8064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62175" y="3957638"/>
            <a:ext cx="785813" cy="804862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3744913" y="5205413"/>
            <a:ext cx="787400" cy="80645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32113" y="4824413"/>
            <a:ext cx="785812" cy="80486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16638" y="4127500"/>
            <a:ext cx="785812" cy="804863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5429250" y="4800600"/>
            <a:ext cx="785813" cy="80486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4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2" descr="C:\Users\Admin\Pictures\тесто\зима девочка\4012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491413" y="2506663"/>
            <a:ext cx="4351337" cy="4351337"/>
          </a:xfrm>
        </p:spPr>
      </p:pic>
      <p:sp>
        <p:nvSpPr>
          <p:cNvPr id="6" name="Дуга 5"/>
          <p:cNvSpPr/>
          <p:nvPr/>
        </p:nvSpPr>
        <p:spPr>
          <a:xfrm rot="4027470">
            <a:off x="1849437" y="844551"/>
            <a:ext cx="4564063" cy="4602162"/>
          </a:xfrm>
          <a:prstGeom prst="arc">
            <a:avLst>
              <a:gd name="adj1" fmla="val 16200000"/>
              <a:gd name="adj2" fmla="val 8044557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19238" y="2687638"/>
            <a:ext cx="811212" cy="81915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90700" y="3911600"/>
            <a:ext cx="811213" cy="823913"/>
          </a:xfrm>
          <a:prstGeom prst="ellipse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54300" y="4735513"/>
            <a:ext cx="812800" cy="82391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45188" y="2647950"/>
            <a:ext cx="811212" cy="823913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867150" y="4870450"/>
            <a:ext cx="811213" cy="82391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689600" y="3794125"/>
            <a:ext cx="812800" cy="823913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18075" y="4618038"/>
            <a:ext cx="811213" cy="82391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956550" y="1555750"/>
            <a:ext cx="3016250" cy="968375"/>
          </a:xfrm>
          <a:prstGeom prst="wedgeRoundRectCallout">
            <a:avLst>
              <a:gd name="adj1" fmla="val -4091"/>
              <a:gd name="adj2" fmla="val 126309"/>
              <a:gd name="adj3" fmla="val 16667"/>
            </a:avLst>
          </a:prstGeom>
          <a:solidFill>
            <a:srgbClr val="FFFF99">
              <a:alpha val="50196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</a:rPr>
              <a:t>Ты просто </a:t>
            </a:r>
            <a:r>
              <a:rPr lang="ru-RU" sz="3600" b="1" dirty="0" err="1">
                <a:solidFill>
                  <a:srgbClr val="7030A0"/>
                </a:solidFill>
              </a:rPr>
              <a:t>супер</a:t>
            </a:r>
            <a:r>
              <a:rPr lang="ru-RU" sz="3600" b="1" dirty="0">
                <a:solidFill>
                  <a:srgbClr val="7030A0"/>
                </a:solidFill>
              </a:rPr>
              <a:t>!!!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33805" name="Рисунок 1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5994400"/>
            <a:ext cx="628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6613525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Маша очень любит рисовать. Помоги Маше нарисовать Мишу,</a:t>
            </a:r>
            <a:br>
              <a:rPr lang="ru-RU" sz="3600" dirty="0" smtClean="0"/>
            </a:br>
            <a:r>
              <a:rPr lang="ru-RU" sz="3600" dirty="0" smtClean="0"/>
              <a:t> считая фигуры по порядку. Наведи курсор и кликни левой кнопкой мыши 1 раз на нужный фрагмент.</a:t>
            </a:r>
            <a:endParaRPr lang="ru-RU" sz="3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pic>
        <p:nvPicPr>
          <p:cNvPr id="34821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Кольцо 30"/>
          <p:cNvSpPr/>
          <p:nvPr/>
        </p:nvSpPr>
        <p:spPr>
          <a:xfrm>
            <a:off x="11364913" y="6022975"/>
            <a:ext cx="592137" cy="61753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9956800" y="3236913"/>
            <a:ext cx="608013" cy="64611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680450" y="2897188"/>
            <a:ext cx="914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11071225" y="294005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610475" y="2489200"/>
            <a:ext cx="914400" cy="39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46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45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4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7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0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3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4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2" grpId="1" animBg="1"/>
      <p:bldP spid="33" grpId="0" animBg="1"/>
      <p:bldP spid="34" grpId="0" animBg="1"/>
      <p:bldP spid="35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pic>
        <p:nvPicPr>
          <p:cNvPr id="35845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Кольцо 30"/>
          <p:cNvSpPr/>
          <p:nvPr/>
        </p:nvSpPr>
        <p:spPr>
          <a:xfrm>
            <a:off x="11364913" y="6008688"/>
            <a:ext cx="592137" cy="63182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9985375" y="3279775"/>
            <a:ext cx="579438" cy="60325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680450" y="2897188"/>
            <a:ext cx="914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610475" y="2489200"/>
            <a:ext cx="914400" cy="39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5" grpId="0" animBg="1"/>
      <p:bldP spid="40" grpId="0" animBg="1"/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pic>
        <p:nvPicPr>
          <p:cNvPr id="36869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Кольцо 30"/>
          <p:cNvSpPr/>
          <p:nvPr/>
        </p:nvSpPr>
        <p:spPr>
          <a:xfrm>
            <a:off x="11364913" y="6067425"/>
            <a:ext cx="592137" cy="57308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3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41713" y="3425825"/>
            <a:ext cx="608012" cy="61595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680450" y="2897188"/>
            <a:ext cx="914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610475" y="2489200"/>
            <a:ext cx="914400" cy="39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pic>
        <p:nvPicPr>
          <p:cNvPr id="37893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Кольцо 30"/>
          <p:cNvSpPr/>
          <p:nvPr/>
        </p:nvSpPr>
        <p:spPr>
          <a:xfrm>
            <a:off x="4600575" y="3440113"/>
            <a:ext cx="639763" cy="660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13138" y="3411538"/>
            <a:ext cx="636587" cy="63023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680450" y="2897188"/>
            <a:ext cx="914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610475" y="2489200"/>
            <a:ext cx="914400" cy="39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40" grpId="0" animBg="1"/>
      <p:bldP spid="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pic>
        <p:nvPicPr>
          <p:cNvPr id="38917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Кольцо 30"/>
          <p:cNvSpPr/>
          <p:nvPr/>
        </p:nvSpPr>
        <p:spPr>
          <a:xfrm>
            <a:off x="4572000" y="3527425"/>
            <a:ext cx="508000" cy="52228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98863" y="3482975"/>
            <a:ext cx="550862" cy="558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7610475" y="2489200"/>
            <a:ext cx="914400" cy="395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31" name="Кольцо 30"/>
          <p:cNvSpPr/>
          <p:nvPr/>
        </p:nvSpPr>
        <p:spPr>
          <a:xfrm>
            <a:off x="4424363" y="3482975"/>
            <a:ext cx="655637" cy="61753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84575" y="3440113"/>
            <a:ext cx="565150" cy="60166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8480425" y="1306513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pic>
        <p:nvPicPr>
          <p:cNvPr id="40963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31" name="Кольцо 30"/>
          <p:cNvSpPr/>
          <p:nvPr/>
        </p:nvSpPr>
        <p:spPr>
          <a:xfrm>
            <a:off x="4424363" y="3440113"/>
            <a:ext cx="655637" cy="660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13138" y="3395663"/>
            <a:ext cx="608012" cy="61753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9242425" y="4360863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Овал 33"/>
          <p:cNvSpPr/>
          <p:nvPr/>
        </p:nvSpPr>
        <p:spPr>
          <a:xfrm>
            <a:off x="3814763" y="5334000"/>
            <a:ext cx="322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pic>
        <p:nvPicPr>
          <p:cNvPr id="41988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31" name="Кольцо 30"/>
          <p:cNvSpPr/>
          <p:nvPr/>
        </p:nvSpPr>
        <p:spPr>
          <a:xfrm>
            <a:off x="4424363" y="3381375"/>
            <a:ext cx="714375" cy="71913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41713" y="3352800"/>
            <a:ext cx="608012" cy="68897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8170863" y="30638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 descr="beautiful-cartoon-wallpapers-1920x12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3513"/>
            <a:ext cx="12192000" cy="702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463" y="322263"/>
            <a:ext cx="1311275" cy="7524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954088" y="-623888"/>
            <a:ext cx="10515600" cy="609600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b="1" smtClean="0"/>
              <a:t/>
            </a:r>
            <a:br>
              <a:rPr lang="ru-RU" sz="3200" b="1" smtClean="0"/>
            </a:br>
            <a:endParaRPr lang="ru-RU" sz="3200" b="1" smtClean="0"/>
          </a:p>
          <a:p>
            <a:pPr>
              <a:buFont typeface="Arial" charset="0"/>
              <a:buNone/>
            </a:pPr>
            <a:r>
              <a:rPr lang="ru-RU" sz="4000" b="1" smtClean="0"/>
              <a:t>Управление в игре: Педагог  читает задание , ребенок внимательно слушает. Затем наводит мышкой курсор на нужный предмет  и делает по нему клик левой кнопкой мыши 1 раз.   При правильном ответе  появляется танцующая Маша.</a:t>
            </a:r>
            <a:r>
              <a:rPr lang="ru-RU" sz="3600" b="1" smtClean="0"/>
              <a:t> </a:t>
            </a:r>
          </a:p>
          <a:p>
            <a:endParaRPr lang="ru-RU" smtClean="0"/>
          </a:p>
        </p:txBody>
      </p:sp>
      <p:pic>
        <p:nvPicPr>
          <p:cNvPr id="15364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6063" y="3584575"/>
            <a:ext cx="30988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Овал 34"/>
          <p:cNvSpPr/>
          <p:nvPr/>
        </p:nvSpPr>
        <p:spPr>
          <a:xfrm>
            <a:off x="4338638" y="54006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14763" y="5334000"/>
            <a:ext cx="322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pic>
        <p:nvPicPr>
          <p:cNvPr id="43013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31" name="Кольцо 30"/>
          <p:cNvSpPr/>
          <p:nvPr/>
        </p:nvSpPr>
        <p:spPr>
          <a:xfrm>
            <a:off x="4424363" y="3454400"/>
            <a:ext cx="714375" cy="64611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468688" y="3411538"/>
            <a:ext cx="681037" cy="63023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43022" name="Группа 45"/>
          <p:cNvGrpSpPr>
            <a:grpSpLocks/>
          </p:cNvGrpSpPr>
          <p:nvPr/>
        </p:nvGrpSpPr>
        <p:grpSpPr bwMode="auto">
          <a:xfrm>
            <a:off x="9705975" y="4141788"/>
            <a:ext cx="1703388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09649" y="5175040"/>
              <a:ext cx="913757" cy="70983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6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Овал 34"/>
          <p:cNvSpPr/>
          <p:nvPr/>
        </p:nvSpPr>
        <p:spPr>
          <a:xfrm>
            <a:off x="4338638" y="54006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14763" y="5334000"/>
            <a:ext cx="322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pic>
        <p:nvPicPr>
          <p:cNvPr id="44037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0818055" y="182880"/>
            <a:ext cx="1173247" cy="1659988"/>
            <a:chOff x="7174523" y="2166424"/>
            <a:chExt cx="2425271" cy="4515730"/>
          </a:xfrm>
          <a:solidFill>
            <a:srgbClr val="00B050"/>
          </a:solidFill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174523" y="4318782"/>
              <a:ext cx="2425271" cy="1772529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7357403" y="3038622"/>
              <a:ext cx="2222695" cy="1814732"/>
            </a:xfrm>
            <a:prstGeom prst="triangle">
              <a:avLst>
                <a:gd name="adj" fmla="val 4873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7624689" y="2166424"/>
              <a:ext cx="1595275" cy="1392701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25" name="Трапеция 24"/>
            <p:cNvSpPr/>
            <p:nvPr/>
          </p:nvSpPr>
          <p:spPr>
            <a:xfrm>
              <a:off x="7990448" y="6077242"/>
              <a:ext cx="815927" cy="604912"/>
            </a:xfrm>
            <a:prstGeom prst="trapezoi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31" name="Кольцо 30"/>
          <p:cNvSpPr/>
          <p:nvPr/>
        </p:nvSpPr>
        <p:spPr>
          <a:xfrm>
            <a:off x="4424363" y="3468688"/>
            <a:ext cx="655637" cy="63182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56000" y="3425825"/>
            <a:ext cx="593725" cy="61595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44046" name="Группа 45"/>
          <p:cNvGrpSpPr>
            <a:grpSpLocks/>
          </p:cNvGrpSpPr>
          <p:nvPr/>
        </p:nvGrpSpPr>
        <p:grpSpPr bwMode="auto">
          <a:xfrm>
            <a:off x="6716713" y="4562475"/>
            <a:ext cx="1701800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10025" y="5175041"/>
              <a:ext cx="914610" cy="709831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44047" name="Группа 44"/>
          <p:cNvGrpSpPr>
            <a:grpSpLocks/>
          </p:cNvGrpSpPr>
          <p:nvPr/>
        </p:nvGrpSpPr>
        <p:grpSpPr bwMode="auto">
          <a:xfrm>
            <a:off x="6711950" y="6270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3" y="626797"/>
              <a:ext cx="1195001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Овал 34"/>
          <p:cNvSpPr/>
          <p:nvPr/>
        </p:nvSpPr>
        <p:spPr>
          <a:xfrm>
            <a:off x="4338638" y="54006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14763" y="5334000"/>
            <a:ext cx="322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pic>
        <p:nvPicPr>
          <p:cNvPr id="45061" name="Picture 2" descr="C:\Users\Admin\Pictures\тесто\зима девочка\102583871_3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5275" y="2574925"/>
            <a:ext cx="4433888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очень любит рисовать. Помоги Маше нарисовать Мишу,</a:t>
            </a:r>
            <a:br>
              <a:rPr lang="ru-RU" dirty="0" smtClean="0"/>
            </a:br>
            <a:r>
              <a:rPr lang="ru-RU" dirty="0" smtClean="0"/>
              <a:t> считая фигуры по порядку.</a:t>
            </a:r>
            <a:endParaRPr lang="ru-RU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20" name="Равнобедренный треугольник 19"/>
          <p:cNvSpPr/>
          <p:nvPr/>
        </p:nvSpPr>
        <p:spPr>
          <a:xfrm>
            <a:off x="10818813" y="974725"/>
            <a:ext cx="1173162" cy="65087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0877550" y="706438"/>
            <a:ext cx="1074738" cy="666750"/>
          </a:xfrm>
          <a:prstGeom prst="triangle">
            <a:avLst>
              <a:gd name="adj" fmla="val 4873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11022013" y="515938"/>
            <a:ext cx="771525" cy="51276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5" name="Трапеция 24"/>
          <p:cNvSpPr/>
          <p:nvPr/>
        </p:nvSpPr>
        <p:spPr>
          <a:xfrm>
            <a:off x="11212513" y="1620838"/>
            <a:ext cx="395287" cy="222250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31" name="Кольцо 30"/>
          <p:cNvSpPr/>
          <p:nvPr/>
        </p:nvSpPr>
        <p:spPr>
          <a:xfrm>
            <a:off x="4424363" y="3411538"/>
            <a:ext cx="669925" cy="68897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70288" y="3425825"/>
            <a:ext cx="579437" cy="61595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45073" name="Группа 45"/>
          <p:cNvGrpSpPr>
            <a:grpSpLocks/>
          </p:cNvGrpSpPr>
          <p:nvPr/>
        </p:nvGrpSpPr>
        <p:grpSpPr bwMode="auto">
          <a:xfrm>
            <a:off x="6716713" y="4562475"/>
            <a:ext cx="1701800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10025" y="5175041"/>
              <a:ext cx="914610" cy="709831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45074" name="Группа 44"/>
          <p:cNvGrpSpPr>
            <a:grpSpLocks/>
          </p:cNvGrpSpPr>
          <p:nvPr/>
        </p:nvGrpSpPr>
        <p:grpSpPr bwMode="auto">
          <a:xfrm>
            <a:off x="6754813" y="35734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2" y="626797"/>
              <a:ext cx="1195002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41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Овал 34"/>
          <p:cNvSpPr/>
          <p:nvPr/>
        </p:nvSpPr>
        <p:spPr>
          <a:xfrm>
            <a:off x="4338638" y="5400675"/>
            <a:ext cx="3238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</a:t>
            </a: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814763" y="5334000"/>
            <a:ext cx="32226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459288" y="45434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</a:t>
            </a: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3140075" y="4492625"/>
            <a:ext cx="914400" cy="393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</a:t>
            </a:r>
            <a:endParaRPr lang="ru-RU" dirty="0"/>
          </a:p>
        </p:txBody>
      </p:sp>
      <p:sp>
        <p:nvSpPr>
          <p:cNvPr id="46086" name="Заголовок 1"/>
          <p:cNvSpPr>
            <a:spLocks noGrp="1"/>
          </p:cNvSpPr>
          <p:nvPr>
            <p:ph type="title"/>
          </p:nvPr>
        </p:nvSpPr>
        <p:spPr>
          <a:xfrm>
            <a:off x="338138" y="182563"/>
            <a:ext cx="8229600" cy="1325562"/>
          </a:xfrm>
        </p:spPr>
        <p:txBody>
          <a:bodyPr/>
          <a:lstStyle/>
          <a:p>
            <a:endParaRPr lang="ru-RU" smtClean="0"/>
          </a:p>
        </p:txBody>
      </p:sp>
      <p:grpSp>
        <p:nvGrpSpPr>
          <p:cNvPr id="3" name="Группа 25"/>
          <p:cNvGrpSpPr/>
          <p:nvPr/>
        </p:nvGrpSpPr>
        <p:grpSpPr>
          <a:xfrm>
            <a:off x="9692639" y="351691"/>
            <a:ext cx="1181688" cy="1575581"/>
            <a:chOff x="2883877" y="2039816"/>
            <a:chExt cx="2672862" cy="4234375"/>
          </a:xfrm>
          <a:solidFill>
            <a:srgbClr val="FFC000"/>
          </a:solidFill>
        </p:grpSpPr>
        <p:sp>
          <p:nvSpPr>
            <p:cNvPr id="11" name="Улыбающееся лицо 10"/>
            <p:cNvSpPr/>
            <p:nvPr/>
          </p:nvSpPr>
          <p:spPr>
            <a:xfrm>
              <a:off x="3545057" y="2461847"/>
              <a:ext cx="1336431" cy="1195754"/>
            </a:xfrm>
            <a:prstGeom prst="smileyFac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2" name="Кольцо 11"/>
            <p:cNvSpPr/>
            <p:nvPr/>
          </p:nvSpPr>
          <p:spPr>
            <a:xfrm>
              <a:off x="2897945" y="2067951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3" name="Кольцо 12"/>
            <p:cNvSpPr/>
            <p:nvPr/>
          </p:nvSpPr>
          <p:spPr>
            <a:xfrm>
              <a:off x="4642339" y="2039816"/>
              <a:ext cx="914400" cy="914400"/>
            </a:xfrm>
            <a:prstGeom prst="don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629465" y="3643533"/>
              <a:ext cx="1209822" cy="184286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234375" y="5345723"/>
              <a:ext cx="407963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26412" y="5359791"/>
              <a:ext cx="393895" cy="9144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4572000" y="3742006"/>
              <a:ext cx="914400" cy="37982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83877" y="3840480"/>
              <a:ext cx="914400" cy="36576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</p:grpSp>
      <p:sp>
        <p:nvSpPr>
          <p:cNvPr id="20" name="Равнобедренный треугольник 19"/>
          <p:cNvSpPr/>
          <p:nvPr/>
        </p:nvSpPr>
        <p:spPr>
          <a:xfrm>
            <a:off x="10818813" y="974725"/>
            <a:ext cx="1173162" cy="65087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0877550" y="706438"/>
            <a:ext cx="1074738" cy="666750"/>
          </a:xfrm>
          <a:prstGeom prst="triangle">
            <a:avLst>
              <a:gd name="adj" fmla="val 4873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11022013" y="515938"/>
            <a:ext cx="771525" cy="51276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25" name="Трапеция 24"/>
          <p:cNvSpPr/>
          <p:nvPr/>
        </p:nvSpPr>
        <p:spPr>
          <a:xfrm>
            <a:off x="11212513" y="1620838"/>
            <a:ext cx="395287" cy="222250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B050"/>
              </a:solidFill>
            </a:endParaRPr>
          </a:p>
        </p:txBody>
      </p:sp>
      <p:sp>
        <p:nvSpPr>
          <p:cNvPr id="31" name="Кольцо 30"/>
          <p:cNvSpPr/>
          <p:nvPr/>
        </p:nvSpPr>
        <p:spPr>
          <a:xfrm>
            <a:off x="4424363" y="3440113"/>
            <a:ext cx="655637" cy="660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ольцо 31"/>
          <p:cNvSpPr/>
          <p:nvPr/>
        </p:nvSpPr>
        <p:spPr>
          <a:xfrm>
            <a:off x="3556000" y="3454400"/>
            <a:ext cx="593725" cy="58737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32225" y="4392613"/>
            <a:ext cx="914400" cy="1293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  <a:endParaRPr lang="ru-RU" dirty="0"/>
          </a:p>
        </p:txBody>
      </p:sp>
      <p:sp>
        <p:nvSpPr>
          <p:cNvPr id="38" name="Улыбающееся лицо 37"/>
          <p:cNvSpPr/>
          <p:nvPr/>
        </p:nvSpPr>
        <p:spPr>
          <a:xfrm>
            <a:off x="3843338" y="3636963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  <a:endParaRPr lang="ru-RU" dirty="0"/>
          </a:p>
        </p:txBody>
      </p:sp>
      <p:grpSp>
        <p:nvGrpSpPr>
          <p:cNvPr id="46096" name="Группа 45"/>
          <p:cNvGrpSpPr>
            <a:grpSpLocks/>
          </p:cNvGrpSpPr>
          <p:nvPr/>
        </p:nvGrpSpPr>
        <p:grpSpPr bwMode="auto">
          <a:xfrm>
            <a:off x="6716713" y="4562475"/>
            <a:ext cx="1701800" cy="1743075"/>
            <a:chOff x="9706708" y="4141259"/>
            <a:chExt cx="1702190" cy="1743613"/>
          </a:xfrm>
        </p:grpSpPr>
        <p:sp>
          <p:nvSpPr>
            <p:cNvPr id="37" name="Трапеция 36"/>
            <p:cNvSpPr/>
            <p:nvPr/>
          </p:nvSpPr>
          <p:spPr>
            <a:xfrm>
              <a:off x="10110025" y="5175041"/>
              <a:ext cx="914610" cy="709831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9706708" y="4141259"/>
              <a:ext cx="1702190" cy="130850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9</a:t>
              </a:r>
              <a:endParaRPr lang="ru-RU" dirty="0"/>
            </a:p>
          </p:txBody>
        </p:sp>
      </p:grpSp>
      <p:grpSp>
        <p:nvGrpSpPr>
          <p:cNvPr id="46097" name="Группа 44"/>
          <p:cNvGrpSpPr>
            <a:grpSpLocks/>
          </p:cNvGrpSpPr>
          <p:nvPr/>
        </p:nvGrpSpPr>
        <p:grpSpPr bwMode="auto">
          <a:xfrm>
            <a:off x="6754813" y="3573463"/>
            <a:ext cx="1660525" cy="1627187"/>
            <a:chOff x="6711851" y="626797"/>
            <a:chExt cx="1659989" cy="1627607"/>
          </a:xfrm>
        </p:grpSpPr>
        <p:sp>
          <p:nvSpPr>
            <p:cNvPr id="43" name="Равнобедренный треугольник 42"/>
            <p:cNvSpPr/>
            <p:nvPr/>
          </p:nvSpPr>
          <p:spPr>
            <a:xfrm>
              <a:off x="6711851" y="1003131"/>
              <a:ext cx="1659989" cy="12512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6948312" y="626797"/>
              <a:ext cx="1195002" cy="10416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10</a:t>
              </a:r>
              <a:endParaRPr lang="ru-RU" dirty="0"/>
            </a:p>
          </p:txBody>
        </p:sp>
      </p:grpSp>
      <p:pic>
        <p:nvPicPr>
          <p:cNvPr id="46098" name="Picture 2" descr="C:\Users\Admin\Pictures\тесто\зима девочка\4012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45475" y="2506663"/>
            <a:ext cx="4351338" cy="4351337"/>
          </a:xfrm>
        </p:spPr>
      </p:pic>
      <p:pic>
        <p:nvPicPr>
          <p:cNvPr id="45" name="Прямоугольник 4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0" y="719138"/>
            <a:ext cx="6789738" cy="11890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Миша любит конструировать транспорт.</a:t>
            </a:r>
            <a:br>
              <a:rPr lang="ru-RU" sz="3100" dirty="0" smtClean="0"/>
            </a:br>
            <a:r>
              <a:rPr lang="ru-RU" sz="3100" dirty="0" smtClean="0"/>
              <a:t>Помогите ему составить паровозик с цифрами по порядку, нажимая на них левой кнопкой мыши и кликни по ним 1 раз, начиная с цифры 2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47107" name="Группа 36"/>
          <p:cNvGrpSpPr>
            <a:grpSpLocks/>
          </p:cNvGrpSpPr>
          <p:nvPr/>
        </p:nvGrpSpPr>
        <p:grpSpPr bwMode="auto">
          <a:xfrm>
            <a:off x="8834438" y="1631950"/>
            <a:ext cx="3108325" cy="957263"/>
            <a:chOff x="8834510" y="1631854"/>
            <a:chExt cx="3108959" cy="956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377546" y="1631854"/>
              <a:ext cx="322328" cy="309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834510" y="1941203"/>
              <a:ext cx="886006" cy="317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790380" y="1922166"/>
              <a:ext cx="473171" cy="3363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54057" y="1941203"/>
              <a:ext cx="512868" cy="3442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966957" y="1949134"/>
              <a:ext cx="452530" cy="3553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511581" y="1941203"/>
              <a:ext cx="431888" cy="3807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8963631" y="2258488"/>
              <a:ext cx="695911" cy="261855"/>
              <a:chOff x="6989299" y="2883876"/>
              <a:chExt cx="973016" cy="40561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Овал 10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9888825" y="2266415"/>
              <a:ext cx="282633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0450915" y="2282279"/>
              <a:ext cx="282633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1013004" y="2317180"/>
              <a:ext cx="281044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1554452" y="2334631"/>
              <a:ext cx="281045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7108" name="Группа 51"/>
          <p:cNvGrpSpPr>
            <a:grpSpLocks/>
          </p:cNvGrpSpPr>
          <p:nvPr/>
        </p:nvGrpSpPr>
        <p:grpSpPr bwMode="auto">
          <a:xfrm>
            <a:off x="266700" y="2286000"/>
            <a:ext cx="2027238" cy="2365375"/>
            <a:chOff x="2574388" y="4311748"/>
            <a:chExt cx="2027206" cy="236495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818968" y="4311748"/>
              <a:ext cx="736588" cy="8221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574388" y="5133927"/>
              <a:ext cx="2027206" cy="8459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</a:t>
              </a:r>
              <a:endParaRPr lang="ru-RU" dirty="0"/>
            </a:p>
          </p:txBody>
        </p:sp>
        <p:grpSp>
          <p:nvGrpSpPr>
            <p:cNvPr id="45" name="Группа 12"/>
            <p:cNvGrpSpPr/>
            <p:nvPr/>
          </p:nvGrpSpPr>
          <p:grpSpPr>
            <a:xfrm>
              <a:off x="2870039" y="5979704"/>
              <a:ext cx="1593356" cy="696998"/>
              <a:chOff x="6989299" y="2883876"/>
              <a:chExt cx="973016" cy="40561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0" name="Овал 49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7109" name="Группа 52"/>
          <p:cNvGrpSpPr>
            <a:grpSpLocks/>
          </p:cNvGrpSpPr>
          <p:nvPr/>
        </p:nvGrpSpPr>
        <p:grpSpPr bwMode="auto">
          <a:xfrm>
            <a:off x="5114925" y="5070475"/>
            <a:ext cx="1082675" cy="1592263"/>
            <a:chOff x="4762848" y="5085293"/>
            <a:chExt cx="1082710" cy="15914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762848" y="5085293"/>
              <a:ext cx="1082710" cy="8948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2</a:t>
              </a:r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89868" y="5999203"/>
              <a:ext cx="644546" cy="6774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4" name="Группа 53"/>
          <p:cNvGrpSpPr>
            <a:grpSpLocks/>
          </p:cNvGrpSpPr>
          <p:nvPr/>
        </p:nvGrpSpPr>
        <p:grpSpPr bwMode="auto">
          <a:xfrm>
            <a:off x="3675063" y="4205288"/>
            <a:ext cx="1174750" cy="1587500"/>
            <a:chOff x="6052887" y="5133641"/>
            <a:chExt cx="1174857" cy="158737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52887" y="5133641"/>
              <a:ext cx="1174857" cy="9190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3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6275157" y="6044797"/>
              <a:ext cx="646171" cy="6762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5" name="Группа 54"/>
          <p:cNvGrpSpPr>
            <a:grpSpLocks/>
          </p:cNvGrpSpPr>
          <p:nvPr/>
        </p:nvGrpSpPr>
        <p:grpSpPr bwMode="auto">
          <a:xfrm>
            <a:off x="7654925" y="4989513"/>
            <a:ext cx="1036638" cy="1670050"/>
            <a:chOff x="7401836" y="5143745"/>
            <a:chExt cx="1036641" cy="1669940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401836" y="5143745"/>
              <a:ext cx="1036641" cy="9429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4</a:t>
              </a:r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562174" y="6137455"/>
              <a:ext cx="644527" cy="676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6" name="Группа 55"/>
          <p:cNvGrpSpPr>
            <a:grpSpLocks/>
          </p:cNvGrpSpPr>
          <p:nvPr/>
        </p:nvGrpSpPr>
        <p:grpSpPr bwMode="auto">
          <a:xfrm>
            <a:off x="6492875" y="3852863"/>
            <a:ext cx="990600" cy="1725612"/>
            <a:chOff x="8702073" y="5133641"/>
            <a:chExt cx="990567" cy="172435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702073" y="5133641"/>
              <a:ext cx="990567" cy="10152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5</a:t>
              </a:r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8802083" y="6180630"/>
              <a:ext cx="644504" cy="67737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47113" name="Picture 2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4400" y="2714625"/>
            <a:ext cx="7005638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Миша любит конструировать транспорт.</a:t>
            </a:r>
            <a:br>
              <a:rPr lang="ru-RU" smtClean="0"/>
            </a:br>
            <a:r>
              <a:rPr lang="ru-RU" smtClean="0"/>
              <a:t>Помогите ему составить паровозик.</a:t>
            </a:r>
          </a:p>
        </p:txBody>
      </p:sp>
      <p:grpSp>
        <p:nvGrpSpPr>
          <p:cNvPr id="48131" name="Группа 36"/>
          <p:cNvGrpSpPr>
            <a:grpSpLocks/>
          </p:cNvGrpSpPr>
          <p:nvPr/>
        </p:nvGrpSpPr>
        <p:grpSpPr bwMode="auto">
          <a:xfrm>
            <a:off x="8834438" y="1631950"/>
            <a:ext cx="3108325" cy="957263"/>
            <a:chOff x="8834510" y="1631854"/>
            <a:chExt cx="3108959" cy="956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377546" y="1631854"/>
              <a:ext cx="322328" cy="309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834510" y="1941203"/>
              <a:ext cx="886006" cy="317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790380" y="1922166"/>
              <a:ext cx="473171" cy="3363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54057" y="1941203"/>
              <a:ext cx="512868" cy="3442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966957" y="1949134"/>
              <a:ext cx="452530" cy="3553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511581" y="1941203"/>
              <a:ext cx="431888" cy="3807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" name="Группа 12"/>
            <p:cNvGrpSpPr/>
            <p:nvPr/>
          </p:nvGrpSpPr>
          <p:grpSpPr>
            <a:xfrm>
              <a:off x="8963631" y="2258488"/>
              <a:ext cx="695911" cy="261855"/>
              <a:chOff x="6989299" y="2883876"/>
              <a:chExt cx="973016" cy="40561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Овал 10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9888825" y="2266415"/>
              <a:ext cx="282633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0450915" y="2282279"/>
              <a:ext cx="282633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1013004" y="2317180"/>
              <a:ext cx="281044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1554452" y="2334631"/>
              <a:ext cx="281045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8132" name="Группа 51"/>
          <p:cNvGrpSpPr>
            <a:grpSpLocks/>
          </p:cNvGrpSpPr>
          <p:nvPr/>
        </p:nvGrpSpPr>
        <p:grpSpPr bwMode="auto">
          <a:xfrm>
            <a:off x="266700" y="2286000"/>
            <a:ext cx="2027238" cy="2365375"/>
            <a:chOff x="2574388" y="4311748"/>
            <a:chExt cx="2027206" cy="236495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818968" y="4311748"/>
              <a:ext cx="736588" cy="8221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574388" y="5133927"/>
              <a:ext cx="2027206" cy="8459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</a:t>
              </a:r>
              <a:endParaRPr lang="ru-RU" dirty="0"/>
            </a:p>
          </p:txBody>
        </p:sp>
        <p:grpSp>
          <p:nvGrpSpPr>
            <p:cNvPr id="14" name="Группа 12"/>
            <p:cNvGrpSpPr/>
            <p:nvPr/>
          </p:nvGrpSpPr>
          <p:grpSpPr>
            <a:xfrm>
              <a:off x="2870039" y="5979704"/>
              <a:ext cx="1593356" cy="696998"/>
              <a:chOff x="6989299" y="2883876"/>
              <a:chExt cx="973016" cy="40561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0" name="Овал 49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8133" name="Группа 52"/>
          <p:cNvGrpSpPr>
            <a:grpSpLocks/>
          </p:cNvGrpSpPr>
          <p:nvPr/>
        </p:nvGrpSpPr>
        <p:grpSpPr bwMode="auto">
          <a:xfrm>
            <a:off x="2328863" y="3073400"/>
            <a:ext cx="1082675" cy="1592263"/>
            <a:chOff x="4762848" y="5085293"/>
            <a:chExt cx="1082710" cy="15914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762848" y="5085293"/>
              <a:ext cx="1082710" cy="8948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2</a:t>
              </a:r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89867" y="5999203"/>
              <a:ext cx="644546" cy="6774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8134" name="Группа 53"/>
          <p:cNvGrpSpPr>
            <a:grpSpLocks/>
          </p:cNvGrpSpPr>
          <p:nvPr/>
        </p:nvGrpSpPr>
        <p:grpSpPr bwMode="auto">
          <a:xfrm>
            <a:off x="3675063" y="4205288"/>
            <a:ext cx="1174750" cy="1587500"/>
            <a:chOff x="6052887" y="5133641"/>
            <a:chExt cx="1174857" cy="158737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52887" y="5133641"/>
              <a:ext cx="1174857" cy="9190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3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6275157" y="6044797"/>
              <a:ext cx="646171" cy="6762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54"/>
          <p:cNvGrpSpPr>
            <a:grpSpLocks/>
          </p:cNvGrpSpPr>
          <p:nvPr/>
        </p:nvGrpSpPr>
        <p:grpSpPr bwMode="auto">
          <a:xfrm>
            <a:off x="7654925" y="4989513"/>
            <a:ext cx="1036638" cy="1670050"/>
            <a:chOff x="7401836" y="5143745"/>
            <a:chExt cx="1036641" cy="1669940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401836" y="5143745"/>
              <a:ext cx="1036641" cy="9429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4</a:t>
              </a:r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562174" y="6137455"/>
              <a:ext cx="644527" cy="676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" name="Группа 55"/>
          <p:cNvGrpSpPr>
            <a:grpSpLocks/>
          </p:cNvGrpSpPr>
          <p:nvPr/>
        </p:nvGrpSpPr>
        <p:grpSpPr bwMode="auto">
          <a:xfrm>
            <a:off x="6492875" y="3852863"/>
            <a:ext cx="990600" cy="1725612"/>
            <a:chOff x="8702073" y="5133641"/>
            <a:chExt cx="990567" cy="172435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702073" y="5133641"/>
              <a:ext cx="990567" cy="10152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5</a:t>
              </a:r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8802083" y="6180630"/>
              <a:ext cx="644504" cy="67737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48137" name="Picture 2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8350" y="2762250"/>
            <a:ext cx="7281863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Миша любит конструировать транспорт.</a:t>
            </a:r>
            <a:br>
              <a:rPr lang="ru-RU" smtClean="0"/>
            </a:br>
            <a:r>
              <a:rPr lang="ru-RU" smtClean="0"/>
              <a:t>Помогите Мише составить паровозик.</a:t>
            </a:r>
          </a:p>
        </p:txBody>
      </p:sp>
      <p:grpSp>
        <p:nvGrpSpPr>
          <p:cNvPr id="49155" name="Группа 36"/>
          <p:cNvGrpSpPr>
            <a:grpSpLocks/>
          </p:cNvGrpSpPr>
          <p:nvPr/>
        </p:nvGrpSpPr>
        <p:grpSpPr bwMode="auto">
          <a:xfrm>
            <a:off x="8834438" y="1631950"/>
            <a:ext cx="3108325" cy="957263"/>
            <a:chOff x="8834510" y="1631854"/>
            <a:chExt cx="3108959" cy="956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377546" y="1631854"/>
              <a:ext cx="322328" cy="309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834510" y="1941203"/>
              <a:ext cx="886006" cy="317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790380" y="1922166"/>
              <a:ext cx="473171" cy="3363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54057" y="1941203"/>
              <a:ext cx="512868" cy="3442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966957" y="1949134"/>
              <a:ext cx="452530" cy="3553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511581" y="1941203"/>
              <a:ext cx="431888" cy="3807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" name="Группа 12"/>
            <p:cNvGrpSpPr/>
            <p:nvPr/>
          </p:nvGrpSpPr>
          <p:grpSpPr>
            <a:xfrm>
              <a:off x="8963631" y="2258488"/>
              <a:ext cx="695911" cy="261855"/>
              <a:chOff x="6989299" y="2883876"/>
              <a:chExt cx="973016" cy="40561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Овал 10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9888825" y="2266415"/>
              <a:ext cx="282633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0450915" y="2282279"/>
              <a:ext cx="282633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1013004" y="2317180"/>
              <a:ext cx="281044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1554452" y="2334631"/>
              <a:ext cx="281045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9156" name="Группа 51"/>
          <p:cNvGrpSpPr>
            <a:grpSpLocks/>
          </p:cNvGrpSpPr>
          <p:nvPr/>
        </p:nvGrpSpPr>
        <p:grpSpPr bwMode="auto">
          <a:xfrm>
            <a:off x="266700" y="2286000"/>
            <a:ext cx="2027238" cy="2365375"/>
            <a:chOff x="2574388" y="4311748"/>
            <a:chExt cx="2027206" cy="236495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818968" y="4311748"/>
              <a:ext cx="736588" cy="8221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574388" y="5133927"/>
              <a:ext cx="2027206" cy="8459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</a:t>
              </a:r>
              <a:endParaRPr lang="ru-RU" dirty="0"/>
            </a:p>
          </p:txBody>
        </p:sp>
        <p:grpSp>
          <p:nvGrpSpPr>
            <p:cNvPr id="14" name="Группа 12"/>
            <p:cNvGrpSpPr/>
            <p:nvPr/>
          </p:nvGrpSpPr>
          <p:grpSpPr>
            <a:xfrm>
              <a:off x="2870039" y="5979704"/>
              <a:ext cx="1593356" cy="696998"/>
              <a:chOff x="6989299" y="2883876"/>
              <a:chExt cx="973016" cy="40561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0" name="Овал 49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9157" name="Группа 52"/>
          <p:cNvGrpSpPr>
            <a:grpSpLocks/>
          </p:cNvGrpSpPr>
          <p:nvPr/>
        </p:nvGrpSpPr>
        <p:grpSpPr bwMode="auto">
          <a:xfrm>
            <a:off x="2328863" y="3073400"/>
            <a:ext cx="1082675" cy="1592263"/>
            <a:chOff x="4762848" y="5085293"/>
            <a:chExt cx="1082710" cy="15914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762848" y="5085293"/>
              <a:ext cx="1082710" cy="8948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2</a:t>
              </a:r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89867" y="5999203"/>
              <a:ext cx="644546" cy="6774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9158" name="Группа 53"/>
          <p:cNvGrpSpPr>
            <a:grpSpLocks/>
          </p:cNvGrpSpPr>
          <p:nvPr/>
        </p:nvGrpSpPr>
        <p:grpSpPr bwMode="auto">
          <a:xfrm>
            <a:off x="3463925" y="3065463"/>
            <a:ext cx="1174750" cy="1587500"/>
            <a:chOff x="6052887" y="5133641"/>
            <a:chExt cx="1174857" cy="158737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52887" y="5133641"/>
              <a:ext cx="1174857" cy="9190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3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6275157" y="6044797"/>
              <a:ext cx="646172" cy="6762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9159" name="Группа 54"/>
          <p:cNvGrpSpPr>
            <a:grpSpLocks/>
          </p:cNvGrpSpPr>
          <p:nvPr/>
        </p:nvGrpSpPr>
        <p:grpSpPr bwMode="auto">
          <a:xfrm>
            <a:off x="7654925" y="4989513"/>
            <a:ext cx="1036638" cy="1670050"/>
            <a:chOff x="7401836" y="5143745"/>
            <a:chExt cx="1036641" cy="1669940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401836" y="5143745"/>
              <a:ext cx="1036641" cy="9429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4</a:t>
              </a:r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562174" y="6137455"/>
              <a:ext cx="644527" cy="676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" name="Группа 55"/>
          <p:cNvGrpSpPr>
            <a:grpSpLocks/>
          </p:cNvGrpSpPr>
          <p:nvPr/>
        </p:nvGrpSpPr>
        <p:grpSpPr bwMode="auto">
          <a:xfrm>
            <a:off x="6492875" y="3852863"/>
            <a:ext cx="990600" cy="1725612"/>
            <a:chOff x="8702073" y="5133641"/>
            <a:chExt cx="990567" cy="172435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702073" y="5133641"/>
              <a:ext cx="990567" cy="10152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5</a:t>
              </a:r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8802083" y="6180630"/>
              <a:ext cx="644504" cy="67737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49161" name="Picture 2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9488" y="2601913"/>
            <a:ext cx="7240587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Рисунок 3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Миша любит конструировать транспорт.</a:t>
            </a:r>
            <a:br>
              <a:rPr lang="ru-RU" smtClean="0"/>
            </a:br>
            <a:r>
              <a:rPr lang="ru-RU" smtClean="0"/>
              <a:t>Помогите Мише составить паровозик.</a:t>
            </a:r>
          </a:p>
        </p:txBody>
      </p:sp>
      <p:grpSp>
        <p:nvGrpSpPr>
          <p:cNvPr id="50179" name="Группа 36"/>
          <p:cNvGrpSpPr>
            <a:grpSpLocks/>
          </p:cNvGrpSpPr>
          <p:nvPr/>
        </p:nvGrpSpPr>
        <p:grpSpPr bwMode="auto">
          <a:xfrm>
            <a:off x="8834438" y="1631950"/>
            <a:ext cx="3108325" cy="957263"/>
            <a:chOff x="8834510" y="1631854"/>
            <a:chExt cx="3108959" cy="956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377546" y="1631854"/>
              <a:ext cx="322328" cy="309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834510" y="1941203"/>
              <a:ext cx="886006" cy="317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790380" y="1922166"/>
              <a:ext cx="473171" cy="3363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54057" y="1941203"/>
              <a:ext cx="512868" cy="3442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966957" y="1949134"/>
              <a:ext cx="452530" cy="3553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511581" y="1941203"/>
              <a:ext cx="431888" cy="3807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" name="Группа 12"/>
            <p:cNvGrpSpPr/>
            <p:nvPr/>
          </p:nvGrpSpPr>
          <p:grpSpPr>
            <a:xfrm>
              <a:off x="8963631" y="2258488"/>
              <a:ext cx="695911" cy="261855"/>
              <a:chOff x="6989299" y="2883876"/>
              <a:chExt cx="973016" cy="40561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Овал 10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9888825" y="2266415"/>
              <a:ext cx="282633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0450915" y="2282279"/>
              <a:ext cx="282633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1013004" y="2317180"/>
              <a:ext cx="281044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1554452" y="2334631"/>
              <a:ext cx="281045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0180" name="Группа 51"/>
          <p:cNvGrpSpPr>
            <a:grpSpLocks/>
          </p:cNvGrpSpPr>
          <p:nvPr/>
        </p:nvGrpSpPr>
        <p:grpSpPr bwMode="auto">
          <a:xfrm>
            <a:off x="266700" y="2286000"/>
            <a:ext cx="2027238" cy="2365375"/>
            <a:chOff x="2574388" y="4311748"/>
            <a:chExt cx="2027206" cy="236495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818968" y="4311748"/>
              <a:ext cx="736588" cy="8221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574388" y="5133927"/>
              <a:ext cx="2027206" cy="8459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</a:t>
              </a:r>
              <a:endParaRPr lang="ru-RU" dirty="0"/>
            </a:p>
          </p:txBody>
        </p:sp>
        <p:grpSp>
          <p:nvGrpSpPr>
            <p:cNvPr id="14" name="Группа 12"/>
            <p:cNvGrpSpPr/>
            <p:nvPr/>
          </p:nvGrpSpPr>
          <p:grpSpPr>
            <a:xfrm>
              <a:off x="2870039" y="5979704"/>
              <a:ext cx="1593356" cy="696998"/>
              <a:chOff x="6989299" y="2883876"/>
              <a:chExt cx="973016" cy="40561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0" name="Овал 49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50181" name="Группа 52"/>
          <p:cNvGrpSpPr>
            <a:grpSpLocks/>
          </p:cNvGrpSpPr>
          <p:nvPr/>
        </p:nvGrpSpPr>
        <p:grpSpPr bwMode="auto">
          <a:xfrm>
            <a:off x="2328863" y="3073400"/>
            <a:ext cx="1082675" cy="1592263"/>
            <a:chOff x="4762848" y="5085293"/>
            <a:chExt cx="1082710" cy="15914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762848" y="5085293"/>
              <a:ext cx="1082710" cy="8948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2</a:t>
              </a:r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89867" y="5999203"/>
              <a:ext cx="644546" cy="6774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0182" name="Группа 53"/>
          <p:cNvGrpSpPr>
            <a:grpSpLocks/>
          </p:cNvGrpSpPr>
          <p:nvPr/>
        </p:nvGrpSpPr>
        <p:grpSpPr bwMode="auto">
          <a:xfrm>
            <a:off x="3463925" y="3065463"/>
            <a:ext cx="1174750" cy="1587500"/>
            <a:chOff x="6052887" y="5133641"/>
            <a:chExt cx="1174857" cy="158737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52887" y="5133641"/>
              <a:ext cx="1174857" cy="9190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3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6275157" y="6044797"/>
              <a:ext cx="646172" cy="6762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0183" name="Группа 54"/>
          <p:cNvGrpSpPr>
            <a:grpSpLocks/>
          </p:cNvGrpSpPr>
          <p:nvPr/>
        </p:nvGrpSpPr>
        <p:grpSpPr bwMode="auto">
          <a:xfrm>
            <a:off x="4686300" y="3062288"/>
            <a:ext cx="1036638" cy="1670050"/>
            <a:chOff x="7401836" y="5143745"/>
            <a:chExt cx="1036641" cy="1669940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401836" y="5143745"/>
              <a:ext cx="1036641" cy="9429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4</a:t>
              </a:r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562174" y="6137455"/>
              <a:ext cx="644527" cy="676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0184" name="Группа 55"/>
          <p:cNvGrpSpPr>
            <a:grpSpLocks/>
          </p:cNvGrpSpPr>
          <p:nvPr/>
        </p:nvGrpSpPr>
        <p:grpSpPr bwMode="auto">
          <a:xfrm>
            <a:off x="6492875" y="3852863"/>
            <a:ext cx="990600" cy="1725612"/>
            <a:chOff x="8702073" y="5133641"/>
            <a:chExt cx="990567" cy="172435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702073" y="5133641"/>
              <a:ext cx="990567" cy="10152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5</a:t>
              </a:r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8802083" y="6180630"/>
              <a:ext cx="644504" cy="67737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50185" name="Picture 2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8363" y="2673350"/>
            <a:ext cx="7089775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Рисунок 36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02" name="Группа 36"/>
          <p:cNvGrpSpPr>
            <a:grpSpLocks/>
          </p:cNvGrpSpPr>
          <p:nvPr/>
        </p:nvGrpSpPr>
        <p:grpSpPr bwMode="auto">
          <a:xfrm>
            <a:off x="8834438" y="1631950"/>
            <a:ext cx="3108325" cy="957263"/>
            <a:chOff x="8834510" y="1631854"/>
            <a:chExt cx="3108959" cy="9566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377546" y="1631854"/>
              <a:ext cx="322328" cy="309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834510" y="1941203"/>
              <a:ext cx="886006" cy="3172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790380" y="1922166"/>
              <a:ext cx="473171" cy="3363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54057" y="1941203"/>
              <a:ext cx="512868" cy="3442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966957" y="1949134"/>
              <a:ext cx="452530" cy="3553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511581" y="1941203"/>
              <a:ext cx="431888" cy="38073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" name="Группа 12"/>
            <p:cNvGrpSpPr/>
            <p:nvPr/>
          </p:nvGrpSpPr>
          <p:grpSpPr>
            <a:xfrm>
              <a:off x="8963631" y="2258488"/>
              <a:ext cx="695911" cy="261855"/>
              <a:chOff x="6989299" y="2883876"/>
              <a:chExt cx="973016" cy="40561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Овал 10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9888825" y="2266415"/>
              <a:ext cx="282633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0450915" y="2282279"/>
              <a:ext cx="282633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1013004" y="2317180"/>
              <a:ext cx="281044" cy="25541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1554452" y="2334631"/>
              <a:ext cx="281045" cy="25382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203" name="Группа 51"/>
          <p:cNvGrpSpPr>
            <a:grpSpLocks/>
          </p:cNvGrpSpPr>
          <p:nvPr/>
        </p:nvGrpSpPr>
        <p:grpSpPr bwMode="auto">
          <a:xfrm>
            <a:off x="266700" y="2286000"/>
            <a:ext cx="2027238" cy="2365375"/>
            <a:chOff x="2574388" y="4311748"/>
            <a:chExt cx="2027206" cy="236495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818968" y="4311748"/>
              <a:ext cx="736588" cy="82217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574388" y="5133927"/>
              <a:ext cx="2027206" cy="8459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1</a:t>
              </a:r>
              <a:endParaRPr lang="ru-RU" dirty="0"/>
            </a:p>
          </p:txBody>
        </p:sp>
        <p:grpSp>
          <p:nvGrpSpPr>
            <p:cNvPr id="14" name="Группа 12"/>
            <p:cNvGrpSpPr/>
            <p:nvPr/>
          </p:nvGrpSpPr>
          <p:grpSpPr>
            <a:xfrm>
              <a:off x="2870039" y="5979704"/>
              <a:ext cx="1593356" cy="696998"/>
              <a:chOff x="6989299" y="2883876"/>
              <a:chExt cx="973016" cy="405619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0" name="Овал 49"/>
              <p:cNvSpPr/>
              <p:nvPr/>
            </p:nvSpPr>
            <p:spPr>
              <a:xfrm>
                <a:off x="7568420" y="2883876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6989299" y="2895600"/>
                <a:ext cx="393895" cy="393895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51204" name="Группа 52"/>
          <p:cNvGrpSpPr>
            <a:grpSpLocks/>
          </p:cNvGrpSpPr>
          <p:nvPr/>
        </p:nvGrpSpPr>
        <p:grpSpPr bwMode="auto">
          <a:xfrm>
            <a:off x="2328863" y="3073400"/>
            <a:ext cx="1082675" cy="1592263"/>
            <a:chOff x="4762848" y="5085293"/>
            <a:chExt cx="1082710" cy="15914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762848" y="5085293"/>
              <a:ext cx="1082710" cy="8948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2</a:t>
              </a:r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89867" y="5999203"/>
              <a:ext cx="644546" cy="6774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205" name="Группа 53"/>
          <p:cNvGrpSpPr>
            <a:grpSpLocks/>
          </p:cNvGrpSpPr>
          <p:nvPr/>
        </p:nvGrpSpPr>
        <p:grpSpPr bwMode="auto">
          <a:xfrm>
            <a:off x="3463925" y="3065463"/>
            <a:ext cx="1174750" cy="1587500"/>
            <a:chOff x="6052887" y="5133641"/>
            <a:chExt cx="1174857" cy="158737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52887" y="5133641"/>
              <a:ext cx="1174857" cy="9190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3</a:t>
              </a:r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6275157" y="6044797"/>
              <a:ext cx="646172" cy="6762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206" name="Группа 54"/>
          <p:cNvGrpSpPr>
            <a:grpSpLocks/>
          </p:cNvGrpSpPr>
          <p:nvPr/>
        </p:nvGrpSpPr>
        <p:grpSpPr bwMode="auto">
          <a:xfrm>
            <a:off x="4686300" y="3062288"/>
            <a:ext cx="1036638" cy="1670050"/>
            <a:chOff x="7401836" y="5143745"/>
            <a:chExt cx="1036641" cy="1669940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7401836" y="5143745"/>
              <a:ext cx="1036641" cy="9429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4</a:t>
              </a:r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562174" y="6137455"/>
              <a:ext cx="644527" cy="67623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207" name="Группа 55"/>
          <p:cNvGrpSpPr>
            <a:grpSpLocks/>
          </p:cNvGrpSpPr>
          <p:nvPr/>
        </p:nvGrpSpPr>
        <p:grpSpPr bwMode="auto">
          <a:xfrm>
            <a:off x="5775325" y="3036888"/>
            <a:ext cx="990600" cy="1725612"/>
            <a:chOff x="8702073" y="5133641"/>
            <a:chExt cx="990567" cy="172435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702073" y="5133641"/>
              <a:ext cx="990567" cy="10152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5</a:t>
              </a:r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8802083" y="6180630"/>
              <a:ext cx="644504" cy="67737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6" name="Прямоугольник 3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2338" y="5089525"/>
            <a:ext cx="7113587" cy="1817688"/>
          </a:xfrm>
          <a:prstGeom prst="rect">
            <a:avLst/>
          </a:prstGeom>
          <a:noFill/>
        </p:spPr>
      </p:pic>
      <p:pic>
        <p:nvPicPr>
          <p:cNvPr id="51209" name="Picture 2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9338" y="2730500"/>
            <a:ext cx="733901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1488" y="4319588"/>
            <a:ext cx="2538412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Рисунок 7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Маша и Миша любят сказки. У Маши любимая сказка «Маша и медведь»</a:t>
            </a:r>
            <a:br>
              <a:rPr lang="ru-RU" dirty="0" smtClean="0"/>
            </a:br>
            <a:r>
              <a:rPr lang="ru-RU" sz="2700" dirty="0" smtClean="0"/>
              <a:t> (Убери лишние сказки, </a:t>
            </a:r>
            <a:br>
              <a:rPr lang="ru-RU" sz="2700" dirty="0" smtClean="0"/>
            </a:br>
            <a:r>
              <a:rPr lang="ru-RU" sz="2700" dirty="0" smtClean="0"/>
              <a:t>нажав на них курсором</a:t>
            </a:r>
            <a:br>
              <a:rPr lang="ru-RU" sz="2700" dirty="0" smtClean="0"/>
            </a:br>
            <a:r>
              <a:rPr lang="ru-RU" sz="2700" dirty="0" smtClean="0"/>
              <a:t> мыши и кликнуть 1 раз.</a:t>
            </a:r>
            <a:endParaRPr lang="ru-RU" sz="2700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78300" y="4291013"/>
            <a:ext cx="3422650" cy="2338387"/>
          </a:xfrm>
        </p:spPr>
      </p:pic>
      <p:pic>
        <p:nvPicPr>
          <p:cNvPr id="52228" name="Рисунок 4" descr="0_9caf0_71ddc64d_XL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8663" y="1349375"/>
            <a:ext cx="2987675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a35d0ba7bcc2a35fdc74adfb217fc5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8438" y="1252538"/>
            <a:ext cx="36576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4148_5f2f691ef7624f4261c1bd83a702fb0ed0_jpg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77175" y="4110038"/>
            <a:ext cx="3559175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3638" y="4403725"/>
            <a:ext cx="9144000" cy="1655763"/>
          </a:xfrm>
        </p:spPr>
        <p:txBody>
          <a:bodyPr rtlCol="0" anchor="b">
            <a:normAutofit/>
          </a:bodyPr>
          <a:lstStyle/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Составила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Шелудько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Г.С.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 МАДОУ д.сад 27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г.Лысьва 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69195" y="-1397155"/>
            <a:ext cx="5466610" cy="1397155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ln w="22225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2225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+mn-lt"/>
              </a:rPr>
              <a:t>Маша и Миша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2225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+mn-lt"/>
              </a:rPr>
              <a:t>Играют вместе с вами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2225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+mn-lt"/>
              </a:rPr>
              <a:t/>
            </a:r>
            <a:br>
              <a:rPr lang="ru-RU" sz="9600" b="1" dirty="0">
                <a:ln w="22225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+mn-lt"/>
              </a:rPr>
            </a:br>
            <a:endParaRPr lang="ru-RU" sz="9600" b="1" dirty="0">
              <a:ln w="22225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16388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700" y="3530600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9050" y="2601913"/>
            <a:ext cx="7202488" cy="405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4" descr="0_9caf0_71ddc64d_XL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8663" y="1349375"/>
            <a:ext cx="2987675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3013" y="1970088"/>
            <a:ext cx="4351337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9875" y="225425"/>
            <a:ext cx="6413500" cy="1189038"/>
          </a:xfrm>
          <a:prstGeom prst="rect">
            <a:avLst/>
          </a:prstGeom>
          <a:noFill/>
        </p:spPr>
      </p:pic>
      <p:pic>
        <p:nvPicPr>
          <p:cNvPr id="53253" name="Содержимое 6" descr="2897973_1302057160.gif"/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0" y="4876800"/>
            <a:ext cx="12176125" cy="198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Рисунок 9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838200" y="246063"/>
            <a:ext cx="10515600" cy="1162050"/>
          </a:xfrm>
        </p:spPr>
        <p:txBody>
          <a:bodyPr/>
          <a:lstStyle/>
          <a:p>
            <a:r>
              <a:rPr lang="ru-RU" smtClean="0"/>
              <a:t>Миша любит сказку «Гуси лебеди»</a:t>
            </a:r>
            <a:br>
              <a:rPr lang="ru-RU" smtClean="0"/>
            </a:br>
            <a:r>
              <a:rPr lang="ru-RU" sz="3200" smtClean="0"/>
              <a:t>(Убери лишние сказки, нажав на них левой кнопкой мыши)</a:t>
            </a:r>
          </a:p>
        </p:txBody>
      </p:sp>
      <p:pic>
        <p:nvPicPr>
          <p:cNvPr id="4" name="Содержимое 3" descr="0_ad4ba_4ada6beb_XL_jpg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401175" y="2378075"/>
            <a:ext cx="2597150" cy="2940050"/>
          </a:xfrm>
        </p:spPr>
      </p:pic>
      <p:pic>
        <p:nvPicPr>
          <p:cNvPr id="7" name="Рисунок 6" descr="b0673731f0e82a13820ce16e0e8238e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25" y="2384425"/>
            <a:ext cx="4206875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zl_uwfdnvyt_1024x1024-6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5925" y="3967163"/>
            <a:ext cx="34417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Рисунок 8" descr="skazka-gusi-lebedi-multfilm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78400" y="1420813"/>
            <a:ext cx="42894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8" descr="skazka-gusi-lebedi-multfilm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8400" y="1420813"/>
            <a:ext cx="42894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5299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2013" y="249238"/>
            <a:ext cx="6010275" cy="1189037"/>
          </a:xfrm>
          <a:prstGeom prst="rect">
            <a:avLst/>
          </a:prstGeom>
          <a:noFill/>
        </p:spPr>
      </p:pic>
      <p:pic>
        <p:nvPicPr>
          <p:cNvPr id="55301" name="Рисунок 6" descr="2897973_1302057160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763" y="2463800"/>
            <a:ext cx="435133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Рисунок 5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92075"/>
            <a:ext cx="12142787" cy="1236663"/>
          </a:xfrm>
          <a:prstGeom prst="rect">
            <a:avLst/>
          </a:prstGeom>
          <a:noFill/>
        </p:spPr>
      </p:pic>
      <p:pic>
        <p:nvPicPr>
          <p:cNvPr id="56323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6088" y="2530475"/>
            <a:ext cx="4327525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3" descr="C:\Users\Admin\Pictures\тесто\зима девочка\0_bb220_6aa1b6fe_XX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03563" y="1350963"/>
            <a:ext cx="9791700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75000-thumb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25950" y="2616200"/>
            <a:ext cx="1905000" cy="3305175"/>
          </a:xfrm>
        </p:spPr>
      </p:pic>
      <p:pic>
        <p:nvPicPr>
          <p:cNvPr id="57346" name="Рисунок 4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2675" y="2970213"/>
            <a:ext cx="28003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Рисунок 5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13900" y="0"/>
            <a:ext cx="22002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Рисунок 6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0"/>
            <a:ext cx="2601912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Рисунок 7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94025" y="0"/>
            <a:ext cx="2238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Рисунок 8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6638" y="0"/>
            <a:ext cx="26035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Рисунок 9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975" y="3700463"/>
            <a:ext cx="2273300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Рисунок 10" descr="0_bb238_d28fdb3e_XX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83675" y="3032125"/>
            <a:ext cx="2601913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0" name="Рисунок 4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2675" y="2970213"/>
            <a:ext cx="28003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Рисунок 5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13900" y="0"/>
            <a:ext cx="22002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Рисунок 6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0"/>
            <a:ext cx="2601912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Рисунок 7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4025" y="0"/>
            <a:ext cx="2238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Рисунок 8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6638" y="0"/>
            <a:ext cx="26035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Рисунок 9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6975" y="3700463"/>
            <a:ext cx="2273300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Рисунок 10" descr="0_bb238_d28fdb3e_XXXL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83675" y="3032125"/>
            <a:ext cx="2601913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8" name="Picture 2" descr="C:\Users\Admin\Pictures\тесто\зима девочка\4012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6900" y="3462338"/>
            <a:ext cx="3394075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81350" y="1298575"/>
            <a:ext cx="5505450" cy="1431925"/>
          </a:xfrm>
          <a:prstGeom prst="rect">
            <a:avLst/>
          </a:prstGeom>
          <a:noFill/>
        </p:spPr>
      </p:pic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9713" y="2243138"/>
            <a:ext cx="6565900" cy="1189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9394" name="Содержимое 2"/>
          <p:cNvSpPr>
            <a:spLocks noGrp="1"/>
          </p:cNvSpPr>
          <p:nvPr>
            <p:ph idx="1"/>
          </p:nvPr>
        </p:nvSpPr>
        <p:spPr>
          <a:xfrm>
            <a:off x="925513" y="276225"/>
            <a:ext cx="8582025" cy="2466975"/>
          </a:xfrm>
        </p:spPr>
        <p:txBody>
          <a:bodyPr/>
          <a:lstStyle/>
          <a:p>
            <a:pPr algn="ctr"/>
            <a:r>
              <a:rPr lang="ru-RU" sz="6600" b="1" smtClean="0">
                <a:solidFill>
                  <a:srgbClr val="0070C0"/>
                </a:solidFill>
              </a:rPr>
              <a:t>Конец!</a:t>
            </a:r>
          </a:p>
        </p:txBody>
      </p:sp>
      <p:pic>
        <p:nvPicPr>
          <p:cNvPr id="59395" name="Рисунок 4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Рисунок 3" descr="40126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9888" y="1995488"/>
            <a:ext cx="4862512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1363663" y="3390900"/>
            <a:ext cx="4413250" cy="2882900"/>
            <a:chOff x="1856935" y="3390314"/>
            <a:chExt cx="2776963" cy="288387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884904" y="4811609"/>
              <a:ext cx="2645107" cy="146258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1856935" y="3390314"/>
              <a:ext cx="2776963" cy="1378417"/>
            </a:xfrm>
            <a:prstGeom prst="triangl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99904" y="5106984"/>
              <a:ext cx="914000" cy="9147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Миша жил в низком доме, а Маша в высоком.</a:t>
            </a:r>
            <a:br>
              <a:rPr lang="ru-RU" dirty="0" smtClean="0"/>
            </a:br>
            <a:r>
              <a:rPr lang="ru-RU" dirty="0" smtClean="0"/>
              <a:t>Найди в каком доме живет Маша и кликни по нему левой кнопкой мыши 1 раз.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7411" name="Группа 12"/>
          <p:cNvGrpSpPr>
            <a:grpSpLocks/>
          </p:cNvGrpSpPr>
          <p:nvPr/>
        </p:nvGrpSpPr>
        <p:grpSpPr bwMode="auto">
          <a:xfrm>
            <a:off x="7723188" y="1589088"/>
            <a:ext cx="2601912" cy="4727575"/>
            <a:chOff x="7751298" y="1617785"/>
            <a:chExt cx="2602523" cy="472674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751298" y="4149401"/>
              <a:ext cx="2602523" cy="219512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7765588" y="1617785"/>
              <a:ext cx="2532658" cy="2560186"/>
            </a:xfrm>
            <a:prstGeom prst="triangle">
              <a:avLst>
                <a:gd name="adj" fmla="val 51326"/>
              </a:avLst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8553173" y="4811272"/>
              <a:ext cx="914615" cy="91423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7412" name="Рисунок 10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Группа 13"/>
          <p:cNvGrpSpPr>
            <a:grpSpLocks/>
          </p:cNvGrpSpPr>
          <p:nvPr/>
        </p:nvGrpSpPr>
        <p:grpSpPr bwMode="auto">
          <a:xfrm>
            <a:off x="1857375" y="3390900"/>
            <a:ext cx="2776538" cy="2882900"/>
            <a:chOff x="1856935" y="3390314"/>
            <a:chExt cx="2776963" cy="288387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885514" y="4811609"/>
              <a:ext cx="2643593" cy="146258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1856935" y="3390314"/>
              <a:ext cx="2776963" cy="1378417"/>
            </a:xfrm>
            <a:prstGeom prst="triangl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00054" y="5106984"/>
              <a:ext cx="914540" cy="9147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135313" y="365125"/>
            <a:ext cx="4456112" cy="1325563"/>
          </a:xfrm>
        </p:spPr>
        <p:txBody>
          <a:bodyPr/>
          <a:lstStyle/>
          <a:p>
            <a:r>
              <a:rPr lang="ru-RU" sz="6000" b="1" smtClean="0">
                <a:solidFill>
                  <a:srgbClr val="FF0000"/>
                </a:solidFill>
              </a:rPr>
              <a:t>Молодец!!!</a:t>
            </a:r>
          </a:p>
        </p:txBody>
      </p:sp>
      <p:grpSp>
        <p:nvGrpSpPr>
          <p:cNvPr id="18435" name="Группа 12"/>
          <p:cNvGrpSpPr>
            <a:grpSpLocks/>
          </p:cNvGrpSpPr>
          <p:nvPr/>
        </p:nvGrpSpPr>
        <p:grpSpPr bwMode="auto">
          <a:xfrm>
            <a:off x="7388225" y="1603375"/>
            <a:ext cx="2603500" cy="4725988"/>
            <a:chOff x="7751298" y="1617785"/>
            <a:chExt cx="2602523" cy="472674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751298" y="4150252"/>
              <a:ext cx="2602523" cy="21942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7765581" y="1617785"/>
              <a:ext cx="2532699" cy="2561047"/>
            </a:xfrm>
            <a:prstGeom prst="triangle">
              <a:avLst>
                <a:gd name="adj" fmla="val 51326"/>
              </a:avLst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8552685" y="4810757"/>
              <a:ext cx="915643" cy="91454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8436" name="Рисунок 12" descr="2897973_130205716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 descr="C:\Users\Admin\Pictures\тесто\зима девочка\4012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918575" y="3686175"/>
            <a:ext cx="2997200" cy="2997200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2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188913"/>
            <a:ext cx="91948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800" y="304800"/>
            <a:ext cx="7340600" cy="105886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Помоги Маше найти зимнюю одежду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3100" b="1" dirty="0" smtClean="0">
                <a:solidFill>
                  <a:srgbClr val="00B050"/>
                </a:solidFill>
                <a:latin typeface="+mn-lt"/>
              </a:rPr>
              <a:t>убери лишние предметы нажав на них левой кнопкой мыши и кликни по ним один раз. </a:t>
            </a:r>
            <a:endParaRPr lang="ru-RU" sz="31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9460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5997575"/>
            <a:ext cx="622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48925" y="3605213"/>
            <a:ext cx="1546225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22563" y="1330325"/>
            <a:ext cx="1855787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" descr="C:\Users\Admin\Pictures\тесто\зима девочка\0_1613d6_3ae0ca6c_orig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405938" y="1490663"/>
            <a:ext cx="1957387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" descr="C:\Users\Admin\Pictures\тесто\зима девочка\0_8928f_e89b01c2_orig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9275" y="1476375"/>
            <a:ext cx="141446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Admin\Pictures\тесто\зима девочка\0_8e05e_d2885d23_orig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99000" y="1504950"/>
            <a:ext cx="28892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" descr="C:\Users\Admin\Pictures\тесто\зима девочка\dsc_0136_edited_b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36750" y="3832225"/>
            <a:ext cx="144462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3" descr="C:\Users\Admin\Pictures\тесто\зима девочка\0_89294_f76d43e3_orig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65700" y="4783138"/>
            <a:ext cx="19272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Рисунок 11" descr="1285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97713" y="2940050"/>
            <a:ext cx="2960687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0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1425" y="377825"/>
            <a:ext cx="50800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9425" y="304800"/>
            <a:ext cx="4151313" cy="10588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МОЛОДЕЦ!!!</a:t>
            </a:r>
            <a:endParaRPr lang="ru-RU" sz="31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048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900" y="5997575"/>
            <a:ext cx="622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C:\Users\Admin\Pictures\тесто\зима девочка\0_1613d6_3ae0ca6c_ori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405938" y="1490663"/>
            <a:ext cx="1957387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Users\Admin\Pictures\тесто\зима девочка\0_8928f_e89b01c2_or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9275" y="1476375"/>
            <a:ext cx="141446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 descr="C:\Users\Admin\Pictures\тесто\зима девочка\dsc_0136_edited_b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36750" y="3832225"/>
            <a:ext cx="144462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 descr="C:\Users\Admin\Pictures\тесто\зима девочка\0_89294_f76d43e3_ori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70500" y="4941888"/>
            <a:ext cx="19272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11" descr="1285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97713" y="2940050"/>
            <a:ext cx="2960687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2" descr="C:\Users\Admin\Pictures\тесто\зима девочка\4012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11"/>
          <a:srcRect/>
          <a:stretch>
            <a:fillRect/>
          </a:stretch>
        </p:blipFill>
        <p:spPr>
          <a:xfrm>
            <a:off x="1944688" y="1887538"/>
            <a:ext cx="4797425" cy="4795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2" descr="2897973_13020571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57775"/>
            <a:ext cx="1219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6625" y="0"/>
            <a:ext cx="904398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5375" y="231775"/>
            <a:ext cx="8751888" cy="1003300"/>
          </a:xfrm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Помоги Маше найти весеннюю  одежду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убери лишние предметы нажав на них левой кнопкой  мыши и кликни  по ним 1раз.</a:t>
            </a:r>
            <a:endParaRPr lang="ru-RU" sz="31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1508" name="Объект 3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15900" y="6021388"/>
            <a:ext cx="622300" cy="6270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46563" y="4321175"/>
            <a:ext cx="2595562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66238" y="1441450"/>
            <a:ext cx="2925762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Admin\Pictures\тесто\зима девочка\0_1613d6_3ae0ca6c_ori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64275" y="1782763"/>
            <a:ext cx="2025650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4" descr="C:\Users\Admin\Pictures\тесто\осень\0_11a4c0_da9ef44a_ori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6275" y="3729038"/>
            <a:ext cx="3517900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8" descr="C:\Users\Admin\Pictures\тесто\0_8c38f_380fa739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8175" y="1131888"/>
            <a:ext cx="191452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26" descr="C:\Users\Admin\Pictures\тесто\зима девочка\0_8e05e_d2885d23_orig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75425" y="3598863"/>
            <a:ext cx="3605213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Рисунок 10" descr="0_184ae5_b1fd34e9_S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622675" y="1749425"/>
            <a:ext cx="180498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552</Words>
  <Application>Microsoft Office PowerPoint</Application>
  <PresentationFormat>Custom</PresentationFormat>
  <Paragraphs>189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0" baseType="lpstr">
      <vt:lpstr>Calibri</vt:lpstr>
      <vt:lpstr>Arial</vt:lpstr>
      <vt:lpstr>Calibri Light</vt:lpstr>
      <vt:lpstr>Тема Office</vt:lpstr>
      <vt:lpstr> </vt:lpstr>
      <vt:lpstr> </vt:lpstr>
      <vt:lpstr> </vt:lpstr>
      <vt:lpstr>Слайд 4</vt:lpstr>
      <vt:lpstr>  Миша жил в низком доме, а Маша в высоком. Найди в каком доме живет Маша и кликни по нему левой кнопкой мыши 1 раз.  </vt:lpstr>
      <vt:lpstr>Молодец!!!</vt:lpstr>
      <vt:lpstr>Помоги Маше найти зимнюю одежду убери лишние предметы нажав на них левой кнопкой мыши и кликни по ним один раз. </vt:lpstr>
      <vt:lpstr>МОЛОДЕЦ!!!</vt:lpstr>
      <vt:lpstr>Помоги Маше найти весеннюю  одежду убери лишние предметы нажав на них левой кнопкой  мыши и кликни  по ним 1раз.</vt:lpstr>
      <vt:lpstr>УМНИЦА!!!</vt:lpstr>
      <vt:lpstr>  Помоги Маше найти летнюю   одежду  убери лишние предметы нажав на них левой кнопкой  мыши и кликни  по ним 1раз.  </vt:lpstr>
      <vt:lpstr>  отлично!!! </vt:lpstr>
      <vt:lpstr>Помоги Маше собрать бусы.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Маша очень любит рисовать. Помоги Маше нарисовать Мишу,  считая фигуры по порядку. Наведи курсор и кликни левой кнопкой мыши 1 раз на нужный фрагмент.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Маша очень любит рисовать. Помоги Маше нарисовать Мишу,  считая фигуры по порядку.</vt:lpstr>
      <vt:lpstr>Слайд 33</vt:lpstr>
      <vt:lpstr>     Миша любит конструировать транспорт. Помогите ему составить паровозик с цифрами по порядку, нажимая на них левой кнопкой мыши и кликни по ним 1 раз, начиная с цифры 2    </vt:lpstr>
      <vt:lpstr>Миша любит конструировать транспорт. Помогите ему составить паровозик.</vt:lpstr>
      <vt:lpstr>Миша любит конструировать транспорт. Помогите Мише составить паровозик.</vt:lpstr>
      <vt:lpstr>Миша любит конструировать транспорт. Помогите Мише составить паровозик.</vt:lpstr>
      <vt:lpstr>Слайд 38</vt:lpstr>
      <vt:lpstr>Маша и Миша любят сказки. У Маши любимая сказка «Маша и медведь»  (Убери лишние сказки,  нажав на них курсором  мыши и кликнуть 1 раз.</vt:lpstr>
      <vt:lpstr>Слайд 40</vt:lpstr>
      <vt:lpstr>Миша любит сказку «Гуси лебеди» (Убери лишние сказки, нажав на них левой кнопкой мыши)</vt:lpstr>
      <vt:lpstr>Слайд 42</vt:lpstr>
      <vt:lpstr>Слайд 43</vt:lpstr>
      <vt:lpstr>Слайд 44</vt:lpstr>
      <vt:lpstr>Слайд 45</vt:lpstr>
      <vt:lpstr>Слайд 46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Шелудько.Г.С</dc:creator>
  <cp:lastModifiedBy>User</cp:lastModifiedBy>
  <cp:revision>167</cp:revision>
  <dcterms:created xsi:type="dcterms:W3CDTF">2015-03-08T15:21:14Z</dcterms:created>
  <dcterms:modified xsi:type="dcterms:W3CDTF">2016-10-10T17:20:42Z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2717438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