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3077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715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12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55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014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88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642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88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18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88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30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AC40E-B394-4B45-B5FD-1653308AE871}" type="datetimeFigureOut">
              <a:rPr lang="ru-RU" smtClean="0"/>
              <a:pPr/>
              <a:t>29/01/15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BED37-2AAE-40D9-9673-F10F32AC3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68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Муниципальное </a:t>
            </a:r>
            <a:r>
              <a:rPr lang="ru-RU" sz="2000" dirty="0"/>
              <a:t>специальное (коррекционное) образовательное учреждение</a:t>
            </a:r>
            <a:br>
              <a:rPr lang="ru-RU" sz="2000" dirty="0"/>
            </a:br>
            <a:r>
              <a:rPr lang="ru-RU" sz="2000" dirty="0"/>
              <a:t> для обучающихся, воспитанников с ограниченными возможностями здоровья</a:t>
            </a:r>
            <a:br>
              <a:rPr lang="ru-RU" sz="2000" dirty="0"/>
            </a:br>
            <a:r>
              <a:rPr lang="ru-RU" sz="2000" dirty="0"/>
              <a:t> специальная (коррекционная) общеобразовательная школа №8</a:t>
            </a:r>
            <a:br>
              <a:rPr lang="ru-RU" sz="2000" dirty="0"/>
            </a:br>
            <a:r>
              <a:rPr lang="ru-RU" sz="2000" dirty="0"/>
              <a:t>г. Лыткарино Московской области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8929718" cy="506888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r">
              <a:buNone/>
            </a:pPr>
            <a:r>
              <a:rPr lang="ru-RU" sz="7000" b="1" dirty="0" smtClean="0"/>
              <a:t>Организация деятельности классного руководителя с </a:t>
            </a:r>
          </a:p>
          <a:p>
            <a:pPr algn="r">
              <a:buNone/>
            </a:pPr>
            <a:r>
              <a:rPr lang="ru-RU" sz="7000" b="1" dirty="0" smtClean="0"/>
              <a:t>социально тревожными семьями </a:t>
            </a:r>
          </a:p>
          <a:p>
            <a:pPr algn="r">
              <a:buNone/>
            </a:pPr>
            <a:r>
              <a:rPr lang="ru-RU" sz="7000" b="1" dirty="0" smtClean="0"/>
              <a:t>и детьми</a:t>
            </a:r>
            <a:endParaRPr lang="ru-RU" sz="7000" b="1" dirty="0"/>
          </a:p>
          <a:p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                                               </a:t>
            </a:r>
            <a:endParaRPr lang="ru-RU" sz="2000" dirty="0"/>
          </a:p>
          <a:p>
            <a:pPr marL="0" indent="0" algn="r">
              <a:buNone/>
            </a:pPr>
            <a:r>
              <a:rPr lang="ru-RU" sz="3600" dirty="0" smtClean="0"/>
              <a:t>Презентацию подготовила </a:t>
            </a:r>
          </a:p>
          <a:p>
            <a:pPr algn="r"/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                                       </a:t>
            </a:r>
            <a:r>
              <a:rPr lang="ru-RU" sz="3600" dirty="0" err="1" smtClean="0"/>
              <a:t>Вольперт</a:t>
            </a:r>
            <a:r>
              <a:rPr lang="ru-RU" sz="3600" dirty="0" smtClean="0"/>
              <a:t> Е.Д.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</a:p>
          <a:p>
            <a:r>
              <a:rPr lang="ru-RU"/>
              <a:t> </a:t>
            </a:r>
            <a:r>
              <a:rPr lang="ru-RU" smtClean="0"/>
              <a:t>                                                            </a:t>
            </a:r>
            <a:r>
              <a:rPr lang="ru-RU" smtClean="0"/>
              <a:t>       </a:t>
            </a:r>
            <a:r>
              <a:rPr lang="ru-RU" dirty="0" smtClean="0"/>
              <a:t>2015 </a:t>
            </a:r>
            <a:r>
              <a:rPr lang="ru-RU" dirty="0" smtClean="0"/>
              <a:t>г.</a:t>
            </a:r>
            <a:endParaRPr lang="ru-RU" dirty="0"/>
          </a:p>
        </p:txBody>
      </p:sp>
      <p:pic>
        <p:nvPicPr>
          <p:cNvPr id="1027" name="Picture 3" descr="C:\Users\Елена\Desktop\2954021967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7135"/>
            <a:ext cx="2096992" cy="315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97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Снятие мышечного напряжения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игры, включающие телесный </a:t>
            </a:r>
            <a:r>
              <a:rPr lang="ru-RU" sz="3600" dirty="0" smtClean="0"/>
              <a:t>контакт</a:t>
            </a:r>
          </a:p>
          <a:p>
            <a:r>
              <a:rPr lang="ru-RU" sz="3600" dirty="0"/>
              <a:t>упражнения на </a:t>
            </a:r>
            <a:r>
              <a:rPr lang="ru-RU" sz="3600" dirty="0" smtClean="0"/>
              <a:t>релаксацию</a:t>
            </a:r>
          </a:p>
          <a:p>
            <a:r>
              <a:rPr lang="ru-RU" sz="3600" dirty="0"/>
              <a:t>техника глубокого </a:t>
            </a:r>
            <a:r>
              <a:rPr lang="ru-RU" sz="3600" dirty="0" smtClean="0"/>
              <a:t>дыхания</a:t>
            </a:r>
          </a:p>
          <a:p>
            <a:r>
              <a:rPr lang="ru-RU" sz="3600" dirty="0" smtClean="0"/>
              <a:t>совместный праздник в классе </a:t>
            </a:r>
            <a:endParaRPr lang="ru-RU" sz="3600" dirty="0"/>
          </a:p>
        </p:txBody>
      </p:sp>
      <p:pic>
        <p:nvPicPr>
          <p:cNvPr id="4099" name="Picture 3" descr="C:\Users\Елена\Desktop\vospitat-rebenk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4520" y="2662964"/>
            <a:ext cx="2149480" cy="400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0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Опросник "Признаки тревожности"</a:t>
            </a:r>
            <a:br>
              <a:rPr lang="ru-RU" b="1" dirty="0" smtClean="0"/>
            </a:br>
            <a:r>
              <a:rPr lang="ru-RU" sz="2700" dirty="0" smtClean="0"/>
              <a:t>Уважаемые родители! </a:t>
            </a:r>
            <a:br>
              <a:rPr lang="ru-RU" sz="2700" dirty="0" smtClean="0"/>
            </a:br>
            <a:r>
              <a:rPr lang="ru-RU" sz="2700" dirty="0" smtClean="0"/>
              <a:t>Прочтите предложенные утверждения, поставьте "+" рядом с </a:t>
            </a:r>
            <a:br>
              <a:rPr lang="ru-RU" sz="2700" dirty="0" smtClean="0"/>
            </a:br>
            <a:r>
              <a:rPr lang="ru-RU" sz="2700" dirty="0" smtClean="0"/>
              <a:t>теми, которые можно отнести к Вашему ребенку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2348881"/>
            <a:ext cx="4680520" cy="3744416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Не </a:t>
            </a:r>
            <a:r>
              <a:rPr lang="ru-RU" sz="1800" dirty="0"/>
              <a:t>может долго работать, не уставая. </a:t>
            </a:r>
          </a:p>
          <a:p>
            <a:r>
              <a:rPr lang="ru-RU" sz="1800" dirty="0"/>
              <a:t>Ему трудно сосредоточиться на чем-либо. </a:t>
            </a:r>
          </a:p>
          <a:p>
            <a:r>
              <a:rPr lang="ru-RU" sz="1800" dirty="0"/>
              <a:t>Любое задание вызывает излишнее беспокойство. </a:t>
            </a:r>
          </a:p>
          <a:p>
            <a:r>
              <a:rPr lang="ru-RU" sz="1800" dirty="0"/>
              <a:t>Во время выполнения заданий очень напряжен, скован. </a:t>
            </a:r>
          </a:p>
          <a:p>
            <a:r>
              <a:rPr lang="ru-RU" sz="1800" dirty="0"/>
              <a:t>Смущается чаще других. </a:t>
            </a:r>
          </a:p>
          <a:p>
            <a:r>
              <a:rPr lang="ru-RU" sz="1800" dirty="0"/>
              <a:t>Часто говорит о напряженных ситуациях. </a:t>
            </a:r>
          </a:p>
          <a:p>
            <a:r>
              <a:rPr lang="ru-RU" sz="1800" dirty="0"/>
              <a:t>Как правило, краснеет в незнакомой обстановке. </a:t>
            </a:r>
          </a:p>
          <a:p>
            <a:r>
              <a:rPr lang="ru-RU" sz="1800" dirty="0"/>
              <a:t>Жалуется, что ему снятся страшные сны.</a:t>
            </a:r>
          </a:p>
          <a:p>
            <a:r>
              <a:rPr lang="ru-RU" sz="1800" dirty="0"/>
              <a:t> Руки у него обычно холодные и влажные. </a:t>
            </a:r>
          </a:p>
          <a:p>
            <a:r>
              <a:rPr lang="ru-RU" sz="1800" dirty="0"/>
              <a:t>У него нередко бывает расстройство стула. </a:t>
            </a:r>
            <a:r>
              <a:rPr lang="ru-RU" sz="1800" dirty="0" smtClean="0"/>
              <a:t> </a:t>
            </a:r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2348880"/>
            <a:ext cx="4644008" cy="3777283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Сильно потеет, когда волнуется. </a:t>
            </a:r>
          </a:p>
          <a:p>
            <a:r>
              <a:rPr lang="ru-RU" sz="1800" dirty="0" smtClean="0"/>
              <a:t>Не обладает хорошим аппетитом. </a:t>
            </a:r>
          </a:p>
          <a:p>
            <a:r>
              <a:rPr lang="ru-RU" sz="1800" dirty="0" smtClean="0"/>
              <a:t>Спит беспокойно, засыпает с трудом. </a:t>
            </a:r>
          </a:p>
          <a:p>
            <a:r>
              <a:rPr lang="ru-RU" sz="1800" dirty="0" smtClean="0"/>
              <a:t>Пуглив, многое вызывает у него страх. </a:t>
            </a:r>
          </a:p>
          <a:p>
            <a:r>
              <a:rPr lang="ru-RU" sz="1800" dirty="0" smtClean="0"/>
              <a:t>Обычно беспокоен, легко расстраивается. </a:t>
            </a:r>
          </a:p>
          <a:p>
            <a:r>
              <a:rPr lang="ru-RU" sz="1800" dirty="0" smtClean="0"/>
              <a:t>Часто не может сдержать слезы. </a:t>
            </a:r>
          </a:p>
          <a:p>
            <a:r>
              <a:rPr lang="ru-RU" sz="1800" dirty="0" smtClean="0"/>
              <a:t>Плохо переносит ожидание. </a:t>
            </a:r>
          </a:p>
          <a:p>
            <a:r>
              <a:rPr lang="ru-RU" sz="1800" dirty="0" smtClean="0"/>
              <a:t>Не любит браться за новое дело. </a:t>
            </a:r>
          </a:p>
          <a:p>
            <a:r>
              <a:rPr lang="ru-RU" sz="1800" dirty="0" smtClean="0"/>
              <a:t>Не уверен в себе, в своих силах. </a:t>
            </a:r>
          </a:p>
          <a:p>
            <a:r>
              <a:rPr lang="ru-RU" sz="1800" dirty="0" smtClean="0"/>
              <a:t>Боится сталкиваться с трудностями. </a:t>
            </a:r>
          </a:p>
          <a:p>
            <a:pPr marL="0" indent="0">
              <a:buNone/>
            </a:pPr>
            <a:r>
              <a:rPr lang="ru-RU" sz="1800" dirty="0" smtClean="0"/>
              <a:t>.    Результаты: 15–20 б.– высокая  </a:t>
            </a:r>
            <a:r>
              <a:rPr lang="ru-RU" sz="1800" dirty="0" err="1" smtClean="0"/>
              <a:t>трев-сть</a:t>
            </a:r>
            <a:r>
              <a:rPr lang="ru-RU" sz="1800" dirty="0" smtClean="0"/>
              <a:t> ; </a:t>
            </a:r>
          </a:p>
          <a:p>
            <a:pPr marL="0" indent="0">
              <a:buNone/>
            </a:pPr>
            <a:r>
              <a:rPr lang="ru-RU" sz="1800" dirty="0" smtClean="0"/>
              <a:t>                            7–14 баллов – средняя; </a:t>
            </a:r>
          </a:p>
          <a:p>
            <a:pPr marL="0" indent="0">
              <a:buNone/>
            </a:pPr>
            <a:r>
              <a:rPr lang="ru-RU" sz="1800" dirty="0" smtClean="0"/>
              <a:t>                             1–6 баллов – низкая 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47989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dirty="0" smtClean="0"/>
              <a:t>Профилактика </a:t>
            </a:r>
            <a:r>
              <a:rPr lang="ru-RU" b="1" dirty="0"/>
              <a:t>тревожности 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(Рекомендации родителям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1. Общаясь с ребенком, не подрывайте авторитет других значимых для него людей. (Например, нельзя говорить ребенку: "Много ваши учителя понимают! Бабушку лучше слушай!").</a:t>
            </a:r>
          </a:p>
          <a:p>
            <a:pPr marL="0" indent="0">
              <a:buNone/>
            </a:pPr>
            <a:r>
              <a:rPr lang="ru-RU" dirty="0"/>
              <a:t>2. Будьте последовательны в своих действиях, не запрещайте ребенку без всяких причин то, что вы разрешали раньше.</a:t>
            </a:r>
          </a:p>
          <a:p>
            <a:pPr marL="0" indent="0">
              <a:buNone/>
            </a:pPr>
            <a:r>
              <a:rPr lang="ru-RU" dirty="0"/>
              <a:t>3. Учитывайте возможности детей, не требуйте от них того, что они не могут выполнить. Если ребенку с трудом дается какой-либо учебный предмет, лучше лишний раз помогите ему и окажите поддержку, а при достижении даже малейших успехов не забудьте похвалить.</a:t>
            </a:r>
          </a:p>
          <a:p>
            <a:pPr marL="0" indent="0">
              <a:buNone/>
            </a:pPr>
            <a:r>
              <a:rPr lang="ru-RU" dirty="0"/>
              <a:t>4. Доверяйте ребенку, будьте с ним честными и принимайте таким, какой он есть.</a:t>
            </a:r>
          </a:p>
          <a:p>
            <a:pPr marL="0" indent="0">
              <a:buNone/>
            </a:pPr>
            <a:r>
              <a:rPr lang="ru-RU" dirty="0"/>
              <a:t>5. Если по каким-либо объективным причинам ребенку трудно учиться, выберите для него кружок по душе, чтобы занятия в нем приносили ему радость и он не чувствовал себя ущемленным.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07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Шпаргалка </a:t>
            </a:r>
            <a:r>
              <a:rPr lang="ru-RU" sz="3600" b="1" dirty="0"/>
              <a:t>для взрослых или правила работы с тревожными детьми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Избегайте </a:t>
            </a:r>
            <a:r>
              <a:rPr lang="ru-RU" sz="3600" dirty="0"/>
              <a:t>состязаний и каких-либо видов </a:t>
            </a:r>
            <a:r>
              <a:rPr lang="ru-RU" sz="3600" dirty="0" smtClean="0"/>
              <a:t>работ</a:t>
            </a:r>
            <a:r>
              <a:rPr lang="ru-RU" sz="3600" dirty="0"/>
              <a:t>, учитывающих скорость.</a:t>
            </a:r>
          </a:p>
          <a:p>
            <a:r>
              <a:rPr lang="ru-RU" sz="3600" dirty="0" smtClean="0"/>
              <a:t>Не </a:t>
            </a:r>
            <a:r>
              <a:rPr lang="ru-RU" sz="3600" dirty="0"/>
              <a:t>сравнивайте ребенка с окружающими.</a:t>
            </a:r>
          </a:p>
          <a:p>
            <a:r>
              <a:rPr lang="ru-RU" sz="3600" dirty="0" smtClean="0"/>
              <a:t>Чаще </a:t>
            </a:r>
            <a:r>
              <a:rPr lang="ru-RU" sz="3600" dirty="0"/>
              <a:t>используйте телесный контакт, упражнения на релаксацию.</a:t>
            </a:r>
          </a:p>
          <a:p>
            <a:r>
              <a:rPr lang="ru-RU" sz="3600" dirty="0" smtClean="0"/>
              <a:t>Способствуйте </a:t>
            </a:r>
            <a:r>
              <a:rPr lang="ru-RU" sz="3600" dirty="0"/>
              <a:t>повышению самооценки ребенка, чаще хвалите его, но так, чтобы он знал, за что.</a:t>
            </a:r>
          </a:p>
          <a:p>
            <a:r>
              <a:rPr lang="ru-RU" sz="3600" dirty="0" smtClean="0"/>
              <a:t>Чаще </a:t>
            </a:r>
            <a:r>
              <a:rPr lang="ru-RU" sz="3600" dirty="0"/>
              <a:t>обращайтесь к ребенку по </a:t>
            </a:r>
            <a:r>
              <a:rPr lang="ru-RU" sz="3600" dirty="0" smtClean="0"/>
              <a:t>имени</a:t>
            </a:r>
          </a:p>
          <a:p>
            <a:r>
              <a:rPr lang="ru-RU" sz="3600" dirty="0" smtClean="0"/>
              <a:t>Прежде всего, родители  и педагоги должны ежедневно отмечать успехи ребенка, сообщая о них в его присутствии другим членам семьи </a:t>
            </a:r>
          </a:p>
          <a:p>
            <a:r>
              <a:rPr lang="ru-RU" sz="3600" dirty="0" smtClean="0"/>
              <a:t>Необходимо отказаться от слов, которые унижают достоинство ребенка </a:t>
            </a:r>
          </a:p>
          <a:p>
            <a:r>
              <a:rPr lang="ru-RU" sz="3600" dirty="0" smtClean="0"/>
              <a:t>Не надо требовать от ребенка извинений за тот или иной поступок, лучше пусть объяснит, почему он это сделал (если захочет). </a:t>
            </a:r>
          </a:p>
          <a:p>
            <a:r>
              <a:rPr lang="ru-RU" sz="3600" dirty="0" smtClean="0"/>
              <a:t>Полезно снизить количество замечаний</a:t>
            </a:r>
          </a:p>
          <a:p>
            <a:r>
              <a:rPr lang="ru-RU" sz="3600" dirty="0" smtClean="0"/>
              <a:t>Нельзя угрожать детям невыполнимыми наказаниями</a:t>
            </a:r>
          </a:p>
          <a:p>
            <a:r>
              <a:rPr lang="ru-RU" sz="3600" dirty="0" smtClean="0"/>
              <a:t>Ласковые прикосновения родителей и педагогов</a:t>
            </a:r>
          </a:p>
          <a:p>
            <a:r>
              <a:rPr lang="ru-RU" sz="3600" dirty="0" smtClean="0"/>
              <a:t>Родители тревожного ребенка должны быть единодушны и последовательны, поощряя и наказывая его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21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Елена\Desktop\427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6749"/>
            <a:ext cx="2278180" cy="336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esktop\B18048672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2279738" cy="351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Desktop\10011984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5395" y="2962001"/>
            <a:ext cx="2232248" cy="363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989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Тревожность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59328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-это </a:t>
            </a:r>
            <a:r>
              <a:rPr lang="ru-RU" dirty="0"/>
              <a:t>эмоциональное состояние, возникающее в ситуациях неопределённой опасности и проявляющееся в ожидании неблагополучного развития событий. Тревожные дети живут, ощущая постоянный беспричинный страх. Они часто задают себе вопрос: "А вдруг что-нибудь случится?"</a:t>
            </a:r>
          </a:p>
        </p:txBody>
      </p:sp>
      <p:pic>
        <p:nvPicPr>
          <p:cNvPr id="6146" name="Picture 2" descr="C:\Users\Елена\Desktop\12893810912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98959"/>
            <a:ext cx="1800200" cy="195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11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группы причин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- биологические, связанные  с типом нервной </a:t>
            </a:r>
            <a:r>
              <a:rPr lang="ru-RU" dirty="0" smtClean="0"/>
              <a:t>системы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-социальные, обусловленные конкретными ситуациями, в том числе и типом детско-родительских отношений </a:t>
            </a:r>
          </a:p>
        </p:txBody>
      </p:sp>
      <p:pic>
        <p:nvPicPr>
          <p:cNvPr id="4" name="Picture 2" descr="C:\Users\Елена\Desktop\kind.jpg.h380.jpg.5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79" r="9539"/>
          <a:stretch/>
        </p:blipFill>
        <p:spPr bwMode="auto">
          <a:xfrm>
            <a:off x="6156176" y="4005064"/>
            <a:ext cx="2753086" cy="275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556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Стили родительского поведения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i="1" dirty="0"/>
              <a:t>Авторитетные родители</a:t>
            </a:r>
            <a:r>
              <a:rPr lang="ru-RU" sz="4400" dirty="0"/>
              <a:t> </a:t>
            </a:r>
            <a:endParaRPr lang="ru-RU" sz="4400" dirty="0" smtClean="0"/>
          </a:p>
          <a:p>
            <a:r>
              <a:rPr lang="ru-RU" sz="4400" i="1" dirty="0"/>
              <a:t>Авторитарные </a:t>
            </a:r>
            <a:r>
              <a:rPr lang="ru-RU" sz="4400" i="1" dirty="0" smtClean="0"/>
              <a:t>родители</a:t>
            </a:r>
          </a:p>
          <a:p>
            <a:r>
              <a:rPr lang="ru-RU" sz="4400" i="1" dirty="0"/>
              <a:t>Либеральные родители</a:t>
            </a:r>
            <a:r>
              <a:rPr lang="ru-RU" sz="4400" dirty="0"/>
              <a:t> </a:t>
            </a:r>
            <a:endParaRPr lang="ru-RU" sz="4400" dirty="0" smtClean="0"/>
          </a:p>
          <a:p>
            <a:r>
              <a:rPr lang="ru-RU" sz="4400" i="1" dirty="0"/>
              <a:t>Индифферентные родители</a:t>
            </a:r>
            <a:r>
              <a:rPr lang="ru-RU" sz="4400" dirty="0"/>
              <a:t> </a:t>
            </a:r>
            <a:r>
              <a:rPr lang="ru-RU" sz="4400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 descr="C:\Users\Елена\Desktop\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96333"/>
            <a:ext cx="2161665" cy="21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Закономерность: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Тревожность детей </a:t>
            </a:r>
            <a:r>
              <a:rPr lang="ru-RU" dirty="0"/>
              <a:t>возрастает в том случае, если взрослые не удовлетворены своей работой (или являются безработными), жилищными условиями, материальным положением, личными взаимоотношениями («заброшенность» ребенка, ссоры в семье, развод родителей и </a:t>
            </a:r>
            <a:r>
              <a:rPr lang="ru-RU" dirty="0" err="1"/>
              <a:t>т.д</a:t>
            </a:r>
            <a:r>
              <a:rPr lang="ru-RU" dirty="0"/>
              <a:t>). Так, тревожность детей во многом зависит от уровня тревожности окружающих взрослых и несомненно передаётся ребёнку</a:t>
            </a:r>
          </a:p>
          <a:p>
            <a:endParaRPr lang="ru-RU" dirty="0"/>
          </a:p>
        </p:txBody>
      </p:sp>
      <p:pic>
        <p:nvPicPr>
          <p:cNvPr id="5122" name="Picture 2" descr="C:\Users\Елена\Desktop\zmi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39" y="-19535"/>
            <a:ext cx="2407599" cy="160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032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отличает тревожных детей</a:t>
            </a:r>
            <a:r>
              <a:rPr lang="en-US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000" dirty="0" smtClean="0"/>
              <a:t>Тревожных </a:t>
            </a:r>
            <a:r>
              <a:rPr lang="ru-RU" sz="4000" dirty="0"/>
              <a:t>детей отличает чрезмерное беспокойство, иногда они боятся не самого события, а его предчувствия. Часто ожидают самого худшего. Ощущают себя беспомощными, опасаются играть в новые игры, приступать к незнакомым видам деятельности. У них высокие требования к себе, уровень их самооценки низок. </a:t>
            </a:r>
            <a:r>
              <a:rPr lang="ru-RU" sz="4000" dirty="0" smtClean="0"/>
              <a:t>	Такие </a:t>
            </a:r>
            <a:r>
              <a:rPr lang="ru-RU" sz="4000" dirty="0"/>
              <a:t>дети очень самокритичны, думают, что они и впрямь хуже других во всем, самые некрасивые, неумные, неуклюжие. Они ищут поощрения, одобрения взрослых во всех делах.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	</a:t>
            </a:r>
            <a:r>
              <a:rPr lang="ru-RU" sz="4000" dirty="0" smtClean="0"/>
              <a:t>Для </a:t>
            </a:r>
            <a:r>
              <a:rPr lang="ru-RU" sz="4000" dirty="0"/>
              <a:t>тревожных детей характерны и соматические проблемы: боли в животе, головокружения, головные боли, спазмы в горле, затрудненное поверхностное дыхание и др. Во время проявления тревоги они часто ощущают сухость во рту, ком в горле, слабость в ногах, учащенное сердцебиение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9517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b="1" dirty="0" smtClean="0"/>
              <a:t>Три </a:t>
            </a:r>
            <a:r>
              <a:rPr lang="ru-RU" b="1" dirty="0"/>
              <a:t>направления работы с тревожным </a:t>
            </a:r>
            <a:r>
              <a:rPr lang="ru-RU" b="1" dirty="0" smtClean="0"/>
              <a:t>ребенком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повышение </a:t>
            </a:r>
            <a:r>
              <a:rPr lang="ru-RU" sz="4000" dirty="0"/>
              <a:t>самооценки; </a:t>
            </a:r>
          </a:p>
          <a:p>
            <a:r>
              <a:rPr lang="ru-RU" sz="4000" dirty="0" smtClean="0"/>
              <a:t>обучение </a:t>
            </a:r>
            <a:r>
              <a:rPr lang="ru-RU" sz="4000" dirty="0"/>
              <a:t>управлению своим поведением; </a:t>
            </a:r>
          </a:p>
          <a:p>
            <a:r>
              <a:rPr lang="ru-RU" sz="4000" dirty="0" smtClean="0"/>
              <a:t>снятие </a:t>
            </a:r>
            <a:r>
              <a:rPr lang="ru-RU" sz="4000" dirty="0"/>
              <a:t>мышечного напряжения</a:t>
            </a:r>
          </a:p>
        </p:txBody>
      </p:sp>
      <p:pic>
        <p:nvPicPr>
          <p:cNvPr id="7170" name="Picture 2" descr="C:\Users\Елена\Desktop\9ef3c212d14889bd4c565886737dcc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35041"/>
            <a:ext cx="3461370" cy="242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38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Повышение самооценки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sz="3600" dirty="0"/>
              <a:t>обращаться к </a:t>
            </a:r>
            <a:r>
              <a:rPr lang="ru-RU" sz="3600" dirty="0" smtClean="0"/>
              <a:t>ребенку </a:t>
            </a:r>
            <a:r>
              <a:rPr lang="ru-RU" sz="3600" dirty="0"/>
              <a:t>по </a:t>
            </a:r>
            <a:r>
              <a:rPr lang="ru-RU" sz="3600" dirty="0" smtClean="0"/>
              <a:t>имени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хвалить даже за незначительные </a:t>
            </a:r>
            <a:r>
              <a:rPr lang="ru-RU" sz="3600" dirty="0" smtClean="0"/>
              <a:t>успехи</a:t>
            </a:r>
          </a:p>
          <a:p>
            <a:r>
              <a:rPr lang="ru-RU" sz="3600" dirty="0" smtClean="0"/>
              <a:t>отмечать ребенка </a:t>
            </a:r>
            <a:r>
              <a:rPr lang="ru-RU" sz="3600" dirty="0"/>
              <a:t>в присутствии </a:t>
            </a:r>
            <a:r>
              <a:rPr lang="ru-RU" sz="3600" dirty="0" smtClean="0"/>
              <a:t>сверстников</a:t>
            </a:r>
          </a:p>
          <a:p>
            <a:r>
              <a:rPr lang="ru-RU" sz="3600" dirty="0"/>
              <a:t>стенд "Звезда недели</a:t>
            </a:r>
            <a:r>
              <a:rPr lang="ru-RU" sz="3600" dirty="0" smtClean="0"/>
              <a:t>"</a:t>
            </a:r>
            <a:endParaRPr lang="ru-RU" sz="3600" dirty="0"/>
          </a:p>
        </p:txBody>
      </p:sp>
      <p:pic>
        <p:nvPicPr>
          <p:cNvPr id="8194" name="Picture 2" descr="C:\Users\Елена\Desktop\106400471_2012022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37" r="13054" b="3891"/>
          <a:stretch/>
        </p:blipFill>
        <p:spPr bwMode="auto">
          <a:xfrm>
            <a:off x="6372200" y="3659009"/>
            <a:ext cx="2631841" cy="317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18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b="1" dirty="0" smtClean="0"/>
              <a:t>Обучение </a:t>
            </a:r>
            <a:r>
              <a:rPr lang="ru-RU" b="1" dirty="0"/>
              <a:t>управлению своим поведением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совместное обсуждение проблем</a:t>
            </a:r>
          </a:p>
          <a:p>
            <a:r>
              <a:rPr lang="ru-RU" dirty="0" smtClean="0"/>
              <a:t>в отношении  </a:t>
            </a:r>
            <a:r>
              <a:rPr lang="ru-RU" dirty="0"/>
              <a:t>тревожных детей </a:t>
            </a:r>
            <a:r>
              <a:rPr lang="ru-RU" dirty="0" smtClean="0"/>
              <a:t>прием сравнения детей друг с другом категорически </a:t>
            </a:r>
            <a:r>
              <a:rPr lang="ru-RU" dirty="0"/>
              <a:t>недопустим</a:t>
            </a:r>
            <a:r>
              <a:rPr lang="ru-RU" dirty="0" smtClean="0"/>
              <a:t>.</a:t>
            </a:r>
          </a:p>
          <a:p>
            <a:r>
              <a:rPr lang="ru-RU" dirty="0"/>
              <a:t>избегать состязаний и тех видов деятельности, которые принуждают сопоставлять достижения </a:t>
            </a:r>
            <a:r>
              <a:rPr lang="ru-RU" dirty="0" smtClean="0"/>
              <a:t>детей</a:t>
            </a:r>
          </a:p>
          <a:p>
            <a:r>
              <a:rPr lang="ru-RU" dirty="0"/>
              <a:t>не рекомендуется проводить какие-либо виды работ, учитывающие </a:t>
            </a:r>
            <a:r>
              <a:rPr lang="ru-RU" dirty="0" smtClean="0"/>
              <a:t>скорост</a:t>
            </a:r>
            <a:r>
              <a:rPr lang="ru-RU" dirty="0"/>
              <a:t>ь</a:t>
            </a:r>
          </a:p>
        </p:txBody>
      </p:sp>
    </p:spTree>
    <p:extLst>
      <p:ext uri="{BB962C8B-B14F-4D97-AF65-F5344CB8AC3E}">
        <p14:creationId xmlns:p14="http://schemas.microsoft.com/office/powerpoint/2010/main" xmlns="" val="38006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689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Муниципальное специальное (коррекционное) образовательное учреждение  для обучающихся, воспитанников с ограниченными возможностями здоровья  специальная (коррекционная) общеобразовательная школа №8 г. Лыткарино Московской области </vt:lpstr>
      <vt:lpstr>Тревожность</vt:lpstr>
      <vt:lpstr>Основные группы причин</vt:lpstr>
      <vt:lpstr>Стили родительского поведения</vt:lpstr>
      <vt:lpstr>Закономерность:</vt:lpstr>
      <vt:lpstr>Что отличает тревожных детей?</vt:lpstr>
      <vt:lpstr> Три направления работы с тревожным ребенком </vt:lpstr>
      <vt:lpstr>Повышение самооценки </vt:lpstr>
      <vt:lpstr> Обучение управлению своим поведением  </vt:lpstr>
      <vt:lpstr>Снятие мышечного напряжения</vt:lpstr>
      <vt:lpstr>   Опросник "Признаки тревожности" Уважаемые родители!  Прочтите предложенные утверждения, поставьте "+" рядом с  теми, которые можно отнести к Вашему ребенку.  </vt:lpstr>
      <vt:lpstr> Профилактика тревожности  (Рекомендации родителям) </vt:lpstr>
      <vt:lpstr> Шпаргалка для взрослых или правила работы с тревожными детьми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Зам.директора</cp:lastModifiedBy>
  <cp:revision>12</cp:revision>
  <dcterms:created xsi:type="dcterms:W3CDTF">2015-01-28T18:10:06Z</dcterms:created>
  <dcterms:modified xsi:type="dcterms:W3CDTF">2015-01-29T10:56:14Z</dcterms:modified>
</cp:coreProperties>
</file>