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1DE73-256A-4301-8CD5-79E7FA0FD0BB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03A2F-E713-47F6-ACFA-53EF3DDE6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1DE73-256A-4301-8CD5-79E7FA0FD0BB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03A2F-E713-47F6-ACFA-53EF3DDE6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1DE73-256A-4301-8CD5-79E7FA0FD0BB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03A2F-E713-47F6-ACFA-53EF3DDE6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1DE73-256A-4301-8CD5-79E7FA0FD0BB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03A2F-E713-47F6-ACFA-53EF3DDE6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1DE73-256A-4301-8CD5-79E7FA0FD0BB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03A2F-E713-47F6-ACFA-53EF3DDE6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1DE73-256A-4301-8CD5-79E7FA0FD0BB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03A2F-E713-47F6-ACFA-53EF3DDE6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1DE73-256A-4301-8CD5-79E7FA0FD0BB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03A2F-E713-47F6-ACFA-53EF3DDE6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1DE73-256A-4301-8CD5-79E7FA0FD0BB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03A2F-E713-47F6-ACFA-53EF3DDE6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1DE73-256A-4301-8CD5-79E7FA0FD0BB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03A2F-E713-47F6-ACFA-53EF3DDE6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1DE73-256A-4301-8CD5-79E7FA0FD0BB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03A2F-E713-47F6-ACFA-53EF3DDE6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1DE73-256A-4301-8CD5-79E7FA0FD0BB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9703A2F-E713-47F6-ACFA-53EF3DDE6E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CF1DE73-256A-4301-8CD5-79E7FA0FD0BB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9703A2F-E713-47F6-ACFA-53EF3DDE6E1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5400" dirty="0" smtClean="0"/>
              <a:t>Презентация на тему: </a:t>
            </a:r>
            <a:r>
              <a:rPr lang="ru-RU" dirty="0" smtClean="0"/>
              <a:t>Ятрогения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Присоединение ятрогении осложняет течение основной болезни, повышает вероятность развития новых, например внутри больничных, заболеваний.</a:t>
            </a:r>
            <a:endParaRPr lang="ru-RU" sz="2800" dirty="0"/>
          </a:p>
        </p:txBody>
      </p:sp>
      <p:pic>
        <p:nvPicPr>
          <p:cNvPr id="4" name="Содержимое 3" descr="1409670120_2014_16_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00166" y="2214554"/>
            <a:ext cx="5715000" cy="38100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. К сожалению, учет психогенных ятрогении не проводится. Р. А. </a:t>
            </a:r>
            <a:r>
              <a:rPr lang="ru-RU" dirty="0" err="1" smtClean="0"/>
              <a:t>Лурия</a:t>
            </a:r>
            <a:r>
              <a:rPr lang="ru-RU" dirty="0" smtClean="0"/>
              <a:t> считает, что они встречаются часто и протекают тяжело, а иногда заканчиваются трагически .</a:t>
            </a:r>
            <a:endParaRPr lang="ru-RU" dirty="0"/>
          </a:p>
        </p:txBody>
      </p:sp>
      <p:pic>
        <p:nvPicPr>
          <p:cNvPr id="4" name="Рисунок 3" descr="34784_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0200" y="3714752"/>
            <a:ext cx="8483600" cy="292895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www/nauka98.ru</a:t>
            </a:r>
          </a:p>
          <a:p>
            <a:r>
              <a:rPr lang="en-US" dirty="0" smtClean="0"/>
              <a:t>www/yatrogen_77/</a:t>
            </a:r>
            <a:r>
              <a:rPr lang="en-US" dirty="0" err="1" smtClean="0"/>
              <a:t>ru</a:t>
            </a:r>
            <a:endParaRPr lang="en-US" dirty="0" smtClean="0"/>
          </a:p>
          <a:p>
            <a:r>
              <a:rPr lang="ru-RU" dirty="0" smtClean="0"/>
              <a:t>Картинки взяты из интернета.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Содержимое 3" descr="somatoformnye-rasstrojstva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46669" y="1935163"/>
            <a:ext cx="6650662" cy="4389437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Понятие ятрогения.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Термин «ятрогения» был введён немецким психиатром Освальдом Бумке в работе «Врач как причина душевных расстройств» в 1925 году.</a:t>
            </a:r>
          </a:p>
          <a:p>
            <a:r>
              <a:rPr lang="ru-RU" dirty="0" smtClean="0"/>
              <a:t>Ятрогения- это изменение здоровья пациента к худшему, вызванные неосторожным действием или словом врача.</a:t>
            </a:r>
          </a:p>
          <a:p>
            <a:r>
              <a:rPr lang="ru-RU" dirty="0" smtClean="0"/>
              <a:t>В некоторых литературных источниках вместо «ятрогении» используют несколько иное написание термина – </a:t>
            </a:r>
            <a:r>
              <a:rPr lang="ru-RU" dirty="0" smtClean="0"/>
              <a:t>ятрогения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857628"/>
            <a:ext cx="8229600" cy="2565114"/>
          </a:xfrm>
        </p:spPr>
        <p:txBody>
          <a:bodyPr/>
          <a:lstStyle/>
          <a:p>
            <a:r>
              <a:rPr lang="ru-RU" dirty="0" smtClean="0"/>
              <a:t>Вариантом ятрогеных заболеваний являются так называемые «болезни третьего курса»,когда студент-медик, изучая пропедевтику внутренних болезней, находит у себя симптомы несуществующего заболевания.</a:t>
            </a:r>
            <a:endParaRPr lang="ru-RU" dirty="0"/>
          </a:p>
        </p:txBody>
      </p:sp>
      <p:pic>
        <p:nvPicPr>
          <p:cNvPr id="5" name="Рисунок 4" descr="19382-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285728"/>
            <a:ext cx="8358246" cy="3214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929066"/>
            <a:ext cx="8229600" cy="2707966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smtClean="0">
                <a:latin typeface="Book Antiqua" pitchFamily="18" charset="0"/>
              </a:rPr>
              <a:t>Врачи одними из первых поняли опасность своей профессиональной деятельности для жизни и здоровья людей. Уже в IV в. до н. э. в клятве Гиппократа содержалось обещание врача: "... буду оберегать больных от всего вредного и непригодного для них". Около 2 тыс. лет назад это стало принципом лечения: "</a:t>
            </a:r>
            <a:r>
              <a:rPr lang="ru-RU" sz="2400" dirty="0" err="1" smtClean="0">
                <a:latin typeface="Book Antiqua" pitchFamily="18" charset="0"/>
              </a:rPr>
              <a:t>Primum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nоn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nосеrе</a:t>
            </a:r>
            <a:r>
              <a:rPr lang="ru-RU" sz="2400" dirty="0" smtClean="0">
                <a:latin typeface="Book Antiqua" pitchFamily="18" charset="0"/>
              </a:rPr>
              <a:t>" (Прежде всего не навреди), "</a:t>
            </a:r>
            <a:r>
              <a:rPr lang="ru-RU" sz="2400" dirty="0" err="1" smtClean="0">
                <a:latin typeface="Book Antiqua" pitchFamily="18" charset="0"/>
              </a:rPr>
              <a:t>Nihil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err="1" smtClean="0">
                <a:latin typeface="Book Antiqua" pitchFamily="18" charset="0"/>
              </a:rPr>
              <a:t>nосеrе</a:t>
            </a:r>
            <a:r>
              <a:rPr lang="ru-RU" sz="2400" dirty="0" smtClean="0">
                <a:latin typeface="Book Antiqua" pitchFamily="18" charset="0"/>
              </a:rPr>
              <a:t>" (Ни в коем случае не навреди), что было воспринято как первейшая заповедь врача.</a:t>
            </a:r>
            <a:endParaRPr lang="ru-RU" sz="2400" dirty="0">
              <a:latin typeface="Book Antiqua" pitchFamily="18" charset="0"/>
            </a:endParaRPr>
          </a:p>
        </p:txBody>
      </p:sp>
      <p:pic>
        <p:nvPicPr>
          <p:cNvPr id="5" name="Рисунок 4" descr="best-private-health-insuran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214290"/>
            <a:ext cx="7572428" cy="35718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8178_html_m90b29b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0270" y="357166"/>
            <a:ext cx="8588009" cy="59293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5143512"/>
            <a:ext cx="85725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Вначале понятие ятрогении было расширено до заболеваний, связанных с ошибочными действиями врача ,</a:t>
            </a:r>
            <a:r>
              <a:rPr lang="ru-RU" dirty="0" smtClean="0"/>
              <a:t>а </a:t>
            </a:r>
            <a:r>
              <a:rPr lang="ru-RU" dirty="0"/>
              <a:t>затем до всех болезней и травм, ассоциированных с любыми медицинскими </a:t>
            </a:r>
            <a:r>
              <a:rPr lang="ru-RU" dirty="0" smtClean="0"/>
              <a:t>вмешательствами.</a:t>
            </a:r>
            <a:endParaRPr lang="ru-RU" dirty="0"/>
          </a:p>
        </p:txBody>
      </p:sp>
      <p:pic>
        <p:nvPicPr>
          <p:cNvPr id="9" name="Содержимое 8" descr="Corbis-CB0155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1258" y="214290"/>
            <a:ext cx="8597022" cy="4857760"/>
          </a:xfrm>
        </p:spPr>
      </p:pic>
      <p:pic>
        <p:nvPicPr>
          <p:cNvPr id="7" name="Содержимое 3" descr="Corbis-CB0155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00063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7154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Предлагают два определения ятрогении: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1) любое новое побочное заболевание (в том числе функциональное), связанное с действиями (лечение, диагностические исследования, профилактика, поведение и др.) медицинских работников независимо от того, правильными или неправильными они были; </a:t>
            </a:r>
          </a:p>
          <a:p>
            <a:r>
              <a:rPr lang="ru-RU" dirty="0" smtClean="0"/>
              <a:t>2) осложнения основного заболевания, вызванные ошибочными или неадекватными действиями врача.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Нам представляется, что наиболее полно все многообразие ятрогении отражает следующее определение: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ятрогении — это все болезни и травмы, которые возникают у пациентов и медицинских работников в результате оказания любых видов медицинской помощи.</a:t>
            </a:r>
            <a:endParaRPr lang="ru-RU" dirty="0"/>
          </a:p>
        </p:txBody>
      </p:sp>
      <p:pic>
        <p:nvPicPr>
          <p:cNvPr id="6" name="Рисунок 5" descr="pt0307surgic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3571876"/>
            <a:ext cx="6667500" cy="30813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Для обозначения болезней, связанных с оказанием медицинской помощи, предлагались и такие названия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Госпитализм.</a:t>
            </a:r>
          </a:p>
          <a:p>
            <a:r>
              <a:rPr lang="ru-RU" dirty="0" smtClean="0"/>
              <a:t>Патология лечения и диагностики.</a:t>
            </a:r>
          </a:p>
          <a:p>
            <a:r>
              <a:rPr lang="ru-RU" dirty="0" smtClean="0"/>
              <a:t>Неблагоприятные (побочные) последствия (эффекты) диагностики и лечения.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90C6F6"/>
      </a:accent1>
      <a:accent2>
        <a:srgbClr val="0B5394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89</TotalTime>
  <Words>389</Words>
  <Application>Microsoft Office PowerPoint</Application>
  <PresentationFormat>Экран (4:3)</PresentationFormat>
  <Paragraphs>24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Презентация на тему: Ятрогения</vt:lpstr>
      <vt:lpstr>Понятие ятрогения.</vt:lpstr>
      <vt:lpstr>Слайд 3</vt:lpstr>
      <vt:lpstr>Слайд 4</vt:lpstr>
      <vt:lpstr>Слайд 5</vt:lpstr>
      <vt:lpstr>Слайд 6</vt:lpstr>
      <vt:lpstr>Предлагают два определения ятрогении: </vt:lpstr>
      <vt:lpstr>Нам представляется, что наиболее полно все многообразие ятрогении отражает следующее определение:</vt:lpstr>
      <vt:lpstr>Для обозначения болезней, связанных с оказанием медицинской помощи, предлагались и такие названия</vt:lpstr>
      <vt:lpstr>Присоединение ятрогении осложняет течение основной болезни, повышает вероятность развития новых, например внутри больничных, заболеваний.</vt:lpstr>
      <vt:lpstr>Слайд 11</vt:lpstr>
      <vt:lpstr>Источники: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Ятрогения</dc:title>
  <dc:creator>USER</dc:creator>
  <cp:lastModifiedBy>Владислав</cp:lastModifiedBy>
  <cp:revision>11</cp:revision>
  <dcterms:created xsi:type="dcterms:W3CDTF">2015-06-30T10:41:19Z</dcterms:created>
  <dcterms:modified xsi:type="dcterms:W3CDTF">2016-10-06T15:27:18Z</dcterms:modified>
</cp:coreProperties>
</file>