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2" r:id="rId5"/>
    <p:sldId id="259" r:id="rId6"/>
    <p:sldId id="261" r:id="rId7"/>
    <p:sldId id="264" r:id="rId8"/>
    <p:sldId id="263"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F6BC20B4-6CEF-449F-A408-740AE0D8AB83}" type="datetimeFigureOut">
              <a:rPr lang="ru-RU" smtClean="0"/>
              <a:pPr/>
              <a:t>10.10.2016</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F653D820-3FB7-4A8D-8741-94CEFFCD8C63}"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6BC20B4-6CEF-449F-A408-740AE0D8AB83}" type="datetimeFigureOut">
              <a:rPr lang="ru-RU" smtClean="0"/>
              <a:pPr/>
              <a:t>10.10.2016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653D820-3FB7-4A8D-8741-94CEFFCD8C63}" type="slidenum">
              <a:rPr lang="ru-RU" smtClean="0"/>
              <a:pPr/>
              <a:t>‹#›</a:t>
            </a:fld>
            <a:endParaRPr lang="ru-RU"/>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6BC20B4-6CEF-449F-A408-740AE0D8AB83}" type="datetimeFigureOut">
              <a:rPr lang="ru-RU" smtClean="0"/>
              <a:pPr/>
              <a:t>10.10.2016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653D820-3FB7-4A8D-8741-94CEFFCD8C63}" type="slidenum">
              <a:rPr lang="ru-RU" smtClean="0"/>
              <a:pPr/>
              <a:t>‹#›</a:t>
            </a:fld>
            <a:endParaRPr lang="ru-RU"/>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6BC20B4-6CEF-449F-A408-740AE0D8AB83}" type="datetimeFigureOut">
              <a:rPr lang="ru-RU" smtClean="0"/>
              <a:pPr/>
              <a:t>10.10.2016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653D820-3FB7-4A8D-8741-94CEFFCD8C63}" type="slidenum">
              <a:rPr lang="ru-RU" smtClean="0"/>
              <a:pPr/>
              <a:t>‹#›</a:t>
            </a:fld>
            <a:endParaRPr lang="ru-RU"/>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F6BC20B4-6CEF-449F-A408-740AE0D8AB83}" type="datetimeFigureOut">
              <a:rPr lang="ru-RU" smtClean="0"/>
              <a:pPr/>
              <a:t>10.10.2016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653D820-3FB7-4A8D-8741-94CEFFCD8C63}"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F6BC20B4-6CEF-449F-A408-740AE0D8AB83}" type="datetimeFigureOut">
              <a:rPr lang="ru-RU" smtClean="0"/>
              <a:pPr/>
              <a:t>10.10.2016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653D820-3FB7-4A8D-8741-94CEFFCD8C63}" type="slidenum">
              <a:rPr lang="ru-RU" smtClean="0"/>
              <a:pPr/>
              <a:t>‹#›</a:t>
            </a:fld>
            <a:endParaRPr lang="ru-RU"/>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F6BC20B4-6CEF-449F-A408-740AE0D8AB83}" type="datetimeFigureOut">
              <a:rPr lang="ru-RU" smtClean="0"/>
              <a:pPr/>
              <a:t>10.10.2016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653D820-3FB7-4A8D-8741-94CEFFCD8C63}" type="slidenum">
              <a:rPr lang="ru-RU" smtClean="0"/>
              <a:pPr/>
              <a:t>‹#›</a:t>
            </a:fld>
            <a:endParaRPr lang="ru-RU"/>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F6BC20B4-6CEF-449F-A408-740AE0D8AB83}" type="datetimeFigureOut">
              <a:rPr lang="ru-RU" smtClean="0"/>
              <a:pPr/>
              <a:t>10.10.2016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653D820-3FB7-4A8D-8741-94CEFFCD8C63}" type="slidenum">
              <a:rPr lang="ru-RU" smtClean="0"/>
              <a:pPr/>
              <a:t>‹#›</a:t>
            </a:fld>
            <a:endParaRPr lang="ru-RU"/>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6BC20B4-6CEF-449F-A408-740AE0D8AB83}" type="datetimeFigureOut">
              <a:rPr lang="ru-RU" smtClean="0"/>
              <a:pPr/>
              <a:t>10.10.2016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653D820-3FB7-4A8D-8741-94CEFFCD8C63}" type="slidenum">
              <a:rPr lang="ru-RU" smtClean="0"/>
              <a:pPr/>
              <a:t>‹#›</a:t>
            </a:fld>
            <a:endParaRPr lang="ru-RU"/>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F6BC20B4-6CEF-449F-A408-740AE0D8AB83}" type="datetimeFigureOut">
              <a:rPr lang="ru-RU" smtClean="0"/>
              <a:pPr/>
              <a:t>10.10.2016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653D820-3FB7-4A8D-8741-94CEFFCD8C63}" type="slidenum">
              <a:rPr lang="ru-RU" smtClean="0"/>
              <a:pPr/>
              <a:t>‹#›</a:t>
            </a:fld>
            <a:endParaRPr lang="ru-RU"/>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F6BC20B4-6CEF-449F-A408-740AE0D8AB83}" type="datetimeFigureOut">
              <a:rPr lang="ru-RU" smtClean="0"/>
              <a:pPr/>
              <a:t>10.10.2016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F653D820-3FB7-4A8D-8741-94CEFFCD8C63}"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6BC20B4-6CEF-449F-A408-740AE0D8AB83}" type="datetimeFigureOut">
              <a:rPr lang="ru-RU" smtClean="0"/>
              <a:pPr/>
              <a:t>10.10.2016</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653D820-3FB7-4A8D-8741-94CEFFCD8C63}"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1.xml"/><Relationship Id="rId4" Type="http://schemas.openxmlformats.org/officeDocument/2006/relationships/image" Target="../media/image22.jpeg"/></Relationships>
</file>

<file path=ppt/slides/_rels/slide1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1.xml"/><Relationship Id="rId5" Type="http://schemas.openxmlformats.org/officeDocument/2006/relationships/image" Target="../media/image28.jpeg"/><Relationship Id="rId4" Type="http://schemas.openxmlformats.org/officeDocument/2006/relationships/image" Target="../media/image27.jpeg"/></Relationships>
</file>

<file path=ppt/slides/_rels/slide1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1.xml"/><Relationship Id="rId5" Type="http://schemas.openxmlformats.org/officeDocument/2006/relationships/image" Target="../media/image32.jpeg"/><Relationship Id="rId4" Type="http://schemas.openxmlformats.org/officeDocument/2006/relationships/image" Target="../media/image31.jpeg"/></Relationships>
</file>

<file path=ppt/slides/_rels/slide1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xml"/><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00034" y="2214554"/>
            <a:ext cx="7286676" cy="1471610"/>
          </a:xfrm>
        </p:spPr>
        <p:txBody>
          <a:bodyPr>
            <a:normAutofit/>
          </a:bodyPr>
          <a:lstStyle/>
          <a:p>
            <a:r>
              <a:rPr lang="ru-RU" dirty="0" smtClean="0"/>
              <a:t>Республика Чувашия</a:t>
            </a:r>
            <a:endParaRPr lang="ru-RU" dirty="0"/>
          </a:p>
        </p:txBody>
      </p:sp>
      <p:sp>
        <p:nvSpPr>
          <p:cNvPr id="3" name="TextBox 2"/>
          <p:cNvSpPr txBox="1"/>
          <p:nvPr/>
        </p:nvSpPr>
        <p:spPr>
          <a:xfrm>
            <a:off x="4714876" y="4929198"/>
            <a:ext cx="4214842" cy="1200329"/>
          </a:xfrm>
          <a:prstGeom prst="rect">
            <a:avLst/>
          </a:prstGeom>
          <a:noFill/>
        </p:spPr>
        <p:txBody>
          <a:bodyPr wrap="square" rtlCol="0">
            <a:spAutoFit/>
          </a:bodyPr>
          <a:lstStyle/>
          <a:p>
            <a:r>
              <a:rPr lang="ru-RU" dirty="0" smtClean="0"/>
              <a:t>Презентацию подготовили:</a:t>
            </a:r>
          </a:p>
          <a:p>
            <a:r>
              <a:rPr lang="ru-RU" dirty="0" smtClean="0"/>
              <a:t>в</a:t>
            </a:r>
            <a:r>
              <a:rPr lang="ru-RU" dirty="0" smtClean="0"/>
              <a:t>оспитатель Бондаренко О.И.</a:t>
            </a:r>
          </a:p>
          <a:p>
            <a:r>
              <a:rPr lang="ru-RU" dirty="0" smtClean="0"/>
              <a:t>в</a:t>
            </a:r>
            <a:r>
              <a:rPr lang="ru-RU" dirty="0" smtClean="0"/>
              <a:t>оспитатель Баталова Ж.М.</a:t>
            </a:r>
          </a:p>
          <a:p>
            <a:r>
              <a:rPr lang="ru-RU" dirty="0" smtClean="0"/>
              <a:t>м</a:t>
            </a:r>
            <a:r>
              <a:rPr lang="ru-RU" dirty="0" smtClean="0"/>
              <a:t>л. воспитатель Шишкова Т.П.</a:t>
            </a:r>
            <a:endParaRPr lang="ru-RU" dirty="0"/>
          </a:p>
        </p:txBody>
      </p:sp>
      <p:sp>
        <p:nvSpPr>
          <p:cNvPr id="4" name="TextBox 3"/>
          <p:cNvSpPr txBox="1"/>
          <p:nvPr/>
        </p:nvSpPr>
        <p:spPr>
          <a:xfrm>
            <a:off x="857224" y="785794"/>
            <a:ext cx="7525137" cy="646331"/>
          </a:xfrm>
          <a:prstGeom prst="rect">
            <a:avLst/>
          </a:prstGeom>
          <a:noFill/>
        </p:spPr>
        <p:txBody>
          <a:bodyPr wrap="none" rtlCol="0">
            <a:spAutoFit/>
          </a:bodyPr>
          <a:lstStyle/>
          <a:p>
            <a:pPr algn="ctr"/>
            <a:r>
              <a:rPr lang="ru-RU" dirty="0" smtClean="0"/>
              <a:t>МБДОУ «Детский сад присмотра и оздоровления №22 «Колокольчик»</a:t>
            </a:r>
          </a:p>
          <a:p>
            <a:pPr algn="ctr"/>
            <a:r>
              <a:rPr lang="ru-RU" dirty="0" smtClean="0"/>
              <a:t>г</a:t>
            </a:r>
            <a:r>
              <a:rPr lang="ru-RU" dirty="0" smtClean="0"/>
              <a:t>. Набережные Челны</a:t>
            </a:r>
            <a:endParaRPr lang="ru-RU"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0"/>
            <a:ext cx="7851648" cy="1543072"/>
          </a:xfrm>
        </p:spPr>
        <p:txBody>
          <a:bodyPr>
            <a:normAutofit/>
          </a:bodyPr>
          <a:lstStyle/>
          <a:p>
            <a:pPr algn="ctr"/>
            <a:r>
              <a:rPr lang="ru-RU" sz="4400" dirty="0" smtClean="0"/>
              <a:t>Толкование основных символов Чувашских узоров</a:t>
            </a:r>
            <a:endParaRPr lang="ru-RU" sz="4400" dirty="0"/>
          </a:p>
        </p:txBody>
      </p:sp>
      <p:pic>
        <p:nvPicPr>
          <p:cNvPr id="4" name="Рисунок 3" descr="42936092.jpg"/>
          <p:cNvPicPr>
            <a:picLocks noChangeAspect="1"/>
          </p:cNvPicPr>
          <p:nvPr/>
        </p:nvPicPr>
        <p:blipFill>
          <a:blip r:embed="rId2"/>
          <a:stretch>
            <a:fillRect/>
          </a:stretch>
        </p:blipFill>
        <p:spPr>
          <a:xfrm>
            <a:off x="2500298" y="1608188"/>
            <a:ext cx="5561242" cy="5249812"/>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ppt_x</p:attrName>
                                        </p:attrNameLst>
                                      </p:cBhvr>
                                      <p:tavLst>
                                        <p:tav tm="0">
                                          <p:val>
                                            <p:strVal val="#ppt_x"/>
                                          </p:val>
                                        </p:tav>
                                        <p:tav tm="100000">
                                          <p:val>
                                            <p:strVal val="#ppt_x"/>
                                          </p:val>
                                        </p:tav>
                                      </p:tavLst>
                                    </p:anim>
                                    <p:anim calcmode="lin" valueType="num">
                                      <p:cBhvr>
                                        <p:cTn id="9" dur="1800" decel="100000" fill="hold"/>
                                        <p:tgtEl>
                                          <p:spTgt spid="2"/>
                                        </p:tgtEl>
                                        <p:attrNameLst>
                                          <p:attrName>ppt_y</p:attrName>
                                        </p:attrNameLst>
                                      </p:cBhvr>
                                      <p:tavLst>
                                        <p:tav tm="0">
                                          <p:val>
                                            <p:strVal val="#ppt_y+1"/>
                                          </p:val>
                                        </p:tav>
                                        <p:tav tm="100000">
                                          <p:val>
                                            <p:strVal val="#ppt_y-.03"/>
                                          </p:val>
                                        </p:tav>
                                      </p:tavLst>
                                    </p:anim>
                                    <p:anim calcmode="lin" valueType="num">
                                      <p:cBhvr>
                                        <p:cTn id="10" dur="200" accel="100000" fill="hold">
                                          <p:stCondLst>
                                            <p:cond delay="1800"/>
                                          </p:stCondLst>
                                        </p:cTn>
                                        <p:tgtEl>
                                          <p:spTgt spid="2"/>
                                        </p:tgtEl>
                                        <p:attrNameLst>
                                          <p:attrName>ppt_y</p:attrName>
                                        </p:attrNameLst>
                                      </p:cBhvr>
                                      <p:tavLst>
                                        <p:tav tm="0">
                                          <p:val>
                                            <p:strVal val="#ppt_y-.03"/>
                                          </p:val>
                                        </p:tav>
                                        <p:tav tm="100000">
                                          <p:val>
                                            <p:strVal val="#ppt_y"/>
                                          </p:val>
                                        </p:tav>
                                      </p:tavLst>
                                    </p:anim>
                                  </p:childTnLst>
                                </p:cTn>
                              </p:par>
                            </p:childTnLst>
                          </p:cTn>
                        </p:par>
                        <p:par>
                          <p:cTn id="11" fill="hold">
                            <p:stCondLst>
                              <p:cond delay="2000"/>
                            </p:stCondLst>
                            <p:childTnLst>
                              <p:par>
                                <p:cTn id="12" presetID="7" presetClass="entr" presetSubtype="4"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2000" fill="hold"/>
                                        <p:tgtEl>
                                          <p:spTgt spid="4"/>
                                        </p:tgtEl>
                                        <p:attrNameLst>
                                          <p:attrName>ppt_x</p:attrName>
                                        </p:attrNameLst>
                                      </p:cBhvr>
                                      <p:tavLst>
                                        <p:tav tm="0">
                                          <p:val>
                                            <p:strVal val="#ppt_x"/>
                                          </p:val>
                                        </p:tav>
                                        <p:tav tm="100000">
                                          <p:val>
                                            <p:strVal val="#ppt_x"/>
                                          </p:val>
                                        </p:tav>
                                      </p:tavLst>
                                    </p:anim>
                                    <p:anim calcmode="lin" valueType="num">
                                      <p:cBhvr additive="base">
                                        <p:cTn id="15" dur="2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764704"/>
            <a:ext cx="7851648" cy="851520"/>
          </a:xfrm>
        </p:spPr>
        <p:txBody>
          <a:bodyPr>
            <a:normAutofit/>
          </a:bodyPr>
          <a:lstStyle/>
          <a:p>
            <a:pPr algn="ctr"/>
            <a:r>
              <a:rPr lang="ru-RU" sz="4400" dirty="0" smtClean="0"/>
              <a:t>Национальные блюда</a:t>
            </a:r>
            <a:endParaRPr lang="ru-RU" sz="4400" dirty="0"/>
          </a:p>
        </p:txBody>
      </p:sp>
      <p:sp>
        <p:nvSpPr>
          <p:cNvPr id="3" name="Подзаголовок 2"/>
          <p:cNvSpPr>
            <a:spLocks noGrp="1"/>
          </p:cNvSpPr>
          <p:nvPr>
            <p:ph type="subTitle" idx="1"/>
          </p:nvPr>
        </p:nvSpPr>
        <p:spPr>
          <a:xfrm>
            <a:off x="611560" y="1916832"/>
            <a:ext cx="3744416" cy="4608512"/>
          </a:xfrm>
        </p:spPr>
        <p:txBody>
          <a:bodyPr>
            <a:normAutofit fontScale="92500" lnSpcReduction="10000"/>
          </a:bodyPr>
          <a:lstStyle/>
          <a:p>
            <a:pPr algn="ctr"/>
            <a:r>
              <a:rPr lang="ru-RU" dirty="0" smtClean="0"/>
              <a:t> </a:t>
            </a:r>
            <a:r>
              <a:rPr lang="ru-RU" b="1" dirty="0" err="1"/>
              <a:t>Хуран</a:t>
            </a:r>
            <a:r>
              <a:rPr lang="ru-RU" b="1" dirty="0"/>
              <a:t> </a:t>
            </a:r>
            <a:r>
              <a:rPr lang="ru-RU" b="1" dirty="0" err="1" smtClean="0"/>
              <a:t>кукли</a:t>
            </a:r>
            <a:r>
              <a:rPr lang="ru-RU" dirty="0" smtClean="0"/>
              <a:t>.</a:t>
            </a:r>
          </a:p>
          <a:p>
            <a:pPr algn="l"/>
            <a:r>
              <a:rPr lang="ru-RU" dirty="0"/>
              <a:t>Это любимое многими традиционное чувашское блюдо – вареники. Предполагает разные начинки: c картофелем, с капустой, с творогом, с луком и яйцами, с ягодами. </a:t>
            </a:r>
            <a:r>
              <a:rPr lang="ru-RU" dirty="0" err="1"/>
              <a:t>Хуран</a:t>
            </a:r>
            <a:r>
              <a:rPr lang="ru-RU" dirty="0"/>
              <a:t> </a:t>
            </a:r>
            <a:r>
              <a:rPr lang="ru-RU" dirty="0" err="1"/>
              <a:t>кукли</a:t>
            </a:r>
            <a:r>
              <a:rPr lang="ru-RU" dirty="0"/>
              <a:t> варятся в подсоленной воде 5-7 минут в котле. И подается со сметаной или сливочным маслом.</a:t>
            </a:r>
          </a:p>
          <a:p>
            <a:pPr algn="l"/>
            <a:endParaRPr lang="ru-RU" dirty="0"/>
          </a:p>
        </p:txBody>
      </p:sp>
      <p:pic>
        <p:nvPicPr>
          <p:cNvPr id="4" name="Рисунок 3"/>
          <p:cNvPicPr/>
          <p:nvPr/>
        </p:nvPicPr>
        <p:blipFill>
          <a:blip r:embed="rId2"/>
          <a:stretch>
            <a:fillRect/>
          </a:stretch>
        </p:blipFill>
        <p:spPr>
          <a:xfrm>
            <a:off x="4716016" y="2132856"/>
            <a:ext cx="3810000" cy="3219450"/>
          </a:xfrm>
          <a:prstGeom prst="rect">
            <a:avLst/>
          </a:prstGeom>
        </p:spPr>
      </p:pic>
    </p:spTree>
    <p:extLst>
      <p:ext uri="{BB962C8B-B14F-4D97-AF65-F5344CB8AC3E}">
        <p14:creationId xmlns:p14="http://schemas.microsoft.com/office/powerpoint/2010/main" xmlns="" val="128504179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ppt_x</p:attrName>
                                        </p:attrNameLst>
                                      </p:cBhvr>
                                      <p:tavLst>
                                        <p:tav tm="0">
                                          <p:val>
                                            <p:strVal val="#ppt_x"/>
                                          </p:val>
                                        </p:tav>
                                        <p:tav tm="100000">
                                          <p:val>
                                            <p:strVal val="#ppt_x"/>
                                          </p:val>
                                        </p:tav>
                                      </p:tavLst>
                                    </p:anim>
                                    <p:anim calcmode="lin" valueType="num">
                                      <p:cBhvr>
                                        <p:cTn id="9" dur="1800" decel="100000" fill="hold"/>
                                        <p:tgtEl>
                                          <p:spTgt spid="2"/>
                                        </p:tgtEl>
                                        <p:attrNameLst>
                                          <p:attrName>ppt_y</p:attrName>
                                        </p:attrNameLst>
                                      </p:cBhvr>
                                      <p:tavLst>
                                        <p:tav tm="0">
                                          <p:val>
                                            <p:strVal val="#ppt_y+1"/>
                                          </p:val>
                                        </p:tav>
                                        <p:tav tm="100000">
                                          <p:val>
                                            <p:strVal val="#ppt_y-.03"/>
                                          </p:val>
                                        </p:tav>
                                      </p:tavLst>
                                    </p:anim>
                                    <p:anim calcmode="lin" valueType="num">
                                      <p:cBhvr>
                                        <p:cTn id="10" dur="200" accel="100000" fill="hold">
                                          <p:stCondLst>
                                            <p:cond delay="1800"/>
                                          </p:stCondLst>
                                        </p:cTn>
                                        <p:tgtEl>
                                          <p:spTgt spid="2"/>
                                        </p:tgtEl>
                                        <p:attrNameLst>
                                          <p:attrName>ppt_y</p:attrName>
                                        </p:attrNameLst>
                                      </p:cBhvr>
                                      <p:tavLst>
                                        <p:tav tm="0">
                                          <p:val>
                                            <p:strVal val="#ppt_y-.03"/>
                                          </p:val>
                                        </p:tav>
                                        <p:tav tm="100000">
                                          <p:val>
                                            <p:strVal val="#ppt_y"/>
                                          </p:val>
                                        </p:tav>
                                      </p:tavLst>
                                    </p:anim>
                                  </p:childTnLst>
                                </p:cTn>
                              </p:par>
                            </p:childTnLst>
                          </p:cTn>
                        </p:par>
                        <p:par>
                          <p:cTn id="11" fill="hold">
                            <p:stCondLst>
                              <p:cond delay="2000"/>
                            </p:stCondLst>
                            <p:childTnLst>
                              <p:par>
                                <p:cTn id="12" presetID="53" presetClass="entr" presetSubtype="0"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ppt_w</p:attrName>
                                        </p:attrNameLst>
                                      </p:cBhvr>
                                      <p:tavLst>
                                        <p:tav tm="0">
                                          <p:val>
                                            <p:fltVal val="0"/>
                                          </p:val>
                                        </p:tav>
                                        <p:tav tm="100000">
                                          <p:val>
                                            <p:strVal val="#ppt_w"/>
                                          </p:val>
                                        </p:tav>
                                      </p:tavLst>
                                    </p:anim>
                                    <p:anim calcmode="lin" valueType="num">
                                      <p:cBhvr>
                                        <p:cTn id="15" dur="1000" fill="hold"/>
                                        <p:tgtEl>
                                          <p:spTgt spid="4"/>
                                        </p:tgtEl>
                                        <p:attrNameLst>
                                          <p:attrName>ppt_h</p:attrName>
                                        </p:attrNameLst>
                                      </p:cBhvr>
                                      <p:tavLst>
                                        <p:tav tm="0">
                                          <p:val>
                                            <p:fltVal val="0"/>
                                          </p:val>
                                        </p:tav>
                                        <p:tav tm="100000">
                                          <p:val>
                                            <p:strVal val="#ppt_h"/>
                                          </p:val>
                                        </p:tav>
                                      </p:tavLst>
                                    </p:anim>
                                    <p:animEffect transition="in" filter="fade">
                                      <p:cBhvr>
                                        <p:cTn id="16" dur="1000"/>
                                        <p:tgtEl>
                                          <p:spTgt spid="4"/>
                                        </p:tgtEl>
                                      </p:cBhvr>
                                    </p:animEffect>
                                  </p:childTnLst>
                                </p:cTn>
                              </p:par>
                            </p:childTnLst>
                          </p:cTn>
                        </p:par>
                        <p:par>
                          <p:cTn id="17" fill="hold">
                            <p:stCondLst>
                              <p:cond delay="3000"/>
                            </p:stCondLst>
                            <p:childTnLst>
                              <p:par>
                                <p:cTn id="18" presetID="10" presetClass="entr" presetSubtype="0" fill="hold" grpId="0" nodeType="after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animEffect transition="in" filter="fade">
                                      <p:cBhvr>
                                        <p:cTn id="20" dur="1000"/>
                                        <p:tgtEl>
                                          <p:spTgt spid="3">
                                            <p:txEl>
                                              <p:pRg st="0" end="0"/>
                                            </p:txEl>
                                          </p:spTgt>
                                        </p:tgtEl>
                                      </p:cBhvr>
                                    </p:animEffect>
                                  </p:childTnLst>
                                </p:cTn>
                              </p:par>
                            </p:childTnLst>
                          </p:cTn>
                        </p:par>
                        <p:par>
                          <p:cTn id="21" fill="hold">
                            <p:stCondLst>
                              <p:cond delay="4000"/>
                            </p:stCondLst>
                            <p:childTnLst>
                              <p:par>
                                <p:cTn id="22" presetID="10" presetClass="entr" presetSubtype="0" fill="hold" grpId="0" nodeType="after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Effect transition="in" filter="fade">
                                      <p:cBhvr>
                                        <p:cTn id="24"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23528" y="1340768"/>
            <a:ext cx="4320480" cy="5112568"/>
          </a:xfrm>
        </p:spPr>
        <p:txBody>
          <a:bodyPr>
            <a:normAutofit fontScale="92500" lnSpcReduction="10000"/>
          </a:bodyPr>
          <a:lstStyle/>
          <a:p>
            <a:pPr algn="ctr"/>
            <a:r>
              <a:rPr lang="ru-RU" b="1" dirty="0" smtClean="0"/>
              <a:t>Какай-</a:t>
            </a:r>
            <a:r>
              <a:rPr lang="ru-RU" b="1" dirty="0" err="1" smtClean="0"/>
              <a:t>шурпи</a:t>
            </a:r>
            <a:r>
              <a:rPr lang="ru-RU" b="1" dirty="0" smtClean="0"/>
              <a:t>.</a:t>
            </a:r>
          </a:p>
          <a:p>
            <a:pPr algn="l"/>
            <a:r>
              <a:rPr lang="ru-RU" b="1" dirty="0"/>
              <a:t>Это очень популярное мясное блюдо</a:t>
            </a:r>
            <a:r>
              <a:rPr lang="ru-RU" dirty="0"/>
              <a:t> у чувашей. Суп из субпродуктов. Готовят его из головы, ног, внутренностей: сердца, печени, легких. Ранее это желанное блюдо варили при забое скота и созывали многочисленных гостей. </a:t>
            </a:r>
          </a:p>
          <a:p>
            <a:pPr algn="l"/>
            <a:r>
              <a:rPr lang="ru-RU" b="1" dirty="0"/>
              <a:t>Чаще всего это случалось </a:t>
            </a:r>
            <a:r>
              <a:rPr lang="ru-RU" dirty="0"/>
              <a:t>на Петров день. Тогда было принято обязательно закалывать барана. </a:t>
            </a:r>
          </a:p>
          <a:p>
            <a:pPr algn="l"/>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788024" y="2420888"/>
            <a:ext cx="3994604" cy="3240360"/>
          </a:xfrm>
          <a:prstGeom prst="rect">
            <a:avLst/>
          </a:prstGeom>
        </p:spPr>
      </p:pic>
    </p:spTree>
    <p:extLst>
      <p:ext uri="{BB962C8B-B14F-4D97-AF65-F5344CB8AC3E}">
        <p14:creationId xmlns:p14="http://schemas.microsoft.com/office/powerpoint/2010/main" xmlns="" val="252555902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childTnLst>
                                </p:cTn>
                              </p:par>
                            </p:childTnLst>
                          </p:cTn>
                        </p:par>
                        <p:par>
                          <p:cTn id="14" fill="hold">
                            <p:stCondLst>
                              <p:cond delay="2000"/>
                            </p:stCondLst>
                            <p:childTnLst>
                              <p:par>
                                <p:cTn id="15" presetID="10" presetClass="entr" presetSubtype="0"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childTnLst>
                                </p:cTn>
                              </p:par>
                            </p:childTnLst>
                          </p:cTn>
                        </p:par>
                        <p:par>
                          <p:cTn id="18" fill="hold">
                            <p:stCondLst>
                              <p:cond delay="3000"/>
                            </p:stCondLst>
                            <p:childTnLst>
                              <p:par>
                                <p:cTn id="19" presetID="10" presetClass="entr" presetSubtype="0" fill="hold" grpId="0" nodeType="after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41646" y="364070"/>
            <a:ext cx="7851648" cy="851520"/>
          </a:xfrm>
        </p:spPr>
        <p:txBody>
          <a:bodyPr>
            <a:normAutofit/>
          </a:bodyPr>
          <a:lstStyle/>
          <a:p>
            <a:pPr algn="ctr"/>
            <a:r>
              <a:rPr lang="ru-RU" sz="4400" dirty="0" smtClean="0"/>
              <a:t>Национальные праздники</a:t>
            </a:r>
            <a:endParaRPr lang="ru-RU" sz="4400" dirty="0"/>
          </a:p>
        </p:txBody>
      </p:sp>
      <p:sp>
        <p:nvSpPr>
          <p:cNvPr id="3" name="Подзаголовок 2"/>
          <p:cNvSpPr>
            <a:spLocks noGrp="1"/>
          </p:cNvSpPr>
          <p:nvPr>
            <p:ph type="subTitle" idx="1"/>
          </p:nvPr>
        </p:nvSpPr>
        <p:spPr>
          <a:xfrm>
            <a:off x="541646" y="1405019"/>
            <a:ext cx="4750434" cy="3816424"/>
          </a:xfrm>
        </p:spPr>
        <p:txBody>
          <a:bodyPr>
            <a:normAutofit fontScale="25000" lnSpcReduction="20000"/>
          </a:bodyPr>
          <a:lstStyle/>
          <a:p>
            <a:pPr algn="ctr">
              <a:lnSpc>
                <a:spcPct val="120000"/>
              </a:lnSpc>
            </a:pPr>
            <a:r>
              <a:rPr lang="ru-RU" sz="8000" b="1" dirty="0" err="1"/>
              <a:t>Мăнкун</a:t>
            </a:r>
            <a:r>
              <a:rPr lang="ru-RU" sz="8000" b="1" dirty="0"/>
              <a:t> – Новый год</a:t>
            </a:r>
            <a:br>
              <a:rPr lang="ru-RU" sz="8000" b="1" dirty="0"/>
            </a:br>
            <a:r>
              <a:rPr lang="ru-RU" sz="8000" b="1" dirty="0"/>
              <a:t>(с 21 марта по 1 апреля)</a:t>
            </a:r>
          </a:p>
          <a:p>
            <a:pPr algn="l">
              <a:lnSpc>
                <a:spcPct val="120000"/>
              </a:lnSpc>
            </a:pPr>
            <a:r>
              <a:rPr lang="ru-RU" sz="7200" dirty="0"/>
              <a:t> </a:t>
            </a:r>
            <a:r>
              <a:rPr lang="ru-RU" sz="7200" dirty="0" smtClean="0"/>
              <a:t>С </a:t>
            </a:r>
            <a:r>
              <a:rPr lang="ru-RU" sz="7200" dirty="0"/>
              <a:t>восходом солнца люди поднимались на вершины священных гор и возносили молитвы о благополучии и урожае.</a:t>
            </a:r>
          </a:p>
          <a:p>
            <a:pPr algn="l">
              <a:lnSpc>
                <a:spcPct val="120000"/>
              </a:lnSpc>
            </a:pPr>
            <a:r>
              <a:rPr lang="ru-RU" sz="7200" dirty="0"/>
              <a:t> </a:t>
            </a:r>
            <a:r>
              <a:rPr lang="ru-RU" sz="7200" dirty="0" err="1" smtClean="0"/>
              <a:t>Мăнкун</a:t>
            </a:r>
            <a:r>
              <a:rPr lang="ru-RU" sz="7200" dirty="0"/>
              <a:t>  -  один из самых главных праздников древнего мира.  Длился он 11 дней. На пятый день </a:t>
            </a:r>
            <a:r>
              <a:rPr lang="ru-RU" sz="7200" dirty="0" err="1"/>
              <a:t>Мăнкун</a:t>
            </a:r>
            <a:r>
              <a:rPr lang="ru-RU" sz="7200" dirty="0"/>
              <a:t> проводились </a:t>
            </a:r>
            <a:r>
              <a:rPr lang="ru-RU" sz="7200" dirty="0" smtClean="0"/>
              <a:t>моления. </a:t>
            </a:r>
            <a:r>
              <a:rPr lang="ru-RU" sz="7200" dirty="0"/>
              <a:t> </a:t>
            </a:r>
            <a:r>
              <a:rPr lang="ru-RU" sz="7200" dirty="0" smtClean="0"/>
              <a:t>На </a:t>
            </a:r>
            <a:r>
              <a:rPr lang="ru-RU" sz="7200" dirty="0" err="1"/>
              <a:t>Мăн</a:t>
            </a:r>
            <a:r>
              <a:rPr lang="ru-RU" sz="7200" dirty="0"/>
              <a:t> кун вывешивали по всей избе полотенца – </a:t>
            </a:r>
            <a:r>
              <a:rPr lang="ru-RU" sz="7200" dirty="0" err="1"/>
              <a:t>сурпаны</a:t>
            </a:r>
            <a:r>
              <a:rPr lang="ru-RU" sz="7200" dirty="0"/>
              <a:t>, также как и на другие праздники ходили со </a:t>
            </a:r>
            <a:r>
              <a:rPr lang="ru-RU" sz="7200" dirty="0" smtClean="0"/>
              <a:t>своими </a:t>
            </a:r>
            <a:r>
              <a:rPr lang="ru-RU" sz="7200" dirty="0"/>
              <a:t>сырниками из творога и ячменными хлебцами по всем родственникам.</a:t>
            </a:r>
          </a:p>
          <a:p>
            <a:pPr algn="l">
              <a:lnSpc>
                <a:spcPct val="120000"/>
              </a:lnSpc>
            </a:pPr>
            <a:r>
              <a:rPr lang="ru-RU" sz="7200" dirty="0"/>
              <a:t> </a:t>
            </a:r>
            <a:r>
              <a:rPr lang="ru-RU" sz="7200" dirty="0" smtClean="0"/>
              <a:t>Во </a:t>
            </a:r>
            <a:r>
              <a:rPr lang="ru-RU" sz="7200" dirty="0"/>
              <a:t>время домашних молений </a:t>
            </a:r>
            <a:r>
              <a:rPr lang="ru-RU" sz="7200" dirty="0" smtClean="0"/>
              <a:t>бросали </a:t>
            </a:r>
            <a:r>
              <a:rPr lang="ru-RU" sz="7200" dirty="0"/>
              <a:t>кусочки лепешек в огонь печи.</a:t>
            </a:r>
          </a:p>
          <a:p>
            <a:pPr algn="l"/>
            <a:r>
              <a:rPr lang="ru-RU" sz="7200" dirty="0"/>
              <a:t>В период этого праздника проводился обряд </a:t>
            </a:r>
            <a:r>
              <a:rPr lang="ru-RU" sz="7200" dirty="0" err="1"/>
              <a:t>çураçма</a:t>
            </a:r>
            <a:r>
              <a:rPr lang="ru-RU" sz="7200" dirty="0"/>
              <a:t> (сватовство). </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5215641" y="1214477"/>
            <a:ext cx="3783310" cy="2699069"/>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5235658" y="4077072"/>
            <a:ext cx="3819716" cy="2574489"/>
          </a:xfrm>
          <a:prstGeom prst="rect">
            <a:avLst/>
          </a:prstGeom>
        </p:spPr>
      </p:pic>
    </p:spTree>
    <p:extLst>
      <p:ext uri="{BB962C8B-B14F-4D97-AF65-F5344CB8AC3E}">
        <p14:creationId xmlns:p14="http://schemas.microsoft.com/office/powerpoint/2010/main" xmlns="" val="363492020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ppt_x</p:attrName>
                                        </p:attrNameLst>
                                      </p:cBhvr>
                                      <p:tavLst>
                                        <p:tav tm="0">
                                          <p:val>
                                            <p:strVal val="#ppt_x"/>
                                          </p:val>
                                        </p:tav>
                                        <p:tav tm="100000">
                                          <p:val>
                                            <p:strVal val="#ppt_x"/>
                                          </p:val>
                                        </p:tav>
                                      </p:tavLst>
                                    </p:anim>
                                    <p:anim calcmode="lin" valueType="num">
                                      <p:cBhvr>
                                        <p:cTn id="9" dur="1800" decel="100000" fill="hold"/>
                                        <p:tgtEl>
                                          <p:spTgt spid="2"/>
                                        </p:tgtEl>
                                        <p:attrNameLst>
                                          <p:attrName>ppt_y</p:attrName>
                                        </p:attrNameLst>
                                      </p:cBhvr>
                                      <p:tavLst>
                                        <p:tav tm="0">
                                          <p:val>
                                            <p:strVal val="#ppt_y+1"/>
                                          </p:val>
                                        </p:tav>
                                        <p:tav tm="100000">
                                          <p:val>
                                            <p:strVal val="#ppt_y-.03"/>
                                          </p:val>
                                        </p:tav>
                                      </p:tavLst>
                                    </p:anim>
                                    <p:anim calcmode="lin" valueType="num">
                                      <p:cBhvr>
                                        <p:cTn id="10" dur="200" accel="100000" fill="hold">
                                          <p:stCondLst>
                                            <p:cond delay="1800"/>
                                          </p:stCondLst>
                                        </p:cTn>
                                        <p:tgtEl>
                                          <p:spTgt spid="2"/>
                                        </p:tgtEl>
                                        <p:attrNameLst>
                                          <p:attrName>ppt_y</p:attrName>
                                        </p:attrNameLst>
                                      </p:cBhvr>
                                      <p:tavLst>
                                        <p:tav tm="0">
                                          <p:val>
                                            <p:strVal val="#ppt_y-.03"/>
                                          </p:val>
                                        </p:tav>
                                        <p:tav tm="100000">
                                          <p:val>
                                            <p:strVal val="#ppt_y"/>
                                          </p:val>
                                        </p:tav>
                                      </p:tavLst>
                                    </p:anim>
                                  </p:childTnLst>
                                </p:cTn>
                              </p:par>
                            </p:childTnLst>
                          </p:cTn>
                        </p:par>
                        <p:par>
                          <p:cTn id="11" fill="hold">
                            <p:stCondLst>
                              <p:cond delay="2000"/>
                            </p:stCondLst>
                            <p:childTnLst>
                              <p:par>
                                <p:cTn id="12" presetID="47" presetClass="entr" presetSubtype="0" fill="hold" grpId="0"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7" fill="hold">
                            <p:stCondLst>
                              <p:cond delay="3000"/>
                            </p:stCondLst>
                            <p:childTnLst>
                              <p:par>
                                <p:cTn id="18" presetID="14" presetClass="entr" presetSubtype="10"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randombar(horizontal)">
                                      <p:cBhvr>
                                        <p:cTn id="20" dur="1000"/>
                                        <p:tgtEl>
                                          <p:spTgt spid="4"/>
                                        </p:tgtEl>
                                      </p:cBhvr>
                                    </p:animEffect>
                                  </p:childTnLst>
                                </p:cTn>
                              </p:par>
                            </p:childTnLst>
                          </p:cTn>
                        </p:par>
                        <p:par>
                          <p:cTn id="21" fill="hold">
                            <p:stCondLst>
                              <p:cond delay="4000"/>
                            </p:stCondLst>
                            <p:childTnLst>
                              <p:par>
                                <p:cTn id="22" presetID="14" presetClass="entr" presetSubtype="10"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randombar(horizontal)">
                                      <p:cBhvr>
                                        <p:cTn id="24" dur="1000"/>
                                        <p:tgtEl>
                                          <p:spTgt spid="5"/>
                                        </p:tgtEl>
                                      </p:cBhvr>
                                    </p:animEffect>
                                  </p:childTnLst>
                                </p:cTn>
                              </p:par>
                            </p:childTnLst>
                          </p:cTn>
                        </p:par>
                        <p:par>
                          <p:cTn id="25" fill="hold">
                            <p:stCondLst>
                              <p:cond delay="5000"/>
                            </p:stCondLst>
                            <p:childTnLst>
                              <p:par>
                                <p:cTn id="26" presetID="47" presetClass="entr" presetSubtype="0" fill="hold" grpId="0" nodeType="afterEffect">
                                  <p:stCondLst>
                                    <p:cond delay="0"/>
                                  </p:stCondLst>
                                  <p:childTnLst>
                                    <p:set>
                                      <p:cBhvr>
                                        <p:cTn id="27" dur="1" fill="hold">
                                          <p:stCondLst>
                                            <p:cond delay="0"/>
                                          </p:stCondLst>
                                        </p:cTn>
                                        <p:tgtEl>
                                          <p:spTgt spid="3">
                                            <p:txEl>
                                              <p:pRg st="1" end="1"/>
                                            </p:txEl>
                                          </p:spTgt>
                                        </p:tgtEl>
                                        <p:attrNameLst>
                                          <p:attrName>style.visibility</p:attrName>
                                        </p:attrNameLst>
                                      </p:cBhvr>
                                      <p:to>
                                        <p:strVal val="visible"/>
                                      </p:to>
                                    </p:set>
                                    <p:animEffect transition="in" filter="fade">
                                      <p:cBhvr>
                                        <p:cTn id="28" dur="1000"/>
                                        <p:tgtEl>
                                          <p:spTgt spid="3">
                                            <p:txEl>
                                              <p:pRg st="1" end="1"/>
                                            </p:txEl>
                                          </p:spTgt>
                                        </p:tgtEl>
                                      </p:cBhvr>
                                    </p:animEffect>
                                    <p:anim calcmode="lin" valueType="num">
                                      <p:cBhvr>
                                        <p:cTn id="2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31" fill="hold">
                            <p:stCondLst>
                              <p:cond delay="6000"/>
                            </p:stCondLst>
                            <p:childTnLst>
                              <p:par>
                                <p:cTn id="32" presetID="47" presetClass="entr" presetSubtype="0" fill="hold" grpId="0" nodeType="afterEffect">
                                  <p:stCondLst>
                                    <p:cond delay="0"/>
                                  </p:stCondLst>
                                  <p:childTnLst>
                                    <p:set>
                                      <p:cBhvr>
                                        <p:cTn id="33" dur="1" fill="hold">
                                          <p:stCondLst>
                                            <p:cond delay="0"/>
                                          </p:stCondLst>
                                        </p:cTn>
                                        <p:tgtEl>
                                          <p:spTgt spid="3">
                                            <p:txEl>
                                              <p:pRg st="2" end="2"/>
                                            </p:txEl>
                                          </p:spTgt>
                                        </p:tgtEl>
                                        <p:attrNameLst>
                                          <p:attrName>style.visibility</p:attrName>
                                        </p:attrNameLst>
                                      </p:cBhvr>
                                      <p:to>
                                        <p:strVal val="visible"/>
                                      </p:to>
                                    </p:set>
                                    <p:animEffect transition="in" filter="fade">
                                      <p:cBhvr>
                                        <p:cTn id="34" dur="1000"/>
                                        <p:tgtEl>
                                          <p:spTgt spid="3">
                                            <p:txEl>
                                              <p:pRg st="2" end="2"/>
                                            </p:txEl>
                                          </p:spTgt>
                                        </p:tgtEl>
                                      </p:cBhvr>
                                    </p:animEffect>
                                    <p:anim calcmode="lin" valueType="num">
                                      <p:cBhvr>
                                        <p:cTn id="3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37" fill="hold">
                            <p:stCondLst>
                              <p:cond delay="7000"/>
                            </p:stCondLst>
                            <p:childTnLst>
                              <p:par>
                                <p:cTn id="38" presetID="47" presetClass="entr" presetSubtype="0" fill="hold" grpId="0" nodeType="afterEffect">
                                  <p:stCondLst>
                                    <p:cond delay="0"/>
                                  </p:stCondLst>
                                  <p:childTnLst>
                                    <p:set>
                                      <p:cBhvr>
                                        <p:cTn id="39" dur="1" fill="hold">
                                          <p:stCondLst>
                                            <p:cond delay="0"/>
                                          </p:stCondLst>
                                        </p:cTn>
                                        <p:tgtEl>
                                          <p:spTgt spid="3">
                                            <p:txEl>
                                              <p:pRg st="3" end="3"/>
                                            </p:txEl>
                                          </p:spTgt>
                                        </p:tgtEl>
                                        <p:attrNameLst>
                                          <p:attrName>style.visibility</p:attrName>
                                        </p:attrNameLst>
                                      </p:cBhvr>
                                      <p:to>
                                        <p:strVal val="visible"/>
                                      </p:to>
                                    </p:set>
                                    <p:animEffect transition="in" filter="fade">
                                      <p:cBhvr>
                                        <p:cTn id="40" dur="1000"/>
                                        <p:tgtEl>
                                          <p:spTgt spid="3">
                                            <p:txEl>
                                              <p:pRg st="3" end="3"/>
                                            </p:txEl>
                                          </p:spTgt>
                                        </p:tgtEl>
                                      </p:cBhvr>
                                    </p:animEffect>
                                    <p:anim calcmode="lin" valueType="num">
                                      <p:cBhvr>
                                        <p:cTn id="41"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43" fill="hold">
                            <p:stCondLst>
                              <p:cond delay="8000"/>
                            </p:stCondLst>
                            <p:childTnLst>
                              <p:par>
                                <p:cTn id="44" presetID="47" presetClass="entr" presetSubtype="0" fill="hold" grpId="0" nodeType="afterEffect">
                                  <p:stCondLst>
                                    <p:cond delay="0"/>
                                  </p:stCondLst>
                                  <p:childTnLst>
                                    <p:set>
                                      <p:cBhvr>
                                        <p:cTn id="45" dur="1" fill="hold">
                                          <p:stCondLst>
                                            <p:cond delay="0"/>
                                          </p:stCondLst>
                                        </p:cTn>
                                        <p:tgtEl>
                                          <p:spTgt spid="3">
                                            <p:txEl>
                                              <p:pRg st="4" end="4"/>
                                            </p:txEl>
                                          </p:spTgt>
                                        </p:tgtEl>
                                        <p:attrNameLst>
                                          <p:attrName>style.visibility</p:attrName>
                                        </p:attrNameLst>
                                      </p:cBhvr>
                                      <p:to>
                                        <p:strVal val="visible"/>
                                      </p:to>
                                    </p:set>
                                    <p:animEffect transition="in" filter="fade">
                                      <p:cBhvr>
                                        <p:cTn id="46" dur="1000"/>
                                        <p:tgtEl>
                                          <p:spTgt spid="3">
                                            <p:txEl>
                                              <p:pRg st="4" end="4"/>
                                            </p:txEl>
                                          </p:spTgt>
                                        </p:tgtEl>
                                      </p:cBhvr>
                                    </p:animEffect>
                                    <p:anim calcmode="lin" valueType="num">
                                      <p:cBhvr>
                                        <p:cTn id="4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39552" y="764704"/>
            <a:ext cx="7854696" cy="5760640"/>
          </a:xfrm>
        </p:spPr>
        <p:txBody>
          <a:bodyPr>
            <a:noAutofit/>
          </a:bodyPr>
          <a:lstStyle/>
          <a:p>
            <a:pPr algn="ctr"/>
            <a:r>
              <a:rPr lang="ru-RU" sz="2000" b="1" dirty="0" err="1" smtClean="0"/>
              <a:t>Саварни</a:t>
            </a:r>
            <a:r>
              <a:rPr lang="ru-RU" sz="2000" b="1" dirty="0"/>
              <a:t> </a:t>
            </a:r>
            <a:r>
              <a:rPr lang="ru-RU" sz="2000" b="1" dirty="0" smtClean="0"/>
              <a:t> - Масленица . </a:t>
            </a:r>
            <a:endParaRPr lang="ru-RU" sz="2000" b="1" dirty="0"/>
          </a:p>
          <a:p>
            <a:pPr algn="l"/>
            <a:r>
              <a:rPr lang="ru-RU" sz="1800" dirty="0" err="1" smtClean="0"/>
              <a:t>Cаварни</a:t>
            </a:r>
            <a:r>
              <a:rPr lang="ru-RU" sz="1800" dirty="0" smtClean="0"/>
              <a:t>—веселый </a:t>
            </a:r>
            <a:r>
              <a:rPr lang="ru-RU" sz="1800" dirty="0"/>
              <a:t>праздник проводов зимы и встречи весны, соответствует русской масленице. Само слово «</a:t>
            </a:r>
            <a:r>
              <a:rPr lang="ru-RU" sz="1800" dirty="0" err="1"/>
              <a:t>саварни</a:t>
            </a:r>
            <a:r>
              <a:rPr lang="ru-RU" sz="1800" dirty="0"/>
              <a:t>» является переводом (калькой) рус. масляная неделя су </a:t>
            </a:r>
            <a:r>
              <a:rPr lang="ru-RU" sz="1800" dirty="0" err="1"/>
              <a:t>эрни</a:t>
            </a:r>
            <a:r>
              <a:rPr lang="ru-RU" sz="1800" dirty="0"/>
              <a:t>). Празднование </a:t>
            </a:r>
            <a:r>
              <a:rPr lang="ru-RU" sz="1800" dirty="0" err="1"/>
              <a:t>саварни</a:t>
            </a:r>
            <a:r>
              <a:rPr lang="ru-RU" sz="1800" dirty="0"/>
              <a:t> приурочивалось к периоду весеннего равноденствия и начиналось в четверг. У большинства чувашей </a:t>
            </a:r>
            <a:r>
              <a:rPr lang="ru-RU" sz="1800" dirty="0" err="1"/>
              <a:t>cаварни</a:t>
            </a:r>
            <a:r>
              <a:rPr lang="ru-RU" sz="1800" dirty="0"/>
              <a:t> продолжался две недели. Первая неделя называлась </a:t>
            </a:r>
            <a:r>
              <a:rPr lang="ru-RU" sz="1800" dirty="0" err="1"/>
              <a:t>асла</a:t>
            </a:r>
            <a:r>
              <a:rPr lang="ru-RU" sz="1800" dirty="0"/>
              <a:t> </a:t>
            </a:r>
            <a:r>
              <a:rPr lang="ru-RU" sz="1800" dirty="0" err="1"/>
              <a:t>cаварни</a:t>
            </a:r>
            <a:r>
              <a:rPr lang="ru-RU" sz="1800" dirty="0"/>
              <a:t> — «большая масленица», а вторая — </a:t>
            </a:r>
            <a:r>
              <a:rPr lang="ru-RU" sz="1800" dirty="0" err="1"/>
              <a:t>кесен</a:t>
            </a:r>
            <a:r>
              <a:rPr lang="ru-RU" sz="1800" dirty="0"/>
              <a:t> </a:t>
            </a:r>
            <a:r>
              <a:rPr lang="ru-RU" sz="1800" dirty="0" err="1"/>
              <a:t>саварни</a:t>
            </a:r>
            <a:r>
              <a:rPr lang="ru-RU" sz="1800" dirty="0"/>
              <a:t> «малая масленица». Позднее, в связи с распространением христианства, чувашский </a:t>
            </a:r>
            <a:r>
              <a:rPr lang="ru-RU" sz="1800" dirty="0" err="1"/>
              <a:t>cаварни</a:t>
            </a:r>
            <a:r>
              <a:rPr lang="ru-RU" sz="1800" dirty="0"/>
              <a:t> совпал с русской масленицей, и его начали отмечать в течение одной недели от воскресенья до воскресенья. </a:t>
            </a:r>
            <a:br>
              <a:rPr lang="ru-RU" sz="1800" dirty="0"/>
            </a:br>
            <a:r>
              <a:rPr lang="ru-RU" sz="1800" dirty="0"/>
              <a:t>Во время </a:t>
            </a:r>
            <a:r>
              <a:rPr lang="ru-RU" sz="1800" dirty="0" err="1"/>
              <a:t>саварни</a:t>
            </a:r>
            <a:r>
              <a:rPr lang="ru-RU" sz="1800" dirty="0"/>
              <a:t> в деревнях молодежь устраивала катания на лошадях, обвешанных колокольчиками и бубенчиками, украшенных платками и полотенцами. Детвора каталась с гор на салазках. </a:t>
            </a:r>
            <a:br>
              <a:rPr lang="ru-RU" sz="1800" dirty="0"/>
            </a:br>
            <a:r>
              <a:rPr lang="ru-RU" sz="1800" dirty="0"/>
              <a:t>Праздник открывали дети. Каждый стремился как можно раньше выйти на горку, где традиционно проводились масленичные торжества. Того, кто первым прокладывал санный путь, в деревне называли «открывающим путь вешним водам» (</a:t>
            </a:r>
            <a:r>
              <a:rPr lang="ru-RU" sz="1800" dirty="0" err="1"/>
              <a:t>шыв</a:t>
            </a:r>
            <a:r>
              <a:rPr lang="ru-RU" sz="1800" dirty="0"/>
              <a:t> </a:t>
            </a:r>
            <a:r>
              <a:rPr lang="ru-RU" sz="1800" dirty="0" err="1"/>
              <a:t>суле</a:t>
            </a:r>
            <a:r>
              <a:rPr lang="ru-RU" sz="1800" dirty="0"/>
              <a:t> </a:t>
            </a:r>
            <a:r>
              <a:rPr lang="ru-RU" sz="1800" dirty="0" err="1"/>
              <a:t>усакан</a:t>
            </a:r>
            <a:r>
              <a:rPr lang="ru-RU" sz="1800" dirty="0"/>
              <a:t>), он пользовался всеобщим уважением, Ему, как самому проворному из всех ребят, доверяли начинать весенний сев. </a:t>
            </a:r>
            <a:br>
              <a:rPr lang="ru-RU" sz="1800" dirty="0"/>
            </a:br>
            <a:r>
              <a:rPr lang="ru-RU" sz="1800" dirty="0"/>
              <a:t> </a:t>
            </a:r>
            <a:br>
              <a:rPr lang="ru-RU" sz="1800" dirty="0"/>
            </a:br>
            <a:endParaRPr lang="ru-RU" sz="1800" dirty="0"/>
          </a:p>
        </p:txBody>
      </p:sp>
    </p:spTree>
    <p:extLst>
      <p:ext uri="{BB962C8B-B14F-4D97-AF65-F5344CB8AC3E}">
        <p14:creationId xmlns:p14="http://schemas.microsoft.com/office/powerpoint/2010/main" xmlns="" val="238530588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79512" y="404664"/>
            <a:ext cx="3888432" cy="2916324"/>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3000364" y="3504946"/>
            <a:ext cx="3368023" cy="3353054"/>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4285871" y="387294"/>
            <a:ext cx="4716016" cy="2933694"/>
          </a:xfrm>
          <a:prstGeom prst="rect">
            <a:avLst/>
          </a:prstGeom>
        </p:spPr>
      </p:pic>
    </p:spTree>
    <p:extLst>
      <p:ext uri="{BB962C8B-B14F-4D97-AF65-F5344CB8AC3E}">
        <p14:creationId xmlns:p14="http://schemas.microsoft.com/office/powerpoint/2010/main" xmlns="" val="347864242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p:val>
                                            <p:fltVal val="0"/>
                                          </p:val>
                                        </p:tav>
                                        <p:tav tm="100000">
                                          <p:val>
                                            <p:strVal val="#ppt_w"/>
                                          </p:val>
                                        </p:tav>
                                      </p:tavLst>
                                    </p:anim>
                                    <p:anim calcmode="lin" valueType="num">
                                      <p:cBhvr>
                                        <p:cTn id="8" dur="2000" fill="hold"/>
                                        <p:tgtEl>
                                          <p:spTgt spid="4"/>
                                        </p:tgtEl>
                                        <p:attrNameLst>
                                          <p:attrName>ppt_h</p:attrName>
                                        </p:attrNameLst>
                                      </p:cBhvr>
                                      <p:tavLst>
                                        <p:tav tm="0">
                                          <p:val>
                                            <p:fltVal val="0"/>
                                          </p:val>
                                        </p:tav>
                                        <p:tav tm="100000">
                                          <p:val>
                                            <p:strVal val="#ppt_h"/>
                                          </p:val>
                                        </p:tav>
                                      </p:tavLst>
                                    </p:anim>
                                    <p:anim calcmode="lin" valueType="num">
                                      <p:cBhvr>
                                        <p:cTn id="9" dur="2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2000" fill="hold"/>
                                        <p:tgtEl>
                                          <p:spTgt spid="4"/>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2000"/>
                            </p:stCondLst>
                            <p:childTnLst>
                              <p:par>
                                <p:cTn id="12" presetID="15" presetClass="entr" presetSubtype="0"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2000" fill="hold"/>
                                        <p:tgtEl>
                                          <p:spTgt spid="6"/>
                                        </p:tgtEl>
                                        <p:attrNameLst>
                                          <p:attrName>ppt_w</p:attrName>
                                        </p:attrNameLst>
                                      </p:cBhvr>
                                      <p:tavLst>
                                        <p:tav tm="0">
                                          <p:val>
                                            <p:fltVal val="0"/>
                                          </p:val>
                                        </p:tav>
                                        <p:tav tm="100000">
                                          <p:val>
                                            <p:strVal val="#ppt_w"/>
                                          </p:val>
                                        </p:tav>
                                      </p:tavLst>
                                    </p:anim>
                                    <p:anim calcmode="lin" valueType="num">
                                      <p:cBhvr>
                                        <p:cTn id="15" dur="2000" fill="hold"/>
                                        <p:tgtEl>
                                          <p:spTgt spid="6"/>
                                        </p:tgtEl>
                                        <p:attrNameLst>
                                          <p:attrName>ppt_h</p:attrName>
                                        </p:attrNameLst>
                                      </p:cBhvr>
                                      <p:tavLst>
                                        <p:tav tm="0">
                                          <p:val>
                                            <p:fltVal val="0"/>
                                          </p:val>
                                        </p:tav>
                                        <p:tav tm="100000">
                                          <p:val>
                                            <p:strVal val="#ppt_h"/>
                                          </p:val>
                                        </p:tav>
                                      </p:tavLst>
                                    </p:anim>
                                    <p:anim calcmode="lin" valueType="num">
                                      <p:cBhvr>
                                        <p:cTn id="16" dur="2000" fill="hold"/>
                                        <p:tgtEl>
                                          <p:spTgt spid="6"/>
                                        </p:tgtEl>
                                        <p:attrNameLst>
                                          <p:attrName>ppt_x</p:attrName>
                                        </p:attrNameLst>
                                      </p:cBhvr>
                                      <p:tavLst>
                                        <p:tav tm="0" fmla="#ppt_x+(cos(-2*pi*(1-$))*-#ppt_x-sin(-2*pi*(1-$))*(1-#ppt_y))*(1-$)">
                                          <p:val>
                                            <p:fltVal val="0"/>
                                          </p:val>
                                        </p:tav>
                                        <p:tav tm="100000">
                                          <p:val>
                                            <p:fltVal val="1"/>
                                          </p:val>
                                        </p:tav>
                                      </p:tavLst>
                                    </p:anim>
                                    <p:anim calcmode="lin" valueType="num">
                                      <p:cBhvr>
                                        <p:cTn id="17" dur="2000" fill="hold"/>
                                        <p:tgtEl>
                                          <p:spTgt spid="6"/>
                                        </p:tgtEl>
                                        <p:attrNameLst>
                                          <p:attrName>ppt_y</p:attrName>
                                        </p:attrNameLst>
                                      </p:cBhvr>
                                      <p:tavLst>
                                        <p:tav tm="0" fmla="#ppt_y+(sin(-2*pi*(1-$))*-#ppt_x+cos(-2*pi*(1-$))*(1-#ppt_y))*(1-$)">
                                          <p:val>
                                            <p:fltVal val="0"/>
                                          </p:val>
                                        </p:tav>
                                        <p:tav tm="100000">
                                          <p:val>
                                            <p:fltVal val="1"/>
                                          </p:val>
                                        </p:tav>
                                      </p:tavLst>
                                    </p:anim>
                                  </p:childTnLst>
                                </p:cTn>
                              </p:par>
                            </p:childTnLst>
                          </p:cTn>
                        </p:par>
                        <p:par>
                          <p:cTn id="18" fill="hold">
                            <p:stCondLst>
                              <p:cond delay="4000"/>
                            </p:stCondLst>
                            <p:childTnLst>
                              <p:par>
                                <p:cTn id="19" presetID="15" presetClass="entr" presetSubtype="0"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2000" fill="hold"/>
                                        <p:tgtEl>
                                          <p:spTgt spid="5"/>
                                        </p:tgtEl>
                                        <p:attrNameLst>
                                          <p:attrName>ppt_w</p:attrName>
                                        </p:attrNameLst>
                                      </p:cBhvr>
                                      <p:tavLst>
                                        <p:tav tm="0">
                                          <p:val>
                                            <p:fltVal val="0"/>
                                          </p:val>
                                        </p:tav>
                                        <p:tav tm="100000">
                                          <p:val>
                                            <p:strVal val="#ppt_w"/>
                                          </p:val>
                                        </p:tav>
                                      </p:tavLst>
                                    </p:anim>
                                    <p:anim calcmode="lin" valueType="num">
                                      <p:cBhvr>
                                        <p:cTn id="22" dur="2000" fill="hold"/>
                                        <p:tgtEl>
                                          <p:spTgt spid="5"/>
                                        </p:tgtEl>
                                        <p:attrNameLst>
                                          <p:attrName>ppt_h</p:attrName>
                                        </p:attrNameLst>
                                      </p:cBhvr>
                                      <p:tavLst>
                                        <p:tav tm="0">
                                          <p:val>
                                            <p:fltVal val="0"/>
                                          </p:val>
                                        </p:tav>
                                        <p:tav tm="100000">
                                          <p:val>
                                            <p:strVal val="#ppt_h"/>
                                          </p:val>
                                        </p:tav>
                                      </p:tavLst>
                                    </p:anim>
                                    <p:anim calcmode="lin" valueType="num">
                                      <p:cBhvr>
                                        <p:cTn id="23" dur="2000" fill="hold"/>
                                        <p:tgtEl>
                                          <p:spTgt spid="5"/>
                                        </p:tgtEl>
                                        <p:attrNameLst>
                                          <p:attrName>ppt_x</p:attrName>
                                        </p:attrNameLst>
                                      </p:cBhvr>
                                      <p:tavLst>
                                        <p:tav tm="0" fmla="#ppt_x+(cos(-2*pi*(1-$))*-#ppt_x-sin(-2*pi*(1-$))*(1-#ppt_y))*(1-$)">
                                          <p:val>
                                            <p:fltVal val="0"/>
                                          </p:val>
                                        </p:tav>
                                        <p:tav tm="100000">
                                          <p:val>
                                            <p:fltVal val="1"/>
                                          </p:val>
                                        </p:tav>
                                      </p:tavLst>
                                    </p:anim>
                                    <p:anim calcmode="lin" valueType="num">
                                      <p:cBhvr>
                                        <p:cTn id="24" dur="2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668839" y="1124744"/>
            <a:ext cx="4464496" cy="4658904"/>
          </a:xfrm>
        </p:spPr>
        <p:txBody>
          <a:bodyPr>
            <a:normAutofit fontScale="25000" lnSpcReduction="20000"/>
          </a:bodyPr>
          <a:lstStyle/>
          <a:p>
            <a:pPr algn="ctr"/>
            <a:r>
              <a:rPr lang="ru-RU" sz="9600" b="1" dirty="0" err="1"/>
              <a:t>Акатуй</a:t>
            </a:r>
            <a:r>
              <a:rPr lang="ru-RU" sz="9600" b="1" dirty="0"/>
              <a:t> </a:t>
            </a:r>
            <a:r>
              <a:rPr lang="ru-RU" sz="9600" b="1" dirty="0" smtClean="0"/>
              <a:t>–</a:t>
            </a:r>
            <a:r>
              <a:rPr lang="ru-RU" sz="7200" b="1" dirty="0" smtClean="0"/>
              <a:t> </a:t>
            </a:r>
          </a:p>
          <a:p>
            <a:pPr algn="ctr"/>
            <a:endParaRPr lang="ru-RU" sz="7200" b="1" dirty="0" smtClean="0"/>
          </a:p>
          <a:p>
            <a:pPr algn="l"/>
            <a:r>
              <a:rPr lang="ru-RU" sz="7200" dirty="0"/>
              <a:t>н</a:t>
            </a:r>
            <a:r>
              <a:rPr lang="ru-RU" sz="7200" dirty="0" smtClean="0"/>
              <a:t>ачало; </a:t>
            </a:r>
            <a:r>
              <a:rPr lang="ru-RU" sz="7200" dirty="0"/>
              <a:t>земледельческий цикл празднеств </a:t>
            </a:r>
            <a:r>
              <a:rPr lang="ru-RU" sz="7200" dirty="0" smtClean="0"/>
              <a:t>чувашей</a:t>
            </a:r>
            <a:r>
              <a:rPr lang="ru-RU" sz="7200" dirty="0"/>
              <a:t> </a:t>
            </a:r>
            <a:r>
              <a:rPr lang="ru-RU" sz="7200" dirty="0" smtClean="0"/>
              <a:t>(день </a:t>
            </a:r>
            <a:r>
              <a:rPr lang="ru-RU" sz="7200" dirty="0"/>
              <a:t>проведения </a:t>
            </a:r>
            <a:r>
              <a:rPr lang="ru-RU" sz="7200" dirty="0" smtClean="0"/>
              <a:t>первой </a:t>
            </a:r>
            <a:r>
              <a:rPr lang="ru-RU" sz="7200" dirty="0"/>
              <a:t>борозды</a:t>
            </a:r>
            <a:r>
              <a:rPr lang="ru-RU" sz="7200" dirty="0" smtClean="0"/>
              <a:t>).</a:t>
            </a:r>
            <a:endParaRPr lang="ru-RU" sz="7200" dirty="0"/>
          </a:p>
          <a:p>
            <a:pPr algn="l"/>
            <a:r>
              <a:rPr lang="ru-RU" sz="7200" dirty="0"/>
              <a:t> </a:t>
            </a:r>
            <a:r>
              <a:rPr lang="ru-RU" sz="7200" dirty="0" smtClean="0"/>
              <a:t>Один </a:t>
            </a:r>
            <a:r>
              <a:rPr lang="ru-RU" sz="7200" dirty="0"/>
              <a:t>из древнейших земледельческих праздников.</a:t>
            </a:r>
          </a:p>
          <a:p>
            <a:pPr algn="l"/>
            <a:r>
              <a:rPr lang="ru-RU" sz="7200" dirty="0"/>
              <a:t> </a:t>
            </a:r>
            <a:r>
              <a:rPr lang="ru-RU" sz="7200" dirty="0" smtClean="0"/>
              <a:t>К </a:t>
            </a:r>
            <a:r>
              <a:rPr lang="ru-RU" sz="7200" dirty="0"/>
              <a:t>выходу на </a:t>
            </a:r>
            <a:r>
              <a:rPr lang="ru-RU" sz="7200" dirty="0" err="1"/>
              <a:t>акатуй</a:t>
            </a:r>
            <a:r>
              <a:rPr lang="ru-RU" sz="7200" dirty="0"/>
              <a:t> готовились заранее, мылись в бане, надевали чистую праздничную одежду. Светлые одежды являлись признаком сакральной чистоты.</a:t>
            </a:r>
          </a:p>
          <a:p>
            <a:pPr algn="l"/>
            <a:r>
              <a:rPr lang="ru-RU" sz="7200" dirty="0"/>
              <a:t>В древности женщины сопровождали торжественную процессию и угощали всех хлебом и пивом. Проводившего борозду люди осыпали комьями земли. Во время «свадьбы поля» украшали рога быка проводившего вспашку хлебом, красными лоскутками, и красным жгутом от рога к шее.</a:t>
            </a:r>
          </a:p>
          <a:p>
            <a:r>
              <a:rPr lang="ru-RU" dirty="0"/>
              <a:t> </a:t>
            </a: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84965" y="16024"/>
            <a:ext cx="4183874" cy="3096344"/>
          </a:xfrm>
          <a:prstGeom prst="rect">
            <a:avLst/>
          </a:prstGeom>
        </p:spPr>
      </p:pic>
      <p:pic>
        <p:nvPicPr>
          <p:cNvPr id="6" name="Рисунок 5"/>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9485" y="2698931"/>
            <a:ext cx="2843808" cy="4159069"/>
          </a:xfrm>
          <a:prstGeom prst="rect">
            <a:avLst/>
          </a:prstGeom>
        </p:spPr>
      </p:pic>
    </p:spTree>
    <p:extLst>
      <p:ext uri="{BB962C8B-B14F-4D97-AF65-F5344CB8AC3E}">
        <p14:creationId xmlns:p14="http://schemas.microsoft.com/office/powerpoint/2010/main" xmlns="" val="172939915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1000"/>
                                        <p:tgtEl>
                                          <p:spTgt spid="3">
                                            <p:txEl>
                                              <p:pRg st="2" end="2"/>
                                            </p:txEl>
                                          </p:spTgt>
                                        </p:tgtEl>
                                      </p:cBhvr>
                                    </p:animEffect>
                                    <p:anim calcmode="lin" valueType="num">
                                      <p:cBhvr>
                                        <p:cTn id="1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1000"/>
                                        <p:tgtEl>
                                          <p:spTgt spid="6"/>
                                        </p:tgtEl>
                                      </p:cBhvr>
                                    </p:animEffect>
                                    <p:anim calcmode="lin" valueType="num">
                                      <p:cBhvr>
                                        <p:cTn id="26" dur="1000" fill="hold"/>
                                        <p:tgtEl>
                                          <p:spTgt spid="6"/>
                                        </p:tgtEl>
                                        <p:attrNameLst>
                                          <p:attrName>ppt_x</p:attrName>
                                        </p:attrNameLst>
                                      </p:cBhvr>
                                      <p:tavLst>
                                        <p:tav tm="0">
                                          <p:val>
                                            <p:strVal val="#ppt_x"/>
                                          </p:val>
                                        </p:tav>
                                        <p:tav tm="100000">
                                          <p:val>
                                            <p:strVal val="#ppt_x"/>
                                          </p:val>
                                        </p:tav>
                                      </p:tavLst>
                                    </p:anim>
                                    <p:anim calcmode="lin" valueType="num">
                                      <p:cBhvr>
                                        <p:cTn id="27" dur="1000" fill="hold"/>
                                        <p:tgtEl>
                                          <p:spTgt spid="6"/>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1000"/>
                                        <p:tgtEl>
                                          <p:spTgt spid="3">
                                            <p:txEl>
                                              <p:pRg st="3" end="3"/>
                                            </p:txEl>
                                          </p:spTgt>
                                        </p:tgtEl>
                                      </p:cBhvr>
                                    </p:animEffect>
                                    <p:anim calcmode="lin" valueType="num">
                                      <p:cBhvr>
                                        <p:cTn id="3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fade">
                                      <p:cBhvr>
                                        <p:cTn id="37" dur="1000"/>
                                        <p:tgtEl>
                                          <p:spTgt spid="3">
                                            <p:txEl>
                                              <p:pRg st="4" end="4"/>
                                            </p:txEl>
                                          </p:spTgt>
                                        </p:tgtEl>
                                      </p:cBhvr>
                                    </p:animEffect>
                                    <p:anim calcmode="lin" valueType="num">
                                      <p:cBhvr>
                                        <p:cTn id="3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42" presetClass="entr" presetSubtype="0" fill="hold" grpId="0" nodeType="after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Effect transition="in" filter="fade">
                                      <p:cBhvr>
                                        <p:cTn id="43" dur="1000"/>
                                        <p:tgtEl>
                                          <p:spTgt spid="3">
                                            <p:txEl>
                                              <p:pRg st="5" end="5"/>
                                            </p:txEl>
                                          </p:spTgt>
                                        </p:tgtEl>
                                      </p:cBhvr>
                                    </p:animEffect>
                                    <p:anim calcmode="lin" valueType="num">
                                      <p:cBhvr>
                                        <p:cTn id="44"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5"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par>
                          <p:cTn id="46" fill="hold">
                            <p:stCondLst>
                              <p:cond delay="7000"/>
                            </p:stCondLst>
                            <p:childTnLst>
                              <p:par>
                                <p:cTn id="47" presetID="42" presetClass="entr" presetSubtype="0" fill="hold" grpId="0" nodeType="after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18605" y="159960"/>
            <a:ext cx="7851648" cy="851520"/>
          </a:xfrm>
        </p:spPr>
        <p:txBody>
          <a:bodyPr>
            <a:normAutofit/>
          </a:bodyPr>
          <a:lstStyle/>
          <a:p>
            <a:pPr algn="ctr"/>
            <a:r>
              <a:rPr lang="ru-RU" sz="4400" dirty="0" smtClean="0"/>
              <a:t>Писатели Чувашии - детям</a:t>
            </a:r>
            <a:endParaRPr lang="ru-RU" sz="4400" dirty="0"/>
          </a:p>
        </p:txBody>
      </p:sp>
      <p:sp>
        <p:nvSpPr>
          <p:cNvPr id="3" name="Подзаголовок 2"/>
          <p:cNvSpPr>
            <a:spLocks noGrp="1"/>
          </p:cNvSpPr>
          <p:nvPr>
            <p:ph type="subTitle" idx="1"/>
          </p:nvPr>
        </p:nvSpPr>
        <p:spPr>
          <a:xfrm>
            <a:off x="323528" y="1174085"/>
            <a:ext cx="4464496" cy="1752600"/>
          </a:xfrm>
        </p:spPr>
        <p:txBody>
          <a:bodyPr>
            <a:normAutofit fontScale="25000" lnSpcReduction="20000"/>
          </a:bodyPr>
          <a:lstStyle/>
          <a:p>
            <a:pPr algn="ctr"/>
            <a:r>
              <a:rPr lang="ru-RU" sz="9600" b="1" i="1" u="sng" dirty="0" err="1"/>
              <a:t>Сарби</a:t>
            </a:r>
            <a:r>
              <a:rPr lang="ru-RU" sz="9600" b="1" i="1" u="sng" dirty="0"/>
              <a:t> Раиса </a:t>
            </a:r>
            <a:r>
              <a:rPr lang="ru-RU" sz="9600" b="1" i="1" u="sng" dirty="0" smtClean="0"/>
              <a:t>Васильевна</a:t>
            </a:r>
          </a:p>
          <a:p>
            <a:pPr algn="ctr"/>
            <a:endParaRPr lang="ru-RU" sz="9600" b="1" i="1" u="sng" dirty="0" smtClean="0"/>
          </a:p>
          <a:p>
            <a:pPr algn="l"/>
            <a:r>
              <a:rPr lang="ru-RU" sz="7200" dirty="0" smtClean="0"/>
              <a:t>Родилась </a:t>
            </a:r>
            <a:r>
              <a:rPr lang="ru-RU" sz="7200" dirty="0"/>
              <a:t>2 января 1951 г. в с. </a:t>
            </a:r>
            <a:r>
              <a:rPr lang="ru-RU" sz="7200" dirty="0" err="1"/>
              <a:t>Норваш-Шигали</a:t>
            </a:r>
            <a:r>
              <a:rPr lang="ru-RU" sz="7200" dirty="0"/>
              <a:t> </a:t>
            </a:r>
            <a:r>
              <a:rPr lang="ru-RU" sz="7200" dirty="0" err="1"/>
              <a:t>Батыревкского</a:t>
            </a:r>
            <a:r>
              <a:rPr lang="ru-RU" sz="7200" dirty="0"/>
              <a:t> района Чувашской Республики в семье учителя. Окончила Чувашский государственный университет им. И.Н. Ульянова. Работала редактором детской литературы в Чувашском книжном издательстве, заведующим </a:t>
            </a:r>
            <a:r>
              <a:rPr lang="ru-RU" sz="7200" dirty="0" err="1"/>
              <a:t>литратурной</a:t>
            </a:r>
            <a:r>
              <a:rPr lang="ru-RU" sz="7200" dirty="0"/>
              <a:t> частью Чувашского государственного театра кукол, главным редактором журнала «Пике» (Сударушка) и детского журнала «</a:t>
            </a:r>
            <a:r>
              <a:rPr lang="ru-RU" sz="7200" dirty="0" err="1"/>
              <a:t>Путене</a:t>
            </a:r>
            <a:r>
              <a:rPr lang="ru-RU" sz="7200" dirty="0"/>
              <a:t>» (Перепелка). </a:t>
            </a:r>
          </a:p>
          <a:p>
            <a:pPr algn="l"/>
            <a:endParaRPr lang="ru-RU" dirty="0"/>
          </a:p>
        </p:txBody>
      </p:sp>
      <p:sp>
        <p:nvSpPr>
          <p:cNvPr id="4" name="Прямоугольник 3"/>
          <p:cNvSpPr/>
          <p:nvPr/>
        </p:nvSpPr>
        <p:spPr>
          <a:xfrm>
            <a:off x="5652120" y="3933056"/>
            <a:ext cx="3240360" cy="2585323"/>
          </a:xfrm>
          <a:prstGeom prst="rect">
            <a:avLst/>
          </a:prstGeom>
        </p:spPr>
        <p:txBody>
          <a:bodyPr wrap="square">
            <a:spAutoFit/>
          </a:bodyPr>
          <a:lstStyle/>
          <a:p>
            <a:pPr algn="just"/>
            <a:r>
              <a:rPr lang="ru-RU" dirty="0">
                <a:solidFill>
                  <a:srgbClr val="000000"/>
                </a:solidFill>
                <a:latin typeface="Times New Roman" panose="02020603050405020304" pitchFamily="18" charset="0"/>
              </a:rPr>
              <a:t>Я пленница слова и звука,</a:t>
            </a:r>
          </a:p>
          <a:p>
            <a:pPr algn="just"/>
            <a:r>
              <a:rPr lang="ru-RU" dirty="0">
                <a:solidFill>
                  <a:srgbClr val="000000"/>
                </a:solidFill>
                <a:latin typeface="Times New Roman" panose="02020603050405020304" pitchFamily="18" charset="0"/>
              </a:rPr>
              <a:t>Дана мне прекрасная мука,</a:t>
            </a:r>
          </a:p>
          <a:p>
            <a:pPr algn="just"/>
            <a:r>
              <a:rPr lang="ru-RU" dirty="0">
                <a:solidFill>
                  <a:srgbClr val="000000"/>
                </a:solidFill>
                <a:latin typeface="Times New Roman" panose="02020603050405020304" pitchFamily="18" charset="0"/>
              </a:rPr>
              <a:t>Зарницами строфы мерцают,</a:t>
            </a:r>
          </a:p>
          <a:p>
            <a:pPr algn="just"/>
            <a:r>
              <a:rPr lang="ru-RU" dirty="0">
                <a:solidFill>
                  <a:srgbClr val="000000"/>
                </a:solidFill>
                <a:latin typeface="Times New Roman" panose="02020603050405020304" pitchFamily="18" charset="0"/>
              </a:rPr>
              <a:t>И рифмы, как цепи, бряцают.</a:t>
            </a:r>
          </a:p>
          <a:p>
            <a:pPr algn="just"/>
            <a:r>
              <a:rPr lang="ru-RU" dirty="0">
                <a:solidFill>
                  <a:srgbClr val="000000"/>
                </a:solidFill>
                <a:latin typeface="Times New Roman" panose="02020603050405020304" pitchFamily="18" charset="0"/>
              </a:rPr>
              <a:t>А если я вырвусь из плена,</a:t>
            </a:r>
          </a:p>
          <a:p>
            <a:pPr algn="just"/>
            <a:r>
              <a:rPr lang="ru-RU" dirty="0">
                <a:solidFill>
                  <a:srgbClr val="000000"/>
                </a:solidFill>
                <a:latin typeface="Times New Roman" panose="02020603050405020304" pitchFamily="18" charset="0"/>
              </a:rPr>
              <a:t>Не будет огня во вселенной,</a:t>
            </a:r>
          </a:p>
          <a:p>
            <a:pPr algn="just"/>
            <a:r>
              <a:rPr lang="ru-RU" dirty="0">
                <a:solidFill>
                  <a:srgbClr val="000000"/>
                </a:solidFill>
                <a:latin typeface="Times New Roman" panose="02020603050405020304" pitchFamily="18" charset="0"/>
              </a:rPr>
              <a:t>Наполнится жизнь пустяками.</a:t>
            </a:r>
          </a:p>
          <a:p>
            <a:pPr algn="just"/>
            <a:r>
              <a:rPr lang="ru-RU" dirty="0">
                <a:solidFill>
                  <a:srgbClr val="000000"/>
                </a:solidFill>
                <a:latin typeface="Times New Roman" panose="02020603050405020304" pitchFamily="18" charset="0"/>
              </a:rPr>
              <a:t>Стихами живу я,</a:t>
            </a:r>
          </a:p>
          <a:p>
            <a:pPr algn="just"/>
            <a:r>
              <a:rPr lang="ru-RU" dirty="0">
                <a:solidFill>
                  <a:srgbClr val="000000"/>
                </a:solidFill>
                <a:latin typeface="Times New Roman" panose="02020603050405020304" pitchFamily="18" charset="0"/>
              </a:rPr>
              <a:t>Стихами...</a:t>
            </a:r>
            <a:endParaRPr lang="ru-RU" b="0" i="0" dirty="0">
              <a:solidFill>
                <a:srgbClr val="000000"/>
              </a:solidFill>
              <a:effectLst/>
              <a:latin typeface="Times New Roman" panose="02020603050405020304" pitchFamily="18" charset="0"/>
            </a:endParaRPr>
          </a:p>
        </p:txBody>
      </p:sp>
      <p:pic>
        <p:nvPicPr>
          <p:cNvPr id="5" name="Рисунок 4"/>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198121" y="1377312"/>
            <a:ext cx="1720366" cy="2411728"/>
          </a:xfrm>
          <a:prstGeom prst="rect">
            <a:avLst/>
          </a:prstGeom>
        </p:spPr>
      </p:pic>
      <p:pic>
        <p:nvPicPr>
          <p:cNvPr id="6" name="Рисунок 5"/>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323528" y="4841891"/>
            <a:ext cx="1451906" cy="1798630"/>
          </a:xfrm>
          <a:prstGeom prst="rect">
            <a:avLst/>
          </a:prstGeom>
        </p:spPr>
      </p:pic>
      <p:pic>
        <p:nvPicPr>
          <p:cNvPr id="7" name="Рисунок 6"/>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2210294" y="4581128"/>
            <a:ext cx="1293332" cy="1789109"/>
          </a:xfrm>
          <a:prstGeom prst="rect">
            <a:avLst/>
          </a:prstGeom>
        </p:spPr>
      </p:pic>
      <p:pic>
        <p:nvPicPr>
          <p:cNvPr id="8" name="Рисунок 7"/>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3938486" y="4876135"/>
            <a:ext cx="1411887" cy="1789109"/>
          </a:xfrm>
          <a:prstGeom prst="rect">
            <a:avLst/>
          </a:prstGeom>
        </p:spPr>
      </p:pic>
    </p:spTree>
    <p:extLst>
      <p:ext uri="{BB962C8B-B14F-4D97-AF65-F5344CB8AC3E}">
        <p14:creationId xmlns:p14="http://schemas.microsoft.com/office/powerpoint/2010/main" xmlns="" val="416441536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ppt_x</p:attrName>
                                        </p:attrNameLst>
                                      </p:cBhvr>
                                      <p:tavLst>
                                        <p:tav tm="0">
                                          <p:val>
                                            <p:strVal val="#ppt_x"/>
                                          </p:val>
                                        </p:tav>
                                        <p:tav tm="100000">
                                          <p:val>
                                            <p:strVal val="#ppt_x"/>
                                          </p:val>
                                        </p:tav>
                                      </p:tavLst>
                                    </p:anim>
                                    <p:anim calcmode="lin" valueType="num">
                                      <p:cBhvr>
                                        <p:cTn id="9" dur="1800" decel="100000" fill="hold"/>
                                        <p:tgtEl>
                                          <p:spTgt spid="2"/>
                                        </p:tgtEl>
                                        <p:attrNameLst>
                                          <p:attrName>ppt_y</p:attrName>
                                        </p:attrNameLst>
                                      </p:cBhvr>
                                      <p:tavLst>
                                        <p:tav tm="0">
                                          <p:val>
                                            <p:strVal val="#ppt_y+1"/>
                                          </p:val>
                                        </p:tav>
                                        <p:tav tm="100000">
                                          <p:val>
                                            <p:strVal val="#ppt_y-.03"/>
                                          </p:val>
                                        </p:tav>
                                      </p:tavLst>
                                    </p:anim>
                                    <p:anim calcmode="lin" valueType="num">
                                      <p:cBhvr>
                                        <p:cTn id="10" dur="200" accel="100000" fill="hold">
                                          <p:stCondLst>
                                            <p:cond delay="1800"/>
                                          </p:stCondLst>
                                        </p:cTn>
                                        <p:tgtEl>
                                          <p:spTgt spid="2"/>
                                        </p:tgtEl>
                                        <p:attrNameLst>
                                          <p:attrName>ppt_y</p:attrName>
                                        </p:attrNameLst>
                                      </p:cBhvr>
                                      <p:tavLst>
                                        <p:tav tm="0">
                                          <p:val>
                                            <p:strVal val="#ppt_y-.03"/>
                                          </p:val>
                                        </p:tav>
                                        <p:tav tm="100000">
                                          <p:val>
                                            <p:strVal val="#ppt_y"/>
                                          </p:val>
                                        </p:tav>
                                      </p:tavLst>
                                    </p:anim>
                                  </p:childTnLst>
                                </p:cTn>
                              </p:par>
                            </p:childTnLst>
                          </p:cTn>
                        </p:par>
                        <p:par>
                          <p:cTn id="11" fill="hold">
                            <p:stCondLst>
                              <p:cond delay="2000"/>
                            </p:stCondLst>
                            <p:childTnLst>
                              <p:par>
                                <p:cTn id="12" presetID="47" presetClass="entr" presetSubtype="0" fill="hold" grpId="0"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7" fill="hold">
                            <p:stCondLst>
                              <p:cond delay="3000"/>
                            </p:stCondLst>
                            <p:childTnLst>
                              <p:par>
                                <p:cTn id="18" presetID="52" presetClass="entr" presetSubtype="0"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Scale>
                                      <p:cBhvr>
                                        <p:cTn id="20"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1" dur="1000" decel="50000" fill="hold">
                                          <p:stCondLst>
                                            <p:cond delay="0"/>
                                          </p:stCondLst>
                                        </p:cTn>
                                        <p:tgtEl>
                                          <p:spTgt spid="5"/>
                                        </p:tgtEl>
                                        <p:attrNameLst>
                                          <p:attrName>ppt_x</p:attrName>
                                          <p:attrName>ppt_y</p:attrName>
                                        </p:attrNameLst>
                                      </p:cBhvr>
                                    </p:animMotion>
                                    <p:animEffect transition="in" filter="fade">
                                      <p:cBhvr>
                                        <p:cTn id="22" dur="1000"/>
                                        <p:tgtEl>
                                          <p:spTgt spid="5"/>
                                        </p:tgtEl>
                                      </p:cBhvr>
                                    </p:animEffect>
                                  </p:childTnLst>
                                </p:cTn>
                              </p:par>
                            </p:childTnLst>
                          </p:cTn>
                        </p:par>
                        <p:par>
                          <p:cTn id="23" fill="hold">
                            <p:stCondLst>
                              <p:cond delay="4000"/>
                            </p:stCondLst>
                            <p:childTnLst>
                              <p:par>
                                <p:cTn id="24" presetID="47" presetClass="entr" presetSubtype="0" fill="hold" grpId="0" nodeType="after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1000"/>
                                        <p:tgtEl>
                                          <p:spTgt spid="3">
                                            <p:txEl>
                                              <p:pRg st="2" end="2"/>
                                            </p:txEl>
                                          </p:spTgt>
                                        </p:tgtEl>
                                      </p:cBhvr>
                                    </p:animEffect>
                                    <p:anim calcmode="lin" valueType="num">
                                      <p:cBhvr>
                                        <p:cTn id="2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9" fill="hold">
                            <p:stCondLst>
                              <p:cond delay="5000"/>
                            </p:stCondLst>
                            <p:childTnLst>
                              <p:par>
                                <p:cTn id="30" presetID="42" presetClass="entr" presetSubtype="0"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1000"/>
                                        <p:tgtEl>
                                          <p:spTgt spid="6"/>
                                        </p:tgtEl>
                                      </p:cBhvr>
                                    </p:animEffect>
                                    <p:anim calcmode="lin" valueType="num">
                                      <p:cBhvr>
                                        <p:cTn id="33" dur="1000" fill="hold"/>
                                        <p:tgtEl>
                                          <p:spTgt spid="6"/>
                                        </p:tgtEl>
                                        <p:attrNameLst>
                                          <p:attrName>ppt_x</p:attrName>
                                        </p:attrNameLst>
                                      </p:cBhvr>
                                      <p:tavLst>
                                        <p:tav tm="0">
                                          <p:val>
                                            <p:strVal val="#ppt_x"/>
                                          </p:val>
                                        </p:tav>
                                        <p:tav tm="100000">
                                          <p:val>
                                            <p:strVal val="#ppt_x"/>
                                          </p:val>
                                        </p:tav>
                                      </p:tavLst>
                                    </p:anim>
                                    <p:anim calcmode="lin" valueType="num">
                                      <p:cBhvr>
                                        <p:cTn id="34" dur="1000" fill="hold"/>
                                        <p:tgtEl>
                                          <p:spTgt spid="6"/>
                                        </p:tgtEl>
                                        <p:attrNameLst>
                                          <p:attrName>ppt_y</p:attrName>
                                        </p:attrNameLst>
                                      </p:cBhvr>
                                      <p:tavLst>
                                        <p:tav tm="0">
                                          <p:val>
                                            <p:strVal val="#ppt_y+.1"/>
                                          </p:val>
                                        </p:tav>
                                        <p:tav tm="100000">
                                          <p:val>
                                            <p:strVal val="#ppt_y"/>
                                          </p:val>
                                        </p:tav>
                                      </p:tavLst>
                                    </p:anim>
                                  </p:childTnLst>
                                </p:cTn>
                              </p:par>
                            </p:childTnLst>
                          </p:cTn>
                        </p:par>
                        <p:par>
                          <p:cTn id="35" fill="hold">
                            <p:stCondLst>
                              <p:cond delay="6000"/>
                            </p:stCondLst>
                            <p:childTnLst>
                              <p:par>
                                <p:cTn id="36" presetID="42" presetClass="entr" presetSubtype="0" fill="hold"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1000"/>
                                        <p:tgtEl>
                                          <p:spTgt spid="7"/>
                                        </p:tgtEl>
                                      </p:cBhvr>
                                    </p:animEffect>
                                    <p:anim calcmode="lin" valueType="num">
                                      <p:cBhvr>
                                        <p:cTn id="39" dur="1000" fill="hold"/>
                                        <p:tgtEl>
                                          <p:spTgt spid="7"/>
                                        </p:tgtEl>
                                        <p:attrNameLst>
                                          <p:attrName>ppt_x</p:attrName>
                                        </p:attrNameLst>
                                      </p:cBhvr>
                                      <p:tavLst>
                                        <p:tav tm="0">
                                          <p:val>
                                            <p:strVal val="#ppt_x"/>
                                          </p:val>
                                        </p:tav>
                                        <p:tav tm="100000">
                                          <p:val>
                                            <p:strVal val="#ppt_x"/>
                                          </p:val>
                                        </p:tav>
                                      </p:tavLst>
                                    </p:anim>
                                    <p:anim calcmode="lin" valueType="num">
                                      <p:cBhvr>
                                        <p:cTn id="40" dur="1000" fill="hold"/>
                                        <p:tgtEl>
                                          <p:spTgt spid="7"/>
                                        </p:tgtEl>
                                        <p:attrNameLst>
                                          <p:attrName>ppt_y</p:attrName>
                                        </p:attrNameLst>
                                      </p:cBhvr>
                                      <p:tavLst>
                                        <p:tav tm="0">
                                          <p:val>
                                            <p:strVal val="#ppt_y+.1"/>
                                          </p:val>
                                        </p:tav>
                                        <p:tav tm="100000">
                                          <p:val>
                                            <p:strVal val="#ppt_y"/>
                                          </p:val>
                                        </p:tav>
                                      </p:tavLst>
                                    </p:anim>
                                  </p:childTnLst>
                                </p:cTn>
                              </p:par>
                            </p:childTnLst>
                          </p:cTn>
                        </p:par>
                        <p:par>
                          <p:cTn id="41" fill="hold">
                            <p:stCondLst>
                              <p:cond delay="7000"/>
                            </p:stCondLst>
                            <p:childTnLst>
                              <p:par>
                                <p:cTn id="42" presetID="42" presetClass="entr" presetSubtype="0" fill="hold" nodeType="after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1000"/>
                                        <p:tgtEl>
                                          <p:spTgt spid="8"/>
                                        </p:tgtEl>
                                      </p:cBhvr>
                                    </p:animEffect>
                                    <p:anim calcmode="lin" valueType="num">
                                      <p:cBhvr>
                                        <p:cTn id="45" dur="1000" fill="hold"/>
                                        <p:tgtEl>
                                          <p:spTgt spid="8"/>
                                        </p:tgtEl>
                                        <p:attrNameLst>
                                          <p:attrName>ppt_x</p:attrName>
                                        </p:attrNameLst>
                                      </p:cBhvr>
                                      <p:tavLst>
                                        <p:tav tm="0">
                                          <p:val>
                                            <p:strVal val="#ppt_x"/>
                                          </p:val>
                                        </p:tav>
                                        <p:tav tm="100000">
                                          <p:val>
                                            <p:strVal val="#ppt_x"/>
                                          </p:val>
                                        </p:tav>
                                      </p:tavLst>
                                    </p:anim>
                                    <p:anim calcmode="lin" valueType="num">
                                      <p:cBhvr>
                                        <p:cTn id="46" dur="1000" fill="hold"/>
                                        <p:tgtEl>
                                          <p:spTgt spid="8"/>
                                        </p:tgtEl>
                                        <p:attrNameLst>
                                          <p:attrName>ppt_y</p:attrName>
                                        </p:attrNameLst>
                                      </p:cBhvr>
                                      <p:tavLst>
                                        <p:tav tm="0">
                                          <p:val>
                                            <p:strVal val="#ppt_y+.1"/>
                                          </p:val>
                                        </p:tav>
                                        <p:tav tm="100000">
                                          <p:val>
                                            <p:strVal val="#ppt_y"/>
                                          </p:val>
                                        </p:tav>
                                      </p:tavLst>
                                    </p:anim>
                                  </p:childTnLst>
                                </p:cTn>
                              </p:par>
                            </p:childTnLst>
                          </p:cTn>
                        </p:par>
                        <p:par>
                          <p:cTn id="47" fill="hold">
                            <p:stCondLst>
                              <p:cond delay="8000"/>
                            </p:stCondLst>
                            <p:childTnLst>
                              <p:par>
                                <p:cTn id="48" presetID="27" presetClass="entr" presetSubtype="0" fill="hold" grpId="0" nodeType="afterEffect">
                                  <p:stCondLst>
                                    <p:cond delay="0"/>
                                  </p:stCondLst>
                                  <p:iterate type="lt">
                                    <p:tmPct val="50000"/>
                                  </p:iterate>
                                  <p:childTnLst>
                                    <p:set>
                                      <p:cBhvr>
                                        <p:cTn id="49" dur="1" fill="hold">
                                          <p:stCondLst>
                                            <p:cond delay="0"/>
                                          </p:stCondLst>
                                        </p:cTn>
                                        <p:tgtEl>
                                          <p:spTgt spid="4"/>
                                        </p:tgtEl>
                                        <p:attrNameLst>
                                          <p:attrName>style.visibility</p:attrName>
                                        </p:attrNameLst>
                                      </p:cBhvr>
                                      <p:to>
                                        <p:strVal val="visible"/>
                                      </p:to>
                                    </p:set>
                                    <p:anim calcmode="discrete" valueType="clr">
                                      <p:cBhvr override="childStyle">
                                        <p:cTn id="50" dur="80"/>
                                        <p:tgtEl>
                                          <p:spTgt spid="4"/>
                                        </p:tgtEl>
                                        <p:attrNameLst>
                                          <p:attrName>style.color</p:attrName>
                                        </p:attrNameLst>
                                      </p:cBhvr>
                                      <p:tavLst>
                                        <p:tav tm="0">
                                          <p:val>
                                            <p:clrVal>
                                              <a:schemeClr val="accent2"/>
                                            </p:clrVal>
                                          </p:val>
                                        </p:tav>
                                        <p:tav tm="50000">
                                          <p:val>
                                            <p:clrVal>
                                              <a:schemeClr val="hlink"/>
                                            </p:clrVal>
                                          </p:val>
                                        </p:tav>
                                      </p:tavLst>
                                    </p:anim>
                                    <p:anim calcmode="discrete" valueType="clr">
                                      <p:cBhvr>
                                        <p:cTn id="51" dur="80"/>
                                        <p:tgtEl>
                                          <p:spTgt spid="4"/>
                                        </p:tgtEl>
                                        <p:attrNameLst>
                                          <p:attrName>fillcolor</p:attrName>
                                        </p:attrNameLst>
                                      </p:cBhvr>
                                      <p:tavLst>
                                        <p:tav tm="0">
                                          <p:val>
                                            <p:clrVal>
                                              <a:schemeClr val="accent2"/>
                                            </p:clrVal>
                                          </p:val>
                                        </p:tav>
                                        <p:tav tm="50000">
                                          <p:val>
                                            <p:clrVal>
                                              <a:schemeClr val="hlink"/>
                                            </p:clrVal>
                                          </p:val>
                                        </p:tav>
                                      </p:tavLst>
                                    </p:anim>
                                    <p:set>
                                      <p:cBhvr>
                                        <p:cTn id="52" dur="80"/>
                                        <p:tgtEl>
                                          <p:spTgt spid="4"/>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971600" y="548680"/>
            <a:ext cx="4032448" cy="3440824"/>
          </a:xfrm>
        </p:spPr>
        <p:txBody>
          <a:bodyPr>
            <a:normAutofit fontScale="92500" lnSpcReduction="10000"/>
          </a:bodyPr>
          <a:lstStyle/>
          <a:p>
            <a:pPr algn="ctr"/>
            <a:r>
              <a:rPr lang="ru-RU" sz="2400" b="1" i="1" u="sng" dirty="0" err="1"/>
              <a:t>Юхма</a:t>
            </a:r>
            <a:r>
              <a:rPr lang="ru-RU" sz="2400" b="1" i="1" u="sng" dirty="0"/>
              <a:t> (Ильин) </a:t>
            </a:r>
            <a:r>
              <a:rPr lang="ru-RU" sz="2400" b="1" i="1" u="sng" dirty="0" smtClean="0"/>
              <a:t>Михаил </a:t>
            </a:r>
            <a:r>
              <a:rPr lang="ru-RU" sz="2400" b="1" i="1" u="sng" dirty="0"/>
              <a:t>Николаевич </a:t>
            </a:r>
            <a:endParaRPr lang="ru-RU" sz="2400" b="1" i="1" u="sng" dirty="0" smtClean="0"/>
          </a:p>
          <a:p>
            <a:pPr algn="l"/>
            <a:endParaRPr lang="ru-RU" sz="2400" dirty="0" smtClean="0"/>
          </a:p>
          <a:p>
            <a:pPr algn="l"/>
            <a:r>
              <a:rPr lang="ru-RU" sz="1800" dirty="0"/>
              <a:t>Р</a:t>
            </a:r>
            <a:r>
              <a:rPr lang="ru-RU" sz="1800" dirty="0" smtClean="0"/>
              <a:t>одился </a:t>
            </a:r>
            <a:r>
              <a:rPr lang="ru-RU" sz="1800" dirty="0"/>
              <a:t>10 апреля 1936 года в селе </a:t>
            </a:r>
            <a:r>
              <a:rPr lang="ru-RU" sz="1800" dirty="0" err="1"/>
              <a:t>Сугуты</a:t>
            </a:r>
            <a:r>
              <a:rPr lang="ru-RU" sz="1800" dirty="0"/>
              <a:t> </a:t>
            </a:r>
            <a:r>
              <a:rPr lang="ru-RU" sz="1800" dirty="0" err="1"/>
              <a:t>Батыревского</a:t>
            </a:r>
            <a:r>
              <a:rPr lang="ru-RU" sz="1800" dirty="0"/>
              <a:t> района Чувашской Республики. Род Ильиных более 400 лет назад переселился на юг нынешней Чувашии, в красивейшие места между </a:t>
            </a:r>
            <a:r>
              <a:rPr lang="ru-RU" sz="1800" dirty="0" smtClean="0"/>
              <a:t>реками </a:t>
            </a:r>
            <a:r>
              <a:rPr lang="ru-RU" sz="1800" dirty="0" err="1"/>
              <a:t>Була</a:t>
            </a:r>
            <a:r>
              <a:rPr lang="ru-RU" sz="1800" dirty="0"/>
              <a:t> </a:t>
            </a:r>
            <a:r>
              <a:rPr lang="ru-RU" sz="1800" dirty="0" smtClean="0"/>
              <a:t>и </a:t>
            </a:r>
            <a:r>
              <a:rPr lang="ru-RU" sz="1800" dirty="0" err="1"/>
              <a:t>Хырла</a:t>
            </a:r>
            <a:r>
              <a:rPr lang="ru-RU" sz="1800" dirty="0" smtClean="0"/>
              <a:t>.</a:t>
            </a:r>
            <a:r>
              <a:rPr lang="ru-RU" sz="1800" dirty="0"/>
              <a:t> Михаил </a:t>
            </a:r>
            <a:r>
              <a:rPr lang="ru-RU" sz="1800" dirty="0" err="1"/>
              <a:t>Юхма</a:t>
            </a:r>
            <a:r>
              <a:rPr lang="ru-RU" sz="1800" dirty="0"/>
              <a:t> вырос в многодетной семье, испытавшей все трудности довоенного и военного времени.</a:t>
            </a:r>
            <a:r>
              <a:rPr lang="ru-RU" sz="1800" dirty="0" smtClean="0"/>
              <a:t> </a:t>
            </a:r>
            <a:endParaRPr lang="ru-RU" sz="1800" dirty="0"/>
          </a:p>
        </p:txBody>
      </p:sp>
      <p:pic>
        <p:nvPicPr>
          <p:cNvPr id="4" name="Рисунок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012160" y="1125872"/>
            <a:ext cx="1944216" cy="3006520"/>
          </a:xfrm>
          <a:prstGeom prst="rect">
            <a:avLst/>
          </a:prstGeom>
        </p:spPr>
      </p:pic>
      <p:pic>
        <p:nvPicPr>
          <p:cNvPr id="6" name="Рисунок 5"/>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526036" y="4601633"/>
            <a:ext cx="1439305" cy="2042090"/>
          </a:xfrm>
          <a:prstGeom prst="rect">
            <a:avLst/>
          </a:prstGeom>
        </p:spPr>
      </p:pic>
      <p:pic>
        <p:nvPicPr>
          <p:cNvPr id="7" name="Рисунок 6"/>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2493353" y="4194344"/>
            <a:ext cx="1368152" cy="1924689"/>
          </a:xfrm>
          <a:prstGeom prst="rect">
            <a:avLst/>
          </a:prstGeom>
        </p:spPr>
      </p:pic>
      <p:pic>
        <p:nvPicPr>
          <p:cNvPr id="9" name="Рисунок 8"/>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4786314" y="4643446"/>
            <a:ext cx="1260617" cy="1788568"/>
          </a:xfrm>
          <a:prstGeom prst="rect">
            <a:avLst/>
          </a:prstGeom>
        </p:spPr>
      </p:pic>
    </p:spTree>
    <p:extLst>
      <p:ext uri="{BB962C8B-B14F-4D97-AF65-F5344CB8AC3E}">
        <p14:creationId xmlns:p14="http://schemas.microsoft.com/office/powerpoint/2010/main" xmlns="" val="277458742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0"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800" decel="100000"/>
                                        <p:tgtEl>
                                          <p:spTgt spid="4"/>
                                        </p:tgtEl>
                                      </p:cBhvr>
                                    </p:animEffect>
                                    <p:anim calcmode="lin" valueType="num">
                                      <p:cBhvr>
                                        <p:cTn id="14" dur="800" decel="100000" fill="hold"/>
                                        <p:tgtEl>
                                          <p:spTgt spid="4"/>
                                        </p:tgtEl>
                                        <p:attrNameLst>
                                          <p:attrName>style.rotation</p:attrName>
                                        </p:attrNameLst>
                                      </p:cBhvr>
                                      <p:tavLst>
                                        <p:tav tm="0">
                                          <p:val>
                                            <p:fltVal val="-90"/>
                                          </p:val>
                                        </p:tav>
                                        <p:tav tm="100000">
                                          <p:val>
                                            <p:fltVal val="0"/>
                                          </p:val>
                                        </p:tav>
                                      </p:tavLst>
                                    </p:anim>
                                    <p:anim calcmode="lin" valueType="num">
                                      <p:cBhvr>
                                        <p:cTn id="15" dur="800" decel="100000" fill="hold"/>
                                        <p:tgtEl>
                                          <p:spTgt spid="4"/>
                                        </p:tgtEl>
                                        <p:attrNameLst>
                                          <p:attrName>ppt_x</p:attrName>
                                        </p:attrNameLst>
                                      </p:cBhvr>
                                      <p:tavLst>
                                        <p:tav tm="0">
                                          <p:val>
                                            <p:strVal val="#ppt_x+0.4"/>
                                          </p:val>
                                        </p:tav>
                                        <p:tav tm="100000">
                                          <p:val>
                                            <p:strVal val="#ppt_x-0.05"/>
                                          </p:val>
                                        </p:tav>
                                      </p:tavLst>
                                    </p:anim>
                                    <p:anim calcmode="lin" valueType="num">
                                      <p:cBhvr>
                                        <p:cTn id="16" dur="800" decel="100000" fill="hold"/>
                                        <p:tgtEl>
                                          <p:spTgt spid="4"/>
                                        </p:tgtEl>
                                        <p:attrNameLst>
                                          <p:attrName>ppt_y</p:attrName>
                                        </p:attrNameLst>
                                      </p:cBhvr>
                                      <p:tavLst>
                                        <p:tav tm="0">
                                          <p:val>
                                            <p:strVal val="#ppt_y-0.4"/>
                                          </p:val>
                                        </p:tav>
                                        <p:tav tm="100000">
                                          <p:val>
                                            <p:strVal val="#ppt_y+0.1"/>
                                          </p:val>
                                        </p:tav>
                                      </p:tavLst>
                                    </p:anim>
                                    <p:anim calcmode="lin" valueType="num">
                                      <p:cBhvr>
                                        <p:cTn id="17"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8"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par>
                          <p:cTn id="19" fill="hold">
                            <p:stCondLst>
                              <p:cond delay="2000"/>
                            </p:stCondLst>
                            <p:childTnLst>
                              <p:par>
                                <p:cTn id="20" presetID="47" presetClass="entr" presetSubtype="0" fill="hold" grpId="0" nodeType="after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1000"/>
                                        <p:tgtEl>
                                          <p:spTgt spid="3">
                                            <p:txEl>
                                              <p:pRg st="2" end="2"/>
                                            </p:txEl>
                                          </p:spTgt>
                                        </p:tgtEl>
                                      </p:cBhvr>
                                    </p:animEffect>
                                    <p:anim calcmode="lin" valueType="num">
                                      <p:cBhvr>
                                        <p:cTn id="2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cTn>
                              </p:par>
                            </p:childTnLst>
                          </p:cTn>
                        </p:par>
                        <p:par>
                          <p:cTn id="31" fill="hold">
                            <p:stCondLst>
                              <p:cond delay="4000"/>
                            </p:stCondLst>
                            <p:childTnLst>
                              <p:par>
                                <p:cTn id="32" presetID="47" presetClass="entr" presetSubtype="0" fill="hold" nodeType="after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1000"/>
                                        <p:tgtEl>
                                          <p:spTgt spid="7"/>
                                        </p:tgtEl>
                                      </p:cBhvr>
                                    </p:animEffect>
                                    <p:anim calcmode="lin" valueType="num">
                                      <p:cBhvr>
                                        <p:cTn id="35" dur="1000" fill="hold"/>
                                        <p:tgtEl>
                                          <p:spTgt spid="7"/>
                                        </p:tgtEl>
                                        <p:attrNameLst>
                                          <p:attrName>ppt_x</p:attrName>
                                        </p:attrNameLst>
                                      </p:cBhvr>
                                      <p:tavLst>
                                        <p:tav tm="0">
                                          <p:val>
                                            <p:strVal val="#ppt_x"/>
                                          </p:val>
                                        </p:tav>
                                        <p:tav tm="100000">
                                          <p:val>
                                            <p:strVal val="#ppt_x"/>
                                          </p:val>
                                        </p:tav>
                                      </p:tavLst>
                                    </p:anim>
                                    <p:anim calcmode="lin" valueType="num">
                                      <p:cBhvr>
                                        <p:cTn id="36" dur="1000" fill="hold"/>
                                        <p:tgtEl>
                                          <p:spTgt spid="7"/>
                                        </p:tgtEl>
                                        <p:attrNameLst>
                                          <p:attrName>ppt_y</p:attrName>
                                        </p:attrNameLst>
                                      </p:cBhvr>
                                      <p:tavLst>
                                        <p:tav tm="0">
                                          <p:val>
                                            <p:strVal val="#ppt_y-.1"/>
                                          </p:val>
                                        </p:tav>
                                        <p:tav tm="100000">
                                          <p:val>
                                            <p:strVal val="#ppt_y"/>
                                          </p:val>
                                        </p:tav>
                                      </p:tavLst>
                                    </p:anim>
                                  </p:childTnLst>
                                </p:cTn>
                              </p:par>
                            </p:childTnLst>
                          </p:cTn>
                        </p:par>
                        <p:par>
                          <p:cTn id="37" fill="hold">
                            <p:stCondLst>
                              <p:cond delay="5000"/>
                            </p:stCondLst>
                            <p:childTnLst>
                              <p:par>
                                <p:cTn id="38" presetID="42" presetClass="entr" presetSubtype="0" fill="hold"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1000"/>
                                        <p:tgtEl>
                                          <p:spTgt spid="9"/>
                                        </p:tgtEl>
                                      </p:cBhvr>
                                    </p:animEffect>
                                    <p:anim calcmode="lin" valueType="num">
                                      <p:cBhvr>
                                        <p:cTn id="41" dur="1000" fill="hold"/>
                                        <p:tgtEl>
                                          <p:spTgt spid="9"/>
                                        </p:tgtEl>
                                        <p:attrNameLst>
                                          <p:attrName>ppt_x</p:attrName>
                                        </p:attrNameLst>
                                      </p:cBhvr>
                                      <p:tavLst>
                                        <p:tav tm="0">
                                          <p:val>
                                            <p:strVal val="#ppt_x"/>
                                          </p:val>
                                        </p:tav>
                                        <p:tav tm="100000">
                                          <p:val>
                                            <p:strVal val="#ppt_x"/>
                                          </p:val>
                                        </p:tav>
                                      </p:tavLst>
                                    </p:anim>
                                    <p:anim calcmode="lin" valueType="num">
                                      <p:cBhvr>
                                        <p:cTn id="4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93733" y="187832"/>
            <a:ext cx="7851648" cy="892696"/>
          </a:xfrm>
        </p:spPr>
        <p:txBody>
          <a:bodyPr>
            <a:normAutofit/>
          </a:bodyPr>
          <a:lstStyle/>
          <a:p>
            <a:pPr algn="ctr"/>
            <a:r>
              <a:rPr lang="ru-RU" sz="4400" dirty="0" smtClean="0"/>
              <a:t>Знаменитые люди</a:t>
            </a:r>
            <a:endParaRPr lang="ru-RU" sz="4400" dirty="0"/>
          </a:p>
        </p:txBody>
      </p:sp>
      <p:sp>
        <p:nvSpPr>
          <p:cNvPr id="3" name="Подзаголовок 2"/>
          <p:cNvSpPr>
            <a:spLocks noGrp="1"/>
          </p:cNvSpPr>
          <p:nvPr>
            <p:ph type="subTitle" idx="1"/>
          </p:nvPr>
        </p:nvSpPr>
        <p:spPr>
          <a:xfrm>
            <a:off x="287659" y="1116921"/>
            <a:ext cx="6552728" cy="5624447"/>
          </a:xfrm>
        </p:spPr>
        <p:txBody>
          <a:bodyPr>
            <a:noAutofit/>
          </a:bodyPr>
          <a:lstStyle/>
          <a:p>
            <a:pPr algn="l"/>
            <a:r>
              <a:rPr lang="ru-RU" sz="1800" b="1" i="1" dirty="0"/>
              <a:t>Емельянов Виталий </a:t>
            </a:r>
            <a:r>
              <a:rPr lang="ru-RU" sz="1800" b="1" i="1" dirty="0" err="1"/>
              <a:t>Емельянович</a:t>
            </a:r>
            <a:r>
              <a:rPr lang="ru-RU" sz="1800" b="1" i="1" dirty="0"/>
              <a:t> </a:t>
            </a:r>
            <a:endParaRPr lang="ru-RU" sz="1800" b="1" i="1" dirty="0" smtClean="0"/>
          </a:p>
          <a:p>
            <a:pPr algn="l"/>
            <a:r>
              <a:rPr lang="ru-RU" sz="1800" i="1" dirty="0" smtClean="0"/>
              <a:t>(</a:t>
            </a:r>
            <a:r>
              <a:rPr lang="ru-RU" sz="1800" i="1" dirty="0"/>
              <a:t>1937-1982), </a:t>
            </a:r>
            <a:endParaRPr lang="ru-RU" sz="1800" i="1" dirty="0" smtClean="0"/>
          </a:p>
          <a:p>
            <a:pPr algn="l"/>
            <a:r>
              <a:rPr lang="ru-RU" sz="1800" dirty="0"/>
              <a:t>И</a:t>
            </a:r>
            <a:r>
              <a:rPr lang="ru-RU" sz="1800" dirty="0" smtClean="0"/>
              <a:t>звестный </a:t>
            </a:r>
            <a:r>
              <a:rPr lang="ru-RU" sz="1800" dirty="0"/>
              <a:t>чувашский художник, график, книжный иллюстратор.</a:t>
            </a:r>
            <a:br>
              <a:rPr lang="ru-RU" sz="1800" dirty="0"/>
            </a:br>
            <a:r>
              <a:rPr lang="ru-RU" sz="1800" dirty="0"/>
              <a:t> </a:t>
            </a:r>
            <a:r>
              <a:rPr lang="ru-RU" sz="1800" dirty="0" smtClean="0"/>
              <a:t>Виталий </a:t>
            </a:r>
            <a:r>
              <a:rPr lang="ru-RU" sz="1800" dirty="0" err="1"/>
              <a:t>Емельянович</a:t>
            </a:r>
            <a:r>
              <a:rPr lang="ru-RU" sz="1800" dirty="0"/>
              <a:t> родился 07 января 1937 г. в д. </a:t>
            </a:r>
            <a:r>
              <a:rPr lang="ru-RU" sz="1800" dirty="0" err="1"/>
              <a:t>Лапракасы</a:t>
            </a:r>
            <a:r>
              <a:rPr lang="ru-RU" sz="1800" dirty="0"/>
              <a:t> Чебоксарского района в семье колхозника. В 1959 г. окончил Чебоксарское художественное училище по специальности «учитель рисования и черчения». </a:t>
            </a:r>
            <a:endParaRPr lang="ru-RU" sz="1800" dirty="0" smtClean="0"/>
          </a:p>
          <a:p>
            <a:pPr algn="l"/>
            <a:endParaRPr lang="ru-RU" sz="1800" dirty="0"/>
          </a:p>
          <a:p>
            <a:pPr algn="l"/>
            <a:endParaRPr lang="ru-RU" sz="1800" b="1" dirty="0" smtClean="0"/>
          </a:p>
          <a:p>
            <a:pPr algn="l"/>
            <a:r>
              <a:rPr lang="ru-RU" sz="1800" b="1" i="1" dirty="0" smtClean="0"/>
              <a:t>Чапаев </a:t>
            </a:r>
            <a:r>
              <a:rPr lang="ru-RU" sz="1800" b="1" i="1" dirty="0"/>
              <a:t>Василий </a:t>
            </a:r>
            <a:r>
              <a:rPr lang="ru-RU" sz="1800" b="1" i="1" dirty="0" smtClean="0"/>
              <a:t>Иванович</a:t>
            </a:r>
          </a:p>
          <a:p>
            <a:pPr algn="l"/>
            <a:r>
              <a:rPr lang="ru-RU" sz="1800" dirty="0" smtClean="0"/>
              <a:t>(</a:t>
            </a:r>
            <a:r>
              <a:rPr lang="ru-RU" sz="1800" dirty="0"/>
              <a:t>28 января (9 февраля) 1887 года - 5 сентября 1919 года)</a:t>
            </a:r>
          </a:p>
          <a:p>
            <a:pPr algn="l"/>
            <a:r>
              <a:rPr lang="ru-RU" sz="1800" dirty="0" smtClean="0"/>
              <a:t>Легендарный </a:t>
            </a:r>
            <a:r>
              <a:rPr lang="ru-RU" sz="1800" dirty="0"/>
              <a:t>советский военачальник, «народный полководец» Гражданской войны, командир 25-й стрелковой дивизии. Родился 28 января (9 февраля) 1887 года в деревне </a:t>
            </a:r>
            <a:r>
              <a:rPr lang="ru-RU" sz="1800" dirty="0" err="1"/>
              <a:t>Будайка</a:t>
            </a:r>
            <a:r>
              <a:rPr lang="ru-RU" sz="1800" dirty="0"/>
              <a:t> Чебоксарского уезда Казанской губернии (ныне в черте города Чебоксары).</a:t>
            </a:r>
            <a:endParaRPr lang="ru-RU" sz="1800" dirty="0" smtClean="0"/>
          </a:p>
          <a:p>
            <a:pPr algn="l"/>
            <a:endParaRPr lang="ru-RU" sz="1800" dirty="0" smtClean="0"/>
          </a:p>
        </p:txBody>
      </p:sp>
      <p:pic>
        <p:nvPicPr>
          <p:cNvPr id="12" name="Рисунок 1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929454" y="3857628"/>
            <a:ext cx="1839366" cy="2802844"/>
          </a:xfrm>
          <a:prstGeom prst="rect">
            <a:avLst/>
          </a:prstGeom>
        </p:spPr>
      </p:pic>
      <p:pic>
        <p:nvPicPr>
          <p:cNvPr id="6" name="Рисунок 5" descr="http://www.archives21.ru/home/990/pics/photos/novosti/01/emelynov.jpg"/>
          <p:cNvPicPr/>
          <p:nvPr/>
        </p:nvPicPr>
        <p:blipFill>
          <a:blip r:embed="rId3">
            <a:extLst>
              <a:ext uri="{28A0092B-C50C-407E-A947-70E740481C1C}">
                <a14:useLocalDpi xmlns:a14="http://schemas.microsoft.com/office/drawing/2010/main" xmlns="" val="0"/>
              </a:ext>
            </a:extLst>
          </a:blip>
          <a:srcRect/>
          <a:stretch>
            <a:fillRect/>
          </a:stretch>
        </p:blipFill>
        <p:spPr bwMode="auto">
          <a:xfrm>
            <a:off x="6952712" y="1103179"/>
            <a:ext cx="1714974" cy="2384087"/>
          </a:xfrm>
          <a:prstGeom prst="rect">
            <a:avLst/>
          </a:prstGeom>
          <a:noFill/>
          <a:ln>
            <a:noFill/>
          </a:ln>
        </p:spPr>
      </p:pic>
    </p:spTree>
    <p:extLst>
      <p:ext uri="{BB962C8B-B14F-4D97-AF65-F5344CB8AC3E}">
        <p14:creationId xmlns:p14="http://schemas.microsoft.com/office/powerpoint/2010/main" xmlns="" val="29615249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ppt_x</p:attrName>
                                        </p:attrNameLst>
                                      </p:cBhvr>
                                      <p:tavLst>
                                        <p:tav tm="0">
                                          <p:val>
                                            <p:strVal val="#ppt_x"/>
                                          </p:val>
                                        </p:tav>
                                        <p:tav tm="100000">
                                          <p:val>
                                            <p:strVal val="#ppt_x"/>
                                          </p:val>
                                        </p:tav>
                                      </p:tavLst>
                                    </p:anim>
                                    <p:anim calcmode="lin" valueType="num">
                                      <p:cBhvr>
                                        <p:cTn id="9" dur="1800" decel="100000" fill="hold"/>
                                        <p:tgtEl>
                                          <p:spTgt spid="2"/>
                                        </p:tgtEl>
                                        <p:attrNameLst>
                                          <p:attrName>ppt_y</p:attrName>
                                        </p:attrNameLst>
                                      </p:cBhvr>
                                      <p:tavLst>
                                        <p:tav tm="0">
                                          <p:val>
                                            <p:strVal val="#ppt_y+1"/>
                                          </p:val>
                                        </p:tav>
                                        <p:tav tm="100000">
                                          <p:val>
                                            <p:strVal val="#ppt_y-.03"/>
                                          </p:val>
                                        </p:tav>
                                      </p:tavLst>
                                    </p:anim>
                                    <p:anim calcmode="lin" valueType="num">
                                      <p:cBhvr>
                                        <p:cTn id="10" dur="200" accel="100000" fill="hold">
                                          <p:stCondLst>
                                            <p:cond delay="1800"/>
                                          </p:stCondLst>
                                        </p:cTn>
                                        <p:tgtEl>
                                          <p:spTgt spid="2"/>
                                        </p:tgtEl>
                                        <p:attrNameLst>
                                          <p:attrName>ppt_y</p:attrName>
                                        </p:attrNameLst>
                                      </p:cBhvr>
                                      <p:tavLst>
                                        <p:tav tm="0">
                                          <p:val>
                                            <p:strVal val="#ppt_y-.03"/>
                                          </p:val>
                                        </p:tav>
                                        <p:tav tm="100000">
                                          <p:val>
                                            <p:strVal val="#ppt_y"/>
                                          </p:val>
                                        </p:tav>
                                      </p:tavLst>
                                    </p:anim>
                                  </p:childTnLst>
                                </p:cTn>
                              </p:par>
                            </p:childTnLst>
                          </p:cTn>
                        </p:par>
                        <p:par>
                          <p:cTn id="11" fill="hold">
                            <p:stCondLst>
                              <p:cond delay="2000"/>
                            </p:stCondLst>
                            <p:childTnLst>
                              <p:par>
                                <p:cTn id="12" presetID="42" presetClass="entr" presetSubtype="0" fill="hold" grpId="0"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7" fill="hold">
                            <p:stCondLst>
                              <p:cond delay="3000"/>
                            </p:stCondLst>
                            <p:childTnLst>
                              <p:par>
                                <p:cTn id="18" presetID="8" presetClass="entr" presetSubtype="16"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diamond(in)">
                                      <p:cBhvr>
                                        <p:cTn id="20" dur="2000"/>
                                        <p:tgtEl>
                                          <p:spTgt spid="6"/>
                                        </p:tgtEl>
                                      </p:cBhvr>
                                    </p:animEffect>
                                  </p:childTnLst>
                                </p:cTn>
                              </p:par>
                            </p:childTnLst>
                          </p:cTn>
                        </p:par>
                        <p:par>
                          <p:cTn id="21" fill="hold">
                            <p:stCondLst>
                              <p:cond delay="5000"/>
                            </p:stCondLst>
                            <p:childTnLst>
                              <p:par>
                                <p:cTn id="22" presetID="42" presetClass="entr" presetSubtype="0" fill="hold" grpId="0" nodeType="after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Effect transition="in" filter="fade">
                                      <p:cBhvr>
                                        <p:cTn id="24" dur="1000"/>
                                        <p:tgtEl>
                                          <p:spTgt spid="3">
                                            <p:txEl>
                                              <p:pRg st="1" end="1"/>
                                            </p:txEl>
                                          </p:spTgt>
                                        </p:tgtEl>
                                      </p:cBhvr>
                                    </p:animEffect>
                                    <p:anim calcmode="lin" valueType="num">
                                      <p:cBhvr>
                                        <p:cTn id="2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27" fill="hold">
                            <p:stCondLst>
                              <p:cond delay="6000"/>
                            </p:stCondLst>
                            <p:childTnLst>
                              <p:par>
                                <p:cTn id="28" presetID="42" presetClass="entr" presetSubtype="0" fill="hold" grpId="0" nodeType="after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Effect transition="in" filter="fade">
                                      <p:cBhvr>
                                        <p:cTn id="30" dur="1000"/>
                                        <p:tgtEl>
                                          <p:spTgt spid="3">
                                            <p:txEl>
                                              <p:pRg st="2" end="2"/>
                                            </p:txEl>
                                          </p:spTgt>
                                        </p:tgtEl>
                                      </p:cBhvr>
                                    </p:animEffect>
                                    <p:anim calcmode="lin" valueType="num">
                                      <p:cBhvr>
                                        <p:cTn id="31"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2"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1000"/>
                                        <p:tgtEl>
                                          <p:spTgt spid="3">
                                            <p:txEl>
                                              <p:pRg st="5" end="5"/>
                                            </p:txEl>
                                          </p:spTgt>
                                        </p:tgtEl>
                                      </p:cBhvr>
                                    </p:animEffect>
                                    <p:anim calcmode="lin" valueType="num">
                                      <p:cBhvr>
                                        <p:cTn id="3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par>
                          <p:cTn id="40" fill="hold">
                            <p:stCondLst>
                              <p:cond delay="1000"/>
                            </p:stCondLst>
                            <p:childTnLst>
                              <p:par>
                                <p:cTn id="41" presetID="8" presetClass="entr" presetSubtype="32" fill="hold"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diamond(out)">
                                      <p:cBhvr>
                                        <p:cTn id="43" dur="1000"/>
                                        <p:tgtEl>
                                          <p:spTgt spid="12"/>
                                        </p:tgtEl>
                                      </p:cBhvr>
                                    </p:animEffect>
                                  </p:childTnLst>
                                </p:cTn>
                              </p:par>
                            </p:childTnLst>
                          </p:cTn>
                        </p:par>
                        <p:par>
                          <p:cTn id="44" fill="hold">
                            <p:stCondLst>
                              <p:cond delay="2000"/>
                            </p:stCondLst>
                            <p:childTnLst>
                              <p:par>
                                <p:cTn id="45" presetID="42" presetClass="entr" presetSubtype="0" fill="hold" grpId="0" nodeType="after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Effect transition="in" filter="fade">
                                      <p:cBhvr>
                                        <p:cTn id="47" dur="1000"/>
                                        <p:tgtEl>
                                          <p:spTgt spid="3">
                                            <p:txEl>
                                              <p:pRg st="6" end="6"/>
                                            </p:txEl>
                                          </p:spTgt>
                                        </p:tgtEl>
                                      </p:cBhvr>
                                    </p:animEffect>
                                    <p:anim calcmode="lin" valueType="num">
                                      <p:cBhvr>
                                        <p:cTn id="4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par>
                          <p:cTn id="50" fill="hold">
                            <p:stCondLst>
                              <p:cond delay="3000"/>
                            </p:stCondLst>
                            <p:childTnLst>
                              <p:par>
                                <p:cTn id="51" presetID="42" presetClass="entr" presetSubtype="0" fill="hold" grpId="0" nodeType="afterEffect">
                                  <p:stCondLst>
                                    <p:cond delay="0"/>
                                  </p:stCondLst>
                                  <p:childTnLst>
                                    <p:set>
                                      <p:cBhvr>
                                        <p:cTn id="52" dur="1" fill="hold">
                                          <p:stCondLst>
                                            <p:cond delay="0"/>
                                          </p:stCondLst>
                                        </p:cTn>
                                        <p:tgtEl>
                                          <p:spTgt spid="3">
                                            <p:txEl>
                                              <p:pRg st="7" end="7"/>
                                            </p:txEl>
                                          </p:spTgt>
                                        </p:tgtEl>
                                        <p:attrNameLst>
                                          <p:attrName>style.visibility</p:attrName>
                                        </p:attrNameLst>
                                      </p:cBhvr>
                                      <p:to>
                                        <p:strVal val="visible"/>
                                      </p:to>
                                    </p:set>
                                    <p:animEffect transition="in" filter="fade">
                                      <p:cBhvr>
                                        <p:cTn id="53" dur="1000"/>
                                        <p:tgtEl>
                                          <p:spTgt spid="3">
                                            <p:txEl>
                                              <p:pRg st="7" end="7"/>
                                            </p:txEl>
                                          </p:spTgt>
                                        </p:tgtEl>
                                      </p:cBhvr>
                                    </p:animEffect>
                                    <p:anim calcmode="lin" valueType="num">
                                      <p:cBhvr>
                                        <p:cTn id="5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5"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786" y="1142984"/>
            <a:ext cx="7772400" cy="750390"/>
          </a:xfrm>
        </p:spPr>
        <p:txBody>
          <a:bodyPr/>
          <a:lstStyle/>
          <a:p>
            <a:r>
              <a:rPr lang="ru-RU" sz="4400" dirty="0" smtClean="0"/>
              <a:t>Государственный герб Чувашии</a:t>
            </a:r>
            <a:endParaRPr lang="ru-RU" sz="4400" dirty="0"/>
          </a:p>
        </p:txBody>
      </p:sp>
      <p:pic>
        <p:nvPicPr>
          <p:cNvPr id="4" name="Picture 9" descr="g600_chuvashia"/>
          <p:cNvPicPr>
            <a:picLocks noChangeAspect="1" noChangeArrowheads="1"/>
          </p:cNvPicPr>
          <p:nvPr/>
        </p:nvPicPr>
        <p:blipFill>
          <a:blip r:embed="rId2"/>
          <a:srcRect/>
          <a:stretch>
            <a:fillRect/>
          </a:stretch>
        </p:blipFill>
        <p:spPr>
          <a:xfrm>
            <a:off x="5500694" y="2571744"/>
            <a:ext cx="3105150" cy="3671887"/>
          </a:xfrm>
          <a:prstGeom prst="rect">
            <a:avLst/>
          </a:prstGeom>
        </p:spPr>
      </p:pic>
      <p:sp>
        <p:nvSpPr>
          <p:cNvPr id="5" name="Прямоугольник 4"/>
          <p:cNvSpPr/>
          <p:nvPr/>
        </p:nvSpPr>
        <p:spPr>
          <a:xfrm>
            <a:off x="642910" y="2285992"/>
            <a:ext cx="4572000" cy="4330416"/>
          </a:xfrm>
          <a:prstGeom prst="rect">
            <a:avLst/>
          </a:prstGeom>
        </p:spPr>
        <p:txBody>
          <a:bodyPr>
            <a:spAutoFit/>
          </a:bodyPr>
          <a:lstStyle/>
          <a:p>
            <a:pPr>
              <a:lnSpc>
                <a:spcPct val="90000"/>
              </a:lnSpc>
            </a:pPr>
            <a:r>
              <a:rPr lang="ru-RU" dirty="0" smtClean="0">
                <a:latin typeface="Bookman Old Style" pitchFamily="18" charset="0"/>
              </a:rPr>
              <a:t>Представляет собой геральдический щит, на которой «Древо жизни», растущее из чувашской земли. «Древо жизни» - знак долгого исторического пути, пройденного чувашским народом. Пурпурный цвет Древа и нижней полуокружности символизирует стремление народа к свободе. Светло-желтый – цвет солнца, дарующий жизнь всему на земле. Восьмиугольная звезда выражает красоту и совершенство. Хмель на концах полуокружности – образ традиционного богатства чувашского народа и республики- «зеленого золота».</a:t>
            </a:r>
            <a:endParaRPr lang="ru-RU" dirty="0">
              <a:latin typeface="Bookman Old Style" pitchFamily="18" charset="0"/>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ppt_x</p:attrName>
                                        </p:attrNameLst>
                                      </p:cBhvr>
                                      <p:tavLst>
                                        <p:tav tm="0">
                                          <p:val>
                                            <p:strVal val="#ppt_x"/>
                                          </p:val>
                                        </p:tav>
                                        <p:tav tm="100000">
                                          <p:val>
                                            <p:strVal val="#ppt_x"/>
                                          </p:val>
                                        </p:tav>
                                      </p:tavLst>
                                    </p:anim>
                                    <p:anim calcmode="lin" valueType="num">
                                      <p:cBhvr>
                                        <p:cTn id="9" dur="1800" decel="100000" fill="hold"/>
                                        <p:tgtEl>
                                          <p:spTgt spid="2"/>
                                        </p:tgtEl>
                                        <p:attrNameLst>
                                          <p:attrName>ppt_y</p:attrName>
                                        </p:attrNameLst>
                                      </p:cBhvr>
                                      <p:tavLst>
                                        <p:tav tm="0">
                                          <p:val>
                                            <p:strVal val="#ppt_y+1"/>
                                          </p:val>
                                        </p:tav>
                                        <p:tav tm="100000">
                                          <p:val>
                                            <p:strVal val="#ppt_y-.03"/>
                                          </p:val>
                                        </p:tav>
                                      </p:tavLst>
                                    </p:anim>
                                    <p:anim calcmode="lin" valueType="num">
                                      <p:cBhvr>
                                        <p:cTn id="10" dur="200" accel="100000" fill="hold">
                                          <p:stCondLst>
                                            <p:cond delay="1800"/>
                                          </p:stCondLst>
                                        </p:cTn>
                                        <p:tgtEl>
                                          <p:spTgt spid="2"/>
                                        </p:tgtEl>
                                        <p:attrNameLst>
                                          <p:attrName>ppt_y</p:attrName>
                                        </p:attrNameLst>
                                      </p:cBhvr>
                                      <p:tavLst>
                                        <p:tav tm="0">
                                          <p:val>
                                            <p:strVal val="#ppt_y-.03"/>
                                          </p:val>
                                        </p:tav>
                                        <p:tav tm="100000">
                                          <p:val>
                                            <p:strVal val="#ppt_y"/>
                                          </p:val>
                                        </p:tav>
                                      </p:tavLst>
                                    </p:anim>
                                  </p:childTnLst>
                                </p:cTn>
                              </p:par>
                            </p:childTnLst>
                          </p:cTn>
                        </p:par>
                        <p:par>
                          <p:cTn id="11" fill="hold">
                            <p:stCondLst>
                              <p:cond delay="2000"/>
                            </p:stCondLst>
                            <p:childTnLst>
                              <p:par>
                                <p:cTn id="12" presetID="42"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par>
                          <p:cTn id="17" fill="hold">
                            <p:stCondLst>
                              <p:cond delay="3000"/>
                            </p:stCondLst>
                            <p:childTnLst>
                              <p:par>
                                <p:cTn id="18" presetID="18" presetClass="entr" presetSubtype="12"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strips(downLeft)">
                                      <p:cBhvr>
                                        <p:cTn id="20"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67544" y="620688"/>
            <a:ext cx="5688632" cy="5616624"/>
          </a:xfrm>
        </p:spPr>
        <p:txBody>
          <a:bodyPr/>
          <a:lstStyle/>
          <a:p>
            <a:pPr algn="ctr"/>
            <a:r>
              <a:rPr lang="ru-RU" sz="1800" b="1" i="1" dirty="0" smtClean="0"/>
              <a:t>Герман  Степанович  Лебедев </a:t>
            </a:r>
          </a:p>
          <a:p>
            <a:pPr algn="ctr"/>
            <a:r>
              <a:rPr lang="ru-RU" sz="1800" b="1" i="1" dirty="0" smtClean="0"/>
              <a:t>(</a:t>
            </a:r>
            <a:r>
              <a:rPr lang="ru-RU" sz="1800" b="1" i="1" dirty="0"/>
              <a:t>1913-1980</a:t>
            </a:r>
            <a:r>
              <a:rPr lang="ru-RU" sz="1800" b="1" i="1" dirty="0" smtClean="0"/>
              <a:t>).</a:t>
            </a:r>
            <a:r>
              <a:rPr lang="ru-RU" sz="1800" b="1" i="1" dirty="0"/>
              <a:t> </a:t>
            </a:r>
            <a:endParaRPr lang="ru-RU" sz="1800" b="1" i="1" dirty="0" smtClean="0"/>
          </a:p>
          <a:p>
            <a:pPr algn="l">
              <a:spcBef>
                <a:spcPts val="0"/>
              </a:spcBef>
            </a:pPr>
            <a:r>
              <a:rPr lang="ru-RU" sz="1800" dirty="0"/>
              <a:t>А</a:t>
            </a:r>
            <a:r>
              <a:rPr lang="ru-RU" sz="1800" dirty="0" smtClean="0"/>
              <a:t>втор </a:t>
            </a:r>
            <a:r>
              <a:rPr lang="ru-RU" sz="1800" dirty="0"/>
              <a:t>музыки Гимна Чувашской Республики, заслуженный деятель искусств Чувашской АССР и РСФСР</a:t>
            </a:r>
            <a:r>
              <a:rPr lang="ru-RU" sz="1800" dirty="0" smtClean="0"/>
              <a:t>.</a:t>
            </a:r>
          </a:p>
          <a:p>
            <a:pPr algn="l">
              <a:spcBef>
                <a:spcPts val="0"/>
              </a:spcBef>
            </a:pPr>
            <a:r>
              <a:rPr lang="ru-RU" sz="1800" dirty="0" smtClean="0"/>
              <a:t> </a:t>
            </a:r>
            <a:r>
              <a:rPr lang="ru-RU" sz="1800" dirty="0"/>
              <a:t>Родился будущий композитор в 1913 году в д. </a:t>
            </a:r>
            <a:r>
              <a:rPr lang="ru-RU" sz="1800" dirty="0" err="1"/>
              <a:t>Салабайкасы</a:t>
            </a:r>
            <a:r>
              <a:rPr lang="ru-RU" sz="1800" dirty="0"/>
              <a:t> </a:t>
            </a:r>
            <a:r>
              <a:rPr lang="ru-RU" sz="1800" dirty="0" err="1"/>
              <a:t>Козьмодемьянского</a:t>
            </a:r>
            <a:r>
              <a:rPr lang="ru-RU" sz="1800" dirty="0"/>
              <a:t> </a:t>
            </a:r>
            <a:r>
              <a:rPr lang="ru-RU" sz="1800" dirty="0" smtClean="0"/>
              <a:t>уезда </a:t>
            </a:r>
            <a:r>
              <a:rPr lang="ru-RU" sz="1800" dirty="0"/>
              <a:t>(</a:t>
            </a:r>
            <a:r>
              <a:rPr lang="ru-RU" sz="1800" dirty="0" smtClean="0"/>
              <a:t>ныне Чебоксарского </a:t>
            </a:r>
            <a:r>
              <a:rPr lang="ru-RU" sz="1800" dirty="0"/>
              <a:t>района </a:t>
            </a:r>
            <a:r>
              <a:rPr lang="ru-RU" sz="1800" dirty="0" smtClean="0"/>
              <a:t>Чувашской Республики</a:t>
            </a:r>
            <a:r>
              <a:rPr lang="ru-RU" sz="1800" dirty="0"/>
              <a:t>). </a:t>
            </a:r>
            <a:r>
              <a:rPr lang="ru-RU" dirty="0" smtClean="0"/>
              <a:t> </a:t>
            </a:r>
          </a:p>
          <a:p>
            <a:pPr algn="l">
              <a:spcBef>
                <a:spcPts val="0"/>
              </a:spcBef>
            </a:pPr>
            <a:endParaRPr lang="ru-RU" sz="1800" dirty="0" smtClean="0"/>
          </a:p>
          <a:p>
            <a:pPr algn="l"/>
            <a:endParaRPr lang="ru-RU" sz="1800" b="1" i="1" dirty="0" smtClean="0"/>
          </a:p>
          <a:p>
            <a:pPr algn="l"/>
            <a:endParaRPr lang="ru-RU" sz="1800" b="1" i="1" dirty="0"/>
          </a:p>
          <a:p>
            <a:pPr algn="l"/>
            <a:endParaRPr lang="ru-RU" sz="1800" b="1" i="1" dirty="0" smtClean="0"/>
          </a:p>
          <a:p>
            <a:pPr algn="ctr"/>
            <a:r>
              <a:rPr lang="ru-RU" sz="1800" b="1" i="1" dirty="0" err="1" smtClean="0"/>
              <a:t>Андриян</a:t>
            </a:r>
            <a:r>
              <a:rPr lang="ru-RU" sz="1800" b="1" i="1" dirty="0" smtClean="0"/>
              <a:t> </a:t>
            </a:r>
            <a:r>
              <a:rPr lang="ru-RU" sz="1800" b="1" i="1" dirty="0"/>
              <a:t>Григорьевич Николаев </a:t>
            </a:r>
            <a:endParaRPr lang="ru-RU" sz="1800" dirty="0"/>
          </a:p>
          <a:p>
            <a:pPr algn="ctr"/>
            <a:r>
              <a:rPr lang="ru-RU" sz="1800" dirty="0" smtClean="0"/>
              <a:t> космонавт</a:t>
            </a:r>
          </a:p>
          <a:p>
            <a:pPr algn="l"/>
            <a:r>
              <a:rPr lang="ru-RU" sz="1800" dirty="0"/>
              <a:t>Р</a:t>
            </a:r>
            <a:r>
              <a:rPr lang="ru-RU" sz="1800" dirty="0" smtClean="0"/>
              <a:t>одился </a:t>
            </a:r>
            <a:r>
              <a:rPr lang="ru-RU" sz="1800" dirty="0"/>
              <a:t>5 сентября 1929 года в деревне Шоршелы Мариинско-Посадского района Чувашской АССР (ныне Чувашской Республики).</a:t>
            </a:r>
          </a:p>
        </p:txBody>
      </p:sp>
      <p:pic>
        <p:nvPicPr>
          <p:cNvPr id="1026" name="Picture 2" descr="http://www.archives21.ru/home/989/pics/lebedev_g_s_1000.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948264" y="476672"/>
            <a:ext cx="1850313" cy="2592288"/>
          </a:xfrm>
          <a:prstGeom prst="rect">
            <a:avLst/>
          </a:prstGeom>
          <a:noFill/>
          <a:extLst>
            <a:ext uri="{909E8E84-426E-40DD-AFC4-6F175D3DCCD1}">
              <a14:hiddenFill xmlns:a14="http://schemas.microsoft.com/office/drawing/2010/main" xmlns="">
                <a:solidFill>
                  <a:srgbClr val="FFFFFF"/>
                </a:solidFill>
              </a14:hiddenFill>
            </a:ext>
          </a:extLst>
        </p:spPr>
      </p:pic>
      <p:pic>
        <p:nvPicPr>
          <p:cNvPr id="1028" name="Picture 4" descr="http://tvorite.ru/uploads/posts/2013-04/1365076125_nikolaev.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6948264" y="3537589"/>
            <a:ext cx="1824137" cy="269972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04906367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3" presetClass="entr" presetSubtype="16" fill="hold" nodeType="after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plus(in)">
                                      <p:cBhvr>
                                        <p:cTn id="13" dur="2000"/>
                                        <p:tgtEl>
                                          <p:spTgt spid="1026"/>
                                        </p:tgtEl>
                                      </p:cBhvr>
                                    </p:animEffect>
                                  </p:childTnLst>
                                </p:cTn>
                              </p:par>
                            </p:childTnLst>
                          </p:cTn>
                        </p:par>
                        <p:par>
                          <p:cTn id="14" fill="hold">
                            <p:stCondLst>
                              <p:cond delay="3000"/>
                            </p:stCondLst>
                            <p:childTnLst>
                              <p:par>
                                <p:cTn id="15" presetID="42" presetClass="entr" presetSubtype="0"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anim calcmode="lin" valueType="num">
                                      <p:cBhvr>
                                        <p:cTn id="1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20" fill="hold">
                            <p:stCondLst>
                              <p:cond delay="4000"/>
                            </p:stCondLst>
                            <p:childTnLst>
                              <p:par>
                                <p:cTn id="21" presetID="42" presetClass="entr" presetSubtype="0" fill="hold" grpId="0" nodeType="after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1000"/>
                                        <p:tgtEl>
                                          <p:spTgt spid="3">
                                            <p:txEl>
                                              <p:pRg st="2" end="2"/>
                                            </p:txEl>
                                          </p:spTgt>
                                        </p:tgtEl>
                                      </p:cBhvr>
                                    </p:animEffect>
                                    <p:anim calcmode="lin" valueType="num">
                                      <p:cBhvr>
                                        <p:cTn id="2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5"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6" fill="hold">
                            <p:stCondLst>
                              <p:cond delay="5000"/>
                            </p:stCondLst>
                            <p:childTnLst>
                              <p:par>
                                <p:cTn id="27" presetID="42" presetClass="entr" presetSubtype="0" fill="hold" grpId="0" nodeType="after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fade">
                                      <p:cBhvr>
                                        <p:cTn id="29" dur="1000"/>
                                        <p:tgtEl>
                                          <p:spTgt spid="3">
                                            <p:txEl>
                                              <p:pRg st="3" end="3"/>
                                            </p:txEl>
                                          </p:spTgt>
                                        </p:tgtEl>
                                      </p:cBhvr>
                                    </p:animEffect>
                                    <p:anim calcmode="lin" valueType="num">
                                      <p:cBhvr>
                                        <p:cTn id="3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grpId="0" nodeType="clickEffect">
                                  <p:stCondLst>
                                    <p:cond delay="0"/>
                                  </p:stCondLst>
                                  <p:childTnLst>
                                    <p:set>
                                      <p:cBhvr>
                                        <p:cTn id="35" dur="1" fill="hold">
                                          <p:stCondLst>
                                            <p:cond delay="0"/>
                                          </p:stCondLst>
                                        </p:cTn>
                                        <p:tgtEl>
                                          <p:spTgt spid="3">
                                            <p:txEl>
                                              <p:pRg st="8" end="8"/>
                                            </p:txEl>
                                          </p:spTgt>
                                        </p:tgtEl>
                                        <p:attrNameLst>
                                          <p:attrName>style.visibility</p:attrName>
                                        </p:attrNameLst>
                                      </p:cBhvr>
                                      <p:to>
                                        <p:strVal val="visible"/>
                                      </p:to>
                                    </p:set>
                                    <p:animEffect transition="in" filter="fade">
                                      <p:cBhvr>
                                        <p:cTn id="36" dur="1000"/>
                                        <p:tgtEl>
                                          <p:spTgt spid="3">
                                            <p:txEl>
                                              <p:pRg st="8" end="8"/>
                                            </p:txEl>
                                          </p:spTgt>
                                        </p:tgtEl>
                                      </p:cBhvr>
                                    </p:animEffect>
                                    <p:anim calcmode="lin" valueType="num">
                                      <p:cBhvr>
                                        <p:cTn id="37"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par>
                          <p:cTn id="39" fill="hold">
                            <p:stCondLst>
                              <p:cond delay="1000"/>
                            </p:stCondLst>
                            <p:childTnLst>
                              <p:par>
                                <p:cTn id="40" presetID="13" presetClass="entr" presetSubtype="16" fill="hold" nodeType="afterEffect">
                                  <p:stCondLst>
                                    <p:cond delay="0"/>
                                  </p:stCondLst>
                                  <p:childTnLst>
                                    <p:set>
                                      <p:cBhvr>
                                        <p:cTn id="41" dur="1" fill="hold">
                                          <p:stCondLst>
                                            <p:cond delay="0"/>
                                          </p:stCondLst>
                                        </p:cTn>
                                        <p:tgtEl>
                                          <p:spTgt spid="1028"/>
                                        </p:tgtEl>
                                        <p:attrNameLst>
                                          <p:attrName>style.visibility</p:attrName>
                                        </p:attrNameLst>
                                      </p:cBhvr>
                                      <p:to>
                                        <p:strVal val="visible"/>
                                      </p:to>
                                    </p:set>
                                    <p:animEffect transition="in" filter="plus(in)">
                                      <p:cBhvr>
                                        <p:cTn id="42" dur="2000"/>
                                        <p:tgtEl>
                                          <p:spTgt spid="1028"/>
                                        </p:tgtEl>
                                      </p:cBhvr>
                                    </p:animEffect>
                                  </p:childTnLst>
                                </p:cTn>
                              </p:par>
                            </p:childTnLst>
                          </p:cTn>
                        </p:par>
                        <p:par>
                          <p:cTn id="43" fill="hold">
                            <p:stCondLst>
                              <p:cond delay="3000"/>
                            </p:stCondLst>
                            <p:childTnLst>
                              <p:par>
                                <p:cTn id="44" presetID="42" presetClass="entr" presetSubtype="0" fill="hold" grpId="0" nodeType="afterEffect">
                                  <p:stCondLst>
                                    <p:cond delay="0"/>
                                  </p:stCondLst>
                                  <p:childTnLst>
                                    <p:set>
                                      <p:cBhvr>
                                        <p:cTn id="45" dur="1" fill="hold">
                                          <p:stCondLst>
                                            <p:cond delay="0"/>
                                          </p:stCondLst>
                                        </p:cTn>
                                        <p:tgtEl>
                                          <p:spTgt spid="3">
                                            <p:txEl>
                                              <p:pRg st="9" end="9"/>
                                            </p:txEl>
                                          </p:spTgt>
                                        </p:tgtEl>
                                        <p:attrNameLst>
                                          <p:attrName>style.visibility</p:attrName>
                                        </p:attrNameLst>
                                      </p:cBhvr>
                                      <p:to>
                                        <p:strVal val="visible"/>
                                      </p:to>
                                    </p:set>
                                    <p:animEffect transition="in" filter="fade">
                                      <p:cBhvr>
                                        <p:cTn id="46" dur="1000"/>
                                        <p:tgtEl>
                                          <p:spTgt spid="3">
                                            <p:txEl>
                                              <p:pRg st="9" end="9"/>
                                            </p:txEl>
                                          </p:spTgt>
                                        </p:tgtEl>
                                      </p:cBhvr>
                                    </p:animEffect>
                                    <p:anim calcmode="lin" valueType="num">
                                      <p:cBhvr>
                                        <p:cTn id="4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par>
                          <p:cTn id="49" fill="hold">
                            <p:stCondLst>
                              <p:cond delay="4000"/>
                            </p:stCondLst>
                            <p:childTnLst>
                              <p:par>
                                <p:cTn id="50" presetID="42" presetClass="entr" presetSubtype="0" fill="hold" grpId="0" nodeType="afterEffect">
                                  <p:stCondLst>
                                    <p:cond delay="0"/>
                                  </p:stCondLst>
                                  <p:childTnLst>
                                    <p:set>
                                      <p:cBhvr>
                                        <p:cTn id="51" dur="1" fill="hold">
                                          <p:stCondLst>
                                            <p:cond delay="0"/>
                                          </p:stCondLst>
                                        </p:cTn>
                                        <p:tgtEl>
                                          <p:spTgt spid="3">
                                            <p:txEl>
                                              <p:pRg st="10" end="10"/>
                                            </p:txEl>
                                          </p:spTgt>
                                        </p:tgtEl>
                                        <p:attrNameLst>
                                          <p:attrName>style.visibility</p:attrName>
                                        </p:attrNameLst>
                                      </p:cBhvr>
                                      <p:to>
                                        <p:strVal val="visible"/>
                                      </p:to>
                                    </p:set>
                                    <p:animEffect transition="in" filter="fade">
                                      <p:cBhvr>
                                        <p:cTn id="52" dur="1000"/>
                                        <p:tgtEl>
                                          <p:spTgt spid="3">
                                            <p:txEl>
                                              <p:pRg st="10" end="10"/>
                                            </p:txEl>
                                          </p:spTgt>
                                        </p:tgtEl>
                                      </p:cBhvr>
                                    </p:animEffect>
                                    <p:anim calcmode="lin" valueType="num">
                                      <p:cBhvr>
                                        <p:cTn id="53"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54"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51520" y="332656"/>
            <a:ext cx="5616624" cy="6120680"/>
          </a:xfrm>
        </p:spPr>
        <p:txBody>
          <a:bodyPr>
            <a:normAutofit fontScale="25000" lnSpcReduction="20000"/>
          </a:bodyPr>
          <a:lstStyle/>
          <a:p>
            <a:pPr algn="ctr"/>
            <a:endParaRPr lang="ru-RU" sz="7200" b="1" i="1" dirty="0" smtClean="0"/>
          </a:p>
          <a:p>
            <a:pPr algn="ctr"/>
            <a:r>
              <a:rPr lang="ru-RU" sz="7200" b="1" i="1" dirty="0" smtClean="0"/>
              <a:t>Ильин </a:t>
            </a:r>
            <a:r>
              <a:rPr lang="ru-RU" sz="7200" b="1" i="1" dirty="0"/>
              <a:t>Юрий Георгиевич </a:t>
            </a:r>
            <a:endParaRPr lang="ru-RU" sz="7200" b="1" i="1" dirty="0" smtClean="0"/>
          </a:p>
          <a:p>
            <a:pPr algn="l"/>
            <a:r>
              <a:rPr lang="ru-RU" sz="7200" dirty="0"/>
              <a:t>Р</a:t>
            </a:r>
            <a:r>
              <a:rPr lang="ru-RU" sz="7200" dirty="0" smtClean="0"/>
              <a:t>одился в </a:t>
            </a:r>
            <a:r>
              <a:rPr lang="ru-RU" sz="7200" dirty="0" err="1" smtClean="0"/>
              <a:t>д.Апанасово-Темяши</a:t>
            </a:r>
            <a:r>
              <a:rPr lang="ru-RU" sz="7200" dirty="0" smtClean="0"/>
              <a:t> </a:t>
            </a:r>
            <a:r>
              <a:rPr lang="ru-RU" sz="7200" dirty="0" err="1" smtClean="0"/>
              <a:t>Яльчикского</a:t>
            </a:r>
            <a:r>
              <a:rPr lang="ru-RU" sz="7200" dirty="0" smtClean="0"/>
              <a:t> района Чувашской Республики в 1962 году. Мастер спорта СССР международного класса. Десятикратный чемпион России по </a:t>
            </a:r>
            <a:r>
              <a:rPr lang="ru-RU" sz="7200" dirty="0" err="1" smtClean="0"/>
              <a:t>лыжесанному</a:t>
            </a:r>
            <a:r>
              <a:rPr lang="ru-RU" sz="7200" dirty="0" smtClean="0"/>
              <a:t> спорту среди инвалидов (1987–1997); призер первенства России (1998) и Европы (1997); участник зимних Параолимпийских игр (1994, 1998, 2002).</a:t>
            </a:r>
          </a:p>
          <a:p>
            <a:pPr algn="l"/>
            <a:endParaRPr lang="ru-RU" sz="7200" dirty="0"/>
          </a:p>
          <a:p>
            <a:pPr algn="l"/>
            <a:endParaRPr lang="ru-RU" sz="7200" dirty="0" smtClean="0"/>
          </a:p>
          <a:p>
            <a:pPr algn="l"/>
            <a:endParaRPr lang="ru-RU" sz="7200" dirty="0"/>
          </a:p>
          <a:p>
            <a:pPr algn="ctr"/>
            <a:endParaRPr lang="ru-RU" sz="7200" b="1" i="1" dirty="0" smtClean="0"/>
          </a:p>
          <a:p>
            <a:pPr algn="ctr"/>
            <a:r>
              <a:rPr lang="ru-RU" sz="7200" b="1" i="1" dirty="0" smtClean="0"/>
              <a:t>Грузинова </a:t>
            </a:r>
            <a:r>
              <a:rPr lang="ru-RU" sz="7200" b="1" i="1" dirty="0"/>
              <a:t>Елена Николаевна </a:t>
            </a:r>
            <a:endParaRPr lang="ru-RU" sz="7200" b="1" i="1" dirty="0" smtClean="0"/>
          </a:p>
          <a:p>
            <a:pPr algn="l"/>
            <a:r>
              <a:rPr lang="ru-RU" sz="7200" dirty="0"/>
              <a:t>Р</a:t>
            </a:r>
            <a:r>
              <a:rPr lang="ru-RU" sz="7200" dirty="0" smtClean="0"/>
              <a:t>одилась </a:t>
            </a:r>
            <a:r>
              <a:rPr lang="ru-RU" sz="7200" dirty="0"/>
              <a:t>31 декабря 1967 г. в д. Черепаново </a:t>
            </a:r>
            <a:r>
              <a:rPr lang="ru-RU" sz="7200" dirty="0" err="1"/>
              <a:t>Красночетайского</a:t>
            </a:r>
            <a:r>
              <a:rPr lang="ru-RU" sz="7200" dirty="0"/>
              <a:t> района Чувашской Республики. Она воспитанница Чебоксарской школы высшего спортивного мастерства.  </a:t>
            </a:r>
            <a:r>
              <a:rPr lang="ru-RU" sz="7200" dirty="0" err="1" smtClean="0"/>
              <a:t>Е.Грузинова</a:t>
            </a:r>
            <a:r>
              <a:rPr lang="ru-RU" sz="7200" dirty="0" smtClean="0"/>
              <a:t> </a:t>
            </a:r>
            <a:r>
              <a:rPr lang="ru-RU" sz="7200" dirty="0"/>
              <a:t>- мастер спорта международного класса по спортивной ходьбе, чемпионка Чувашии, бронзовый призер чемпионата СССР (1989), бронзовый призер Кубка мира (1994), обладательница Кубка России, участница XXVI Олимпийских игр по спортивной ходьбе на 10 км. (1996).</a:t>
            </a:r>
          </a:p>
          <a:p>
            <a:r>
              <a:rPr lang="ru-RU" sz="5500" dirty="0"/>
              <a:t> </a:t>
            </a:r>
          </a:p>
          <a:p>
            <a:pPr algn="l"/>
            <a:endParaRPr lang="ru-RU" sz="5500" dirty="0"/>
          </a:p>
        </p:txBody>
      </p:sp>
      <p:pic>
        <p:nvPicPr>
          <p:cNvPr id="1026" name="Picture 2" descr="10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887669" y="456273"/>
            <a:ext cx="2055038" cy="3155089"/>
          </a:xfrm>
          <a:prstGeom prst="rect">
            <a:avLst/>
          </a:prstGeom>
          <a:noFill/>
          <a:extLst>
            <a:ext uri="{909E8E84-426E-40DD-AFC4-6F175D3DCCD1}">
              <a14:hiddenFill xmlns:a14="http://schemas.microsoft.com/office/drawing/2010/main" xmlns="">
                <a:solidFill>
                  <a:srgbClr val="FFFFFF"/>
                </a:solidFill>
              </a14:hiddenFill>
            </a:ext>
          </a:extLst>
        </p:spPr>
      </p:pic>
      <p:pic>
        <p:nvPicPr>
          <p:cNvPr id="1029" name="Picture 5" descr="gruzinova_e_n_1000"/>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6894047" y="3796028"/>
            <a:ext cx="2059450" cy="2814582"/>
          </a:xfrm>
          <a:prstGeom prst="rect">
            <a:avLst/>
          </a:prstGeom>
          <a:noFill/>
          <a:extLst>
            <a:ext uri="{909E8E84-426E-40DD-AFC4-6F175D3DCCD1}">
              <a14:hiddenFill xmlns:a14="http://schemas.microsoft.com/office/drawing/2010/main" xmlns="">
                <a:solidFill>
                  <a:srgbClr val="FFFFFF"/>
                </a:solidFill>
              </a14:hiddenFill>
            </a:ext>
          </a:extLst>
        </p:spPr>
      </p:pic>
      <p:sp>
        <p:nvSpPr>
          <p:cNvPr id="5" name="Прямоугольник 4"/>
          <p:cNvSpPr/>
          <p:nvPr/>
        </p:nvSpPr>
        <p:spPr>
          <a:xfrm>
            <a:off x="467544" y="3426696"/>
            <a:ext cx="4572000" cy="369332"/>
          </a:xfrm>
          <a:prstGeom prst="rect">
            <a:avLst/>
          </a:prstGeom>
        </p:spPr>
        <p:txBody>
          <a:bodyPr>
            <a:spAutoFit/>
          </a:bodyPr>
          <a:lstStyle/>
          <a:p>
            <a:endParaRPr lang="ru-RU" dirty="0"/>
          </a:p>
        </p:txBody>
      </p:sp>
    </p:spTree>
    <p:extLst>
      <p:ext uri="{BB962C8B-B14F-4D97-AF65-F5344CB8AC3E}">
        <p14:creationId xmlns:p14="http://schemas.microsoft.com/office/powerpoint/2010/main" xmlns="" val="178967643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0" presetClass="entr" presetSubtype="0" fill="hold" nodeType="after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wedge">
                                      <p:cBhvr>
                                        <p:cTn id="13" dur="2000"/>
                                        <p:tgtEl>
                                          <p:spTgt spid="1026"/>
                                        </p:tgtEl>
                                      </p:cBhvr>
                                    </p:animEffect>
                                  </p:childTnLst>
                                </p:cTn>
                              </p:par>
                            </p:childTnLst>
                          </p:cTn>
                        </p:par>
                        <p:par>
                          <p:cTn id="14" fill="hold">
                            <p:stCondLst>
                              <p:cond delay="3000"/>
                            </p:stCondLst>
                            <p:childTnLst>
                              <p:par>
                                <p:cTn id="15" presetID="42" presetClass="entr" presetSubtype="0" fill="hold" grpId="0"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txEl>
                                              <p:pRg st="7" end="7"/>
                                            </p:txEl>
                                          </p:spTgt>
                                        </p:tgtEl>
                                        <p:attrNameLst>
                                          <p:attrName>style.visibility</p:attrName>
                                        </p:attrNameLst>
                                      </p:cBhvr>
                                      <p:to>
                                        <p:strVal val="visible"/>
                                      </p:to>
                                    </p:set>
                                    <p:animEffect transition="in" filter="fade">
                                      <p:cBhvr>
                                        <p:cTn id="24" dur="1000"/>
                                        <p:tgtEl>
                                          <p:spTgt spid="3">
                                            <p:txEl>
                                              <p:pRg st="7" end="7"/>
                                            </p:txEl>
                                          </p:spTgt>
                                        </p:tgtEl>
                                      </p:cBhvr>
                                    </p:animEffect>
                                    <p:anim calcmode="lin" valueType="num">
                                      <p:cBhvr>
                                        <p:cTn id="2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20" presetClass="entr" presetSubtype="0" fill="hold" nodeType="afterEffect">
                                  <p:stCondLst>
                                    <p:cond delay="0"/>
                                  </p:stCondLst>
                                  <p:childTnLst>
                                    <p:set>
                                      <p:cBhvr>
                                        <p:cTn id="29" dur="1" fill="hold">
                                          <p:stCondLst>
                                            <p:cond delay="0"/>
                                          </p:stCondLst>
                                        </p:cTn>
                                        <p:tgtEl>
                                          <p:spTgt spid="1029"/>
                                        </p:tgtEl>
                                        <p:attrNameLst>
                                          <p:attrName>style.visibility</p:attrName>
                                        </p:attrNameLst>
                                      </p:cBhvr>
                                      <p:to>
                                        <p:strVal val="visible"/>
                                      </p:to>
                                    </p:set>
                                    <p:animEffect transition="in" filter="wedge">
                                      <p:cBhvr>
                                        <p:cTn id="30" dur="2000"/>
                                        <p:tgtEl>
                                          <p:spTgt spid="1029"/>
                                        </p:tgtEl>
                                      </p:cBhvr>
                                    </p:animEffect>
                                  </p:childTnLst>
                                </p:cTn>
                              </p:par>
                            </p:childTnLst>
                          </p:cTn>
                        </p:par>
                        <p:par>
                          <p:cTn id="31" fill="hold">
                            <p:stCondLst>
                              <p:cond delay="3000"/>
                            </p:stCondLst>
                            <p:childTnLst>
                              <p:par>
                                <p:cTn id="32" presetID="42" presetClass="entr" presetSubtype="0" fill="hold" grpId="0" nodeType="afterEffect">
                                  <p:stCondLst>
                                    <p:cond delay="0"/>
                                  </p:stCondLst>
                                  <p:childTnLst>
                                    <p:set>
                                      <p:cBhvr>
                                        <p:cTn id="33" dur="1" fill="hold">
                                          <p:stCondLst>
                                            <p:cond delay="0"/>
                                          </p:stCondLst>
                                        </p:cTn>
                                        <p:tgtEl>
                                          <p:spTgt spid="3">
                                            <p:txEl>
                                              <p:pRg st="8" end="8"/>
                                            </p:txEl>
                                          </p:spTgt>
                                        </p:tgtEl>
                                        <p:attrNameLst>
                                          <p:attrName>style.visibility</p:attrName>
                                        </p:attrNameLst>
                                      </p:cBhvr>
                                      <p:to>
                                        <p:strVal val="visible"/>
                                      </p:to>
                                    </p:set>
                                    <p:animEffect transition="in" filter="fade">
                                      <p:cBhvr>
                                        <p:cTn id="34" dur="1000"/>
                                        <p:tgtEl>
                                          <p:spTgt spid="3">
                                            <p:txEl>
                                              <p:pRg st="8" end="8"/>
                                            </p:txEl>
                                          </p:spTgt>
                                        </p:tgtEl>
                                      </p:cBhvr>
                                    </p:animEffect>
                                    <p:anim calcmode="lin" valueType="num">
                                      <p:cBhvr>
                                        <p:cTn id="35"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3">
                                            <p:txEl>
                                              <p:pRg st="9" end="9"/>
                                            </p:txEl>
                                          </p:spTgt>
                                        </p:tgtEl>
                                        <p:attrNameLst>
                                          <p:attrName>style.visibility</p:attrName>
                                        </p:attrNameLst>
                                      </p:cBhvr>
                                      <p:to>
                                        <p:strVal val="visible"/>
                                      </p:to>
                                    </p:set>
                                    <p:animEffect transition="in" filter="fade">
                                      <p:cBhvr>
                                        <p:cTn id="41" dur="1000"/>
                                        <p:tgtEl>
                                          <p:spTgt spid="3">
                                            <p:txEl>
                                              <p:pRg st="9" end="9"/>
                                            </p:txEl>
                                          </p:spTgt>
                                        </p:tgtEl>
                                      </p:cBhvr>
                                    </p:animEffect>
                                    <p:anim calcmode="lin" valueType="num">
                                      <p:cBhvr>
                                        <p:cTn id="42"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8080" y="260648"/>
            <a:ext cx="7851648" cy="923528"/>
          </a:xfrm>
        </p:spPr>
        <p:txBody>
          <a:bodyPr>
            <a:normAutofit/>
          </a:bodyPr>
          <a:lstStyle/>
          <a:p>
            <a:pPr algn="ctr"/>
            <a:r>
              <a:rPr lang="ru-RU" sz="4400" dirty="0">
                <a:effectLst/>
              </a:rPr>
              <a:t>Хвала тебе, </a:t>
            </a:r>
            <a:r>
              <a:rPr lang="ru-RU" sz="4400" dirty="0" smtClean="0">
                <a:effectLst/>
              </a:rPr>
              <a:t>Чувашия!</a:t>
            </a:r>
            <a:endParaRPr lang="ru-RU" sz="4400" dirty="0"/>
          </a:p>
        </p:txBody>
      </p:sp>
      <p:sp>
        <p:nvSpPr>
          <p:cNvPr id="3" name="Подзаголовок 2"/>
          <p:cNvSpPr>
            <a:spLocks noGrp="1"/>
          </p:cNvSpPr>
          <p:nvPr>
            <p:ph type="subTitle" idx="1"/>
          </p:nvPr>
        </p:nvSpPr>
        <p:spPr>
          <a:xfrm>
            <a:off x="179512" y="1488344"/>
            <a:ext cx="5190728" cy="4536504"/>
          </a:xfrm>
        </p:spPr>
        <p:txBody>
          <a:bodyPr>
            <a:normAutofit lnSpcReduction="10000"/>
          </a:bodyPr>
          <a:lstStyle/>
          <a:p>
            <a:pPr algn="l"/>
            <a:r>
              <a:rPr lang="ru-RU" dirty="0"/>
              <a:t>Хвала тебе, Чувашия, мой дом!</a:t>
            </a:r>
            <a:br>
              <a:rPr lang="ru-RU" dirty="0"/>
            </a:br>
            <a:r>
              <a:rPr lang="ru-RU" dirty="0"/>
              <a:t>И имя, и язык твой — сердцу свято.</a:t>
            </a:r>
            <a:br>
              <a:rPr lang="ru-RU" dirty="0"/>
            </a:br>
            <a:r>
              <a:rPr lang="ru-RU" dirty="0"/>
              <a:t>Дубравами и хмелем, и трудом,</a:t>
            </a:r>
            <a:br>
              <a:rPr lang="ru-RU" dirty="0"/>
            </a:br>
            <a:r>
              <a:rPr lang="ru-RU" dirty="0"/>
              <a:t>И песнями, и вышивкой богата.</a:t>
            </a:r>
            <a:br>
              <a:rPr lang="ru-RU" dirty="0"/>
            </a:br>
            <a:r>
              <a:rPr lang="ru-RU" dirty="0"/>
              <a:t>Жива в узорах древних нити сила,</a:t>
            </a:r>
            <a:br>
              <a:rPr lang="ru-RU" dirty="0"/>
            </a:br>
            <a:r>
              <a:rPr lang="ru-RU" dirty="0"/>
              <a:t>Связавшая народы в их судьбе, —</a:t>
            </a:r>
            <a:br>
              <a:rPr lang="ru-RU" dirty="0"/>
            </a:br>
            <a:r>
              <a:rPr lang="ru-RU" dirty="0"/>
              <a:t>Ты будешь жить во мне, моя Россия</a:t>
            </a:r>
            <a:br>
              <a:rPr lang="ru-RU" dirty="0"/>
            </a:br>
            <a:r>
              <a:rPr lang="ru-RU" dirty="0"/>
              <a:t>Пока живет Чувашия в тебе.</a:t>
            </a:r>
            <a:br>
              <a:rPr lang="ru-RU" dirty="0"/>
            </a:br>
            <a:endParaRPr lang="ru-RU" dirty="0" smtClean="0"/>
          </a:p>
          <a:p>
            <a:r>
              <a:rPr lang="ru-RU" dirty="0" smtClean="0"/>
              <a:t>(</a:t>
            </a:r>
            <a:r>
              <a:rPr lang="ru-RU" dirty="0"/>
              <a:t>Лидия </a:t>
            </a:r>
            <a:r>
              <a:rPr lang="ru-RU" dirty="0" err="1"/>
              <a:t>Кубашина</a:t>
            </a:r>
            <a:r>
              <a:rPr lang="ru-RU" dirty="0"/>
              <a:t>)</a:t>
            </a:r>
          </a:p>
        </p:txBody>
      </p:sp>
      <p:pic>
        <p:nvPicPr>
          <p:cNvPr id="2050" name="Picture 2" descr="http://gov.cap.ru/HOME/20/karta_sport.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254298" y="3756596"/>
            <a:ext cx="2398747" cy="2912764"/>
          </a:xfrm>
          <a:prstGeom prst="rect">
            <a:avLst/>
          </a:prstGeom>
          <a:noFill/>
          <a:extLst>
            <a:ext uri="{909E8E84-426E-40DD-AFC4-6F175D3DCCD1}">
              <a14:hiddenFill xmlns:a14="http://schemas.microsoft.com/office/drawing/2010/main" xmlns="">
                <a:solidFill>
                  <a:srgbClr val="FFFFFF"/>
                </a:solidFill>
              </a14:hiddenFill>
            </a:ext>
          </a:extLst>
        </p:spPr>
      </p:pic>
      <p:pic>
        <p:nvPicPr>
          <p:cNvPr id="2054" name="Picture 6" descr="http://chuvashia.volgatourizm.ru/wp-content/uploads/2010/02/serdce_volgi.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580112" y="1359064"/>
            <a:ext cx="3308957" cy="221803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4007430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2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par>
                          <p:cTn id="11" fill="hold">
                            <p:stCondLst>
                              <p:cond delay="1200"/>
                            </p:stCondLst>
                            <p:childTnLst>
                              <p:par>
                                <p:cTn id="12" presetID="42" presetClass="entr" presetSubtype="0" fill="hold" grpId="0"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7" fill="hold">
                            <p:stCondLst>
                              <p:cond delay="2200"/>
                            </p:stCondLst>
                            <p:childTnLst>
                              <p:par>
                                <p:cTn id="18" presetID="42" presetClass="entr" presetSubtype="0" fill="hold" grpId="0" nodeType="after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1000"/>
                                        <p:tgtEl>
                                          <p:spTgt spid="3">
                                            <p:txEl>
                                              <p:pRg st="1" end="1"/>
                                            </p:txEl>
                                          </p:spTgt>
                                        </p:tgtEl>
                                      </p:cBhvr>
                                    </p:animEffect>
                                    <p:anim calcmode="lin" valueType="num">
                                      <p:cBhvr>
                                        <p:cTn id="21"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23" fill="hold">
                            <p:stCondLst>
                              <p:cond delay="3200"/>
                            </p:stCondLst>
                            <p:childTnLst>
                              <p:par>
                                <p:cTn id="24" presetID="31" presetClass="entr" presetSubtype="0" fill="hold" nodeType="afterEffect">
                                  <p:stCondLst>
                                    <p:cond delay="0"/>
                                  </p:stCondLst>
                                  <p:childTnLst>
                                    <p:set>
                                      <p:cBhvr>
                                        <p:cTn id="25" dur="1" fill="hold">
                                          <p:stCondLst>
                                            <p:cond delay="0"/>
                                          </p:stCondLst>
                                        </p:cTn>
                                        <p:tgtEl>
                                          <p:spTgt spid="2054"/>
                                        </p:tgtEl>
                                        <p:attrNameLst>
                                          <p:attrName>style.visibility</p:attrName>
                                        </p:attrNameLst>
                                      </p:cBhvr>
                                      <p:to>
                                        <p:strVal val="visible"/>
                                      </p:to>
                                    </p:set>
                                    <p:anim calcmode="lin" valueType="num">
                                      <p:cBhvr>
                                        <p:cTn id="26" dur="1000" fill="hold"/>
                                        <p:tgtEl>
                                          <p:spTgt spid="2054"/>
                                        </p:tgtEl>
                                        <p:attrNameLst>
                                          <p:attrName>ppt_w</p:attrName>
                                        </p:attrNameLst>
                                      </p:cBhvr>
                                      <p:tavLst>
                                        <p:tav tm="0">
                                          <p:val>
                                            <p:fltVal val="0"/>
                                          </p:val>
                                        </p:tav>
                                        <p:tav tm="100000">
                                          <p:val>
                                            <p:strVal val="#ppt_w"/>
                                          </p:val>
                                        </p:tav>
                                      </p:tavLst>
                                    </p:anim>
                                    <p:anim calcmode="lin" valueType="num">
                                      <p:cBhvr>
                                        <p:cTn id="27" dur="1000" fill="hold"/>
                                        <p:tgtEl>
                                          <p:spTgt spid="2054"/>
                                        </p:tgtEl>
                                        <p:attrNameLst>
                                          <p:attrName>ppt_h</p:attrName>
                                        </p:attrNameLst>
                                      </p:cBhvr>
                                      <p:tavLst>
                                        <p:tav tm="0">
                                          <p:val>
                                            <p:fltVal val="0"/>
                                          </p:val>
                                        </p:tav>
                                        <p:tav tm="100000">
                                          <p:val>
                                            <p:strVal val="#ppt_h"/>
                                          </p:val>
                                        </p:tav>
                                      </p:tavLst>
                                    </p:anim>
                                    <p:anim calcmode="lin" valueType="num">
                                      <p:cBhvr>
                                        <p:cTn id="28" dur="1000" fill="hold"/>
                                        <p:tgtEl>
                                          <p:spTgt spid="2054"/>
                                        </p:tgtEl>
                                        <p:attrNameLst>
                                          <p:attrName>style.rotation</p:attrName>
                                        </p:attrNameLst>
                                      </p:cBhvr>
                                      <p:tavLst>
                                        <p:tav tm="0">
                                          <p:val>
                                            <p:fltVal val="90"/>
                                          </p:val>
                                        </p:tav>
                                        <p:tav tm="100000">
                                          <p:val>
                                            <p:fltVal val="0"/>
                                          </p:val>
                                        </p:tav>
                                      </p:tavLst>
                                    </p:anim>
                                    <p:animEffect transition="in" filter="fade">
                                      <p:cBhvr>
                                        <p:cTn id="29" dur="1000"/>
                                        <p:tgtEl>
                                          <p:spTgt spid="2054"/>
                                        </p:tgtEl>
                                      </p:cBhvr>
                                    </p:animEffect>
                                  </p:childTnLst>
                                </p:cTn>
                              </p:par>
                            </p:childTnLst>
                          </p:cTn>
                        </p:par>
                        <p:par>
                          <p:cTn id="30" fill="hold">
                            <p:stCondLst>
                              <p:cond delay="4200"/>
                            </p:stCondLst>
                            <p:childTnLst>
                              <p:par>
                                <p:cTn id="31" presetID="31" presetClass="entr" presetSubtype="0" fill="hold" nodeType="afterEffect">
                                  <p:stCondLst>
                                    <p:cond delay="0"/>
                                  </p:stCondLst>
                                  <p:childTnLst>
                                    <p:set>
                                      <p:cBhvr>
                                        <p:cTn id="32" dur="1" fill="hold">
                                          <p:stCondLst>
                                            <p:cond delay="0"/>
                                          </p:stCondLst>
                                        </p:cTn>
                                        <p:tgtEl>
                                          <p:spTgt spid="2050"/>
                                        </p:tgtEl>
                                        <p:attrNameLst>
                                          <p:attrName>style.visibility</p:attrName>
                                        </p:attrNameLst>
                                      </p:cBhvr>
                                      <p:to>
                                        <p:strVal val="visible"/>
                                      </p:to>
                                    </p:set>
                                    <p:anim calcmode="lin" valueType="num">
                                      <p:cBhvr>
                                        <p:cTn id="33" dur="1000" fill="hold"/>
                                        <p:tgtEl>
                                          <p:spTgt spid="2050"/>
                                        </p:tgtEl>
                                        <p:attrNameLst>
                                          <p:attrName>ppt_w</p:attrName>
                                        </p:attrNameLst>
                                      </p:cBhvr>
                                      <p:tavLst>
                                        <p:tav tm="0">
                                          <p:val>
                                            <p:fltVal val="0"/>
                                          </p:val>
                                        </p:tav>
                                        <p:tav tm="100000">
                                          <p:val>
                                            <p:strVal val="#ppt_w"/>
                                          </p:val>
                                        </p:tav>
                                      </p:tavLst>
                                    </p:anim>
                                    <p:anim calcmode="lin" valueType="num">
                                      <p:cBhvr>
                                        <p:cTn id="34" dur="1000" fill="hold"/>
                                        <p:tgtEl>
                                          <p:spTgt spid="2050"/>
                                        </p:tgtEl>
                                        <p:attrNameLst>
                                          <p:attrName>ppt_h</p:attrName>
                                        </p:attrNameLst>
                                      </p:cBhvr>
                                      <p:tavLst>
                                        <p:tav tm="0">
                                          <p:val>
                                            <p:fltVal val="0"/>
                                          </p:val>
                                        </p:tav>
                                        <p:tav tm="100000">
                                          <p:val>
                                            <p:strVal val="#ppt_h"/>
                                          </p:val>
                                        </p:tav>
                                      </p:tavLst>
                                    </p:anim>
                                    <p:anim calcmode="lin" valueType="num">
                                      <p:cBhvr>
                                        <p:cTn id="35" dur="1000" fill="hold"/>
                                        <p:tgtEl>
                                          <p:spTgt spid="2050"/>
                                        </p:tgtEl>
                                        <p:attrNameLst>
                                          <p:attrName>style.rotation</p:attrName>
                                        </p:attrNameLst>
                                      </p:cBhvr>
                                      <p:tavLst>
                                        <p:tav tm="0">
                                          <p:val>
                                            <p:fltVal val="90"/>
                                          </p:val>
                                        </p:tav>
                                        <p:tav tm="100000">
                                          <p:val>
                                            <p:fltVal val="0"/>
                                          </p:val>
                                        </p:tav>
                                      </p:tavLst>
                                    </p:anim>
                                    <p:animEffect transition="in" filter="fade">
                                      <p:cBhvr>
                                        <p:cTn id="36" dur="1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9552" y="2780928"/>
            <a:ext cx="7851648" cy="1008112"/>
          </a:xfrm>
        </p:spPr>
        <p:txBody>
          <a:bodyPr/>
          <a:lstStyle/>
          <a:p>
            <a:r>
              <a:rPr lang="ru-RU" sz="6000" dirty="0" smtClean="0"/>
              <a:t>Спасибо за внимание</a:t>
            </a:r>
            <a:r>
              <a:rPr lang="ru-RU" dirty="0" smtClean="0"/>
              <a:t>!</a:t>
            </a:r>
            <a:endParaRPr lang="ru-RU" dirty="0"/>
          </a:p>
        </p:txBody>
      </p:sp>
    </p:spTree>
    <p:extLst>
      <p:ext uri="{BB962C8B-B14F-4D97-AF65-F5344CB8AC3E}">
        <p14:creationId xmlns:p14="http://schemas.microsoft.com/office/powerpoint/2010/main" xmlns="" val="271915289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6" presetClass="emph" presetSubtype="0" fill="hold" grpId="0" nodeType="afterEffect">
                                  <p:stCondLst>
                                    <p:cond delay="0"/>
                                  </p:stCondLst>
                                  <p:iterate type="lt">
                                    <p:tmPct val="10000"/>
                                  </p:iterate>
                                  <p:childTnLst>
                                    <p:animScale>
                                      <p:cBhvr>
                                        <p:cTn id="6" dur="250" autoRev="1" fill="hold">
                                          <p:stCondLst>
                                            <p:cond delay="0"/>
                                          </p:stCondLst>
                                        </p:cTn>
                                        <p:tgtEl>
                                          <p:spTgt spid="2"/>
                                        </p:tgtEl>
                                      </p:cBhvr>
                                      <p:to x="80000" y="100000"/>
                                    </p:animScale>
                                    <p:anim by="(#ppt_w*0.10)" calcmode="lin" valueType="num">
                                      <p:cBhvr>
                                        <p:cTn id="7" dur="250" autoRev="1" fill="hold">
                                          <p:stCondLst>
                                            <p:cond delay="0"/>
                                          </p:stCondLst>
                                        </p:cTn>
                                        <p:tgtEl>
                                          <p:spTgt spid="2"/>
                                        </p:tgtEl>
                                        <p:attrNameLst>
                                          <p:attrName>ppt_x</p:attrName>
                                        </p:attrNameLst>
                                      </p:cBhvr>
                                    </p:anim>
                                    <p:anim by="(-#ppt_w*0.10)" calcmode="lin" valueType="num">
                                      <p:cBhvr>
                                        <p:cTn id="8" dur="250" autoRev="1" fill="hold">
                                          <p:stCondLst>
                                            <p:cond delay="0"/>
                                          </p:stCondLst>
                                        </p:cTn>
                                        <p:tgtEl>
                                          <p:spTgt spid="2"/>
                                        </p:tgtEl>
                                        <p:attrNameLst>
                                          <p:attrName>ppt_y</p:attrName>
                                        </p:attrNameLst>
                                      </p:cBhvr>
                                    </p:anim>
                                    <p:animRot by="-480000">
                                      <p:cBhvr>
                                        <p:cTn id="9" dur="250" autoRev="1" fill="hold">
                                          <p:stCondLst>
                                            <p:cond delay="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8596" y="1357298"/>
            <a:ext cx="7851648" cy="700094"/>
          </a:xfrm>
        </p:spPr>
        <p:txBody>
          <a:bodyPr>
            <a:normAutofit/>
          </a:bodyPr>
          <a:lstStyle/>
          <a:p>
            <a:r>
              <a:rPr lang="ru-RU" sz="4400" dirty="0" smtClean="0"/>
              <a:t>Государственный флаг Чувашии</a:t>
            </a:r>
            <a:endParaRPr lang="ru-RU" sz="4400" dirty="0"/>
          </a:p>
        </p:txBody>
      </p:sp>
      <p:pic>
        <p:nvPicPr>
          <p:cNvPr id="4" name="Picture 7" descr="chuv_fl"/>
          <p:cNvPicPr>
            <a:picLocks noChangeAspect="1" noChangeArrowheads="1"/>
          </p:cNvPicPr>
          <p:nvPr/>
        </p:nvPicPr>
        <p:blipFill>
          <a:blip r:embed="rId2"/>
          <a:srcRect/>
          <a:stretch>
            <a:fillRect/>
          </a:stretch>
        </p:blipFill>
        <p:spPr>
          <a:xfrm>
            <a:off x="5072066" y="2786058"/>
            <a:ext cx="3779838" cy="2808288"/>
          </a:xfrm>
          <a:prstGeom prst="rect">
            <a:avLst/>
          </a:prstGeom>
        </p:spPr>
      </p:pic>
      <p:sp>
        <p:nvSpPr>
          <p:cNvPr id="5" name="Прямоугольник 4"/>
          <p:cNvSpPr/>
          <p:nvPr/>
        </p:nvSpPr>
        <p:spPr>
          <a:xfrm>
            <a:off x="357158" y="2857496"/>
            <a:ext cx="3929090" cy="2308324"/>
          </a:xfrm>
          <a:prstGeom prst="rect">
            <a:avLst/>
          </a:prstGeom>
        </p:spPr>
        <p:txBody>
          <a:bodyPr wrap="square">
            <a:spAutoFit/>
          </a:bodyPr>
          <a:lstStyle/>
          <a:p>
            <a:r>
              <a:rPr lang="ru-RU" dirty="0" smtClean="0">
                <a:latin typeface="Bookman Old Style" pitchFamily="18" charset="0"/>
              </a:rPr>
              <a:t>На флаге Чувашии основная эмблема Государственного герба «Древо жизни» , имеющего значение роста, будущности чувашского государства. Древо увенчано тремя восьмиугольными звездами.</a:t>
            </a:r>
            <a:endParaRPr lang="ru-RU"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ppt_x</p:attrName>
                                        </p:attrNameLst>
                                      </p:cBhvr>
                                      <p:tavLst>
                                        <p:tav tm="0">
                                          <p:val>
                                            <p:strVal val="#ppt_x"/>
                                          </p:val>
                                        </p:tav>
                                        <p:tav tm="100000">
                                          <p:val>
                                            <p:strVal val="#ppt_x"/>
                                          </p:val>
                                        </p:tav>
                                      </p:tavLst>
                                    </p:anim>
                                    <p:anim calcmode="lin" valueType="num">
                                      <p:cBhvr>
                                        <p:cTn id="9" dur="1800" decel="100000" fill="hold"/>
                                        <p:tgtEl>
                                          <p:spTgt spid="2"/>
                                        </p:tgtEl>
                                        <p:attrNameLst>
                                          <p:attrName>ppt_y</p:attrName>
                                        </p:attrNameLst>
                                      </p:cBhvr>
                                      <p:tavLst>
                                        <p:tav tm="0">
                                          <p:val>
                                            <p:strVal val="#ppt_y+1"/>
                                          </p:val>
                                        </p:tav>
                                        <p:tav tm="100000">
                                          <p:val>
                                            <p:strVal val="#ppt_y-.03"/>
                                          </p:val>
                                        </p:tav>
                                      </p:tavLst>
                                    </p:anim>
                                    <p:anim calcmode="lin" valueType="num">
                                      <p:cBhvr>
                                        <p:cTn id="10" dur="200" accel="100000" fill="hold">
                                          <p:stCondLst>
                                            <p:cond delay="1800"/>
                                          </p:stCondLst>
                                        </p:cTn>
                                        <p:tgtEl>
                                          <p:spTgt spid="2"/>
                                        </p:tgtEl>
                                        <p:attrNameLst>
                                          <p:attrName>ppt_y</p:attrName>
                                        </p:attrNameLst>
                                      </p:cBhvr>
                                      <p:tavLst>
                                        <p:tav tm="0">
                                          <p:val>
                                            <p:strVal val="#ppt_y-.03"/>
                                          </p:val>
                                        </p:tav>
                                        <p:tav tm="100000">
                                          <p:val>
                                            <p:strVal val="#ppt_y"/>
                                          </p:val>
                                        </p:tav>
                                      </p:tavLst>
                                    </p:anim>
                                  </p:childTnLst>
                                </p:cTn>
                              </p:par>
                            </p:childTnLst>
                          </p:cTn>
                        </p:par>
                        <p:par>
                          <p:cTn id="11" fill="hold">
                            <p:stCondLst>
                              <p:cond delay="2000"/>
                            </p:stCondLst>
                            <p:childTnLst>
                              <p:par>
                                <p:cTn id="12" presetID="42"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par>
                          <p:cTn id="17" fill="hold">
                            <p:stCondLst>
                              <p:cond delay="3000"/>
                            </p:stCondLst>
                            <p:childTnLst>
                              <p:par>
                                <p:cTn id="18" presetID="18" presetClass="entr" presetSubtype="6"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strips(downRight)">
                                      <p:cBhvr>
                                        <p:cTn id="20"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8596" y="642918"/>
            <a:ext cx="7851648" cy="1828800"/>
          </a:xfrm>
        </p:spPr>
        <p:txBody>
          <a:bodyPr>
            <a:normAutofit/>
          </a:bodyPr>
          <a:lstStyle/>
          <a:p>
            <a:pPr algn="ctr"/>
            <a:r>
              <a:rPr lang="ru-RU" sz="4400" dirty="0" smtClean="0"/>
              <a:t>Президент Чувашии –</a:t>
            </a:r>
            <a:br>
              <a:rPr lang="ru-RU" sz="4400" dirty="0" smtClean="0"/>
            </a:br>
            <a:r>
              <a:rPr lang="ru-RU" sz="4400" dirty="0" smtClean="0"/>
              <a:t>Михаил Васильевич Игнатьев</a:t>
            </a:r>
            <a:endParaRPr lang="ru-RU" sz="4400" dirty="0"/>
          </a:p>
        </p:txBody>
      </p:sp>
      <p:pic>
        <p:nvPicPr>
          <p:cNvPr id="4" name="Рисунок 3" descr="180px-Fedorov.jpg"/>
          <p:cNvPicPr>
            <a:picLocks noChangeAspect="1"/>
          </p:cNvPicPr>
          <p:nvPr/>
        </p:nvPicPr>
        <p:blipFill>
          <a:blip r:embed="rId2"/>
          <a:stretch>
            <a:fillRect/>
          </a:stretch>
        </p:blipFill>
        <p:spPr>
          <a:xfrm>
            <a:off x="3214678" y="2786058"/>
            <a:ext cx="2286000" cy="3429000"/>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ppt_x</p:attrName>
                                        </p:attrNameLst>
                                      </p:cBhvr>
                                      <p:tavLst>
                                        <p:tav tm="0">
                                          <p:val>
                                            <p:strVal val="#ppt_x"/>
                                          </p:val>
                                        </p:tav>
                                        <p:tav tm="100000">
                                          <p:val>
                                            <p:strVal val="#ppt_x"/>
                                          </p:val>
                                        </p:tav>
                                      </p:tavLst>
                                    </p:anim>
                                    <p:anim calcmode="lin" valueType="num">
                                      <p:cBhvr>
                                        <p:cTn id="9" dur="1800" decel="100000" fill="hold"/>
                                        <p:tgtEl>
                                          <p:spTgt spid="2"/>
                                        </p:tgtEl>
                                        <p:attrNameLst>
                                          <p:attrName>ppt_y</p:attrName>
                                        </p:attrNameLst>
                                      </p:cBhvr>
                                      <p:tavLst>
                                        <p:tav tm="0">
                                          <p:val>
                                            <p:strVal val="#ppt_y+1"/>
                                          </p:val>
                                        </p:tav>
                                        <p:tav tm="100000">
                                          <p:val>
                                            <p:strVal val="#ppt_y-.03"/>
                                          </p:val>
                                        </p:tav>
                                      </p:tavLst>
                                    </p:anim>
                                    <p:anim calcmode="lin" valueType="num">
                                      <p:cBhvr>
                                        <p:cTn id="10" dur="200" accel="100000" fill="hold">
                                          <p:stCondLst>
                                            <p:cond delay="1800"/>
                                          </p:stCondLst>
                                        </p:cTn>
                                        <p:tgtEl>
                                          <p:spTgt spid="2"/>
                                        </p:tgtEl>
                                        <p:attrNameLst>
                                          <p:attrName>ppt_y</p:attrName>
                                        </p:attrNameLst>
                                      </p:cBhvr>
                                      <p:tavLst>
                                        <p:tav tm="0">
                                          <p:val>
                                            <p:strVal val="#ppt_y-.03"/>
                                          </p:val>
                                        </p:tav>
                                        <p:tav tm="100000">
                                          <p:val>
                                            <p:strVal val="#ppt_y"/>
                                          </p:val>
                                        </p:tav>
                                      </p:tavLst>
                                    </p:anim>
                                  </p:childTnLst>
                                </p:cTn>
                              </p:par>
                            </p:childTnLst>
                          </p:cTn>
                        </p:par>
                        <p:par>
                          <p:cTn id="11" fill="hold">
                            <p:stCondLst>
                              <p:cond delay="2000"/>
                            </p:stCondLst>
                            <p:childTnLst>
                              <p:par>
                                <p:cTn id="12" presetID="31" presetClass="entr" presetSubtype="0" fill="hold" nodeType="afterEffect">
                                  <p:stCondLst>
                                    <p:cond delay="0"/>
                                  </p:stCondLst>
                                  <p:iterate type="lt">
                                    <p:tmPct val="5000"/>
                                  </p:iterate>
                                  <p:childTnLst>
                                    <p:set>
                                      <p:cBhvr>
                                        <p:cTn id="13" dur="1" fill="hold">
                                          <p:stCondLst>
                                            <p:cond delay="0"/>
                                          </p:stCondLst>
                                        </p:cTn>
                                        <p:tgtEl>
                                          <p:spTgt spid="4"/>
                                        </p:tgtEl>
                                        <p:attrNameLst>
                                          <p:attrName>style.visibility</p:attrName>
                                        </p:attrNameLst>
                                      </p:cBhvr>
                                      <p:to>
                                        <p:strVal val="visible"/>
                                      </p:to>
                                    </p:set>
                                    <p:anim calcmode="lin" valueType="num">
                                      <p:cBhvr>
                                        <p:cTn id="14" dur="2000" fill="hold"/>
                                        <p:tgtEl>
                                          <p:spTgt spid="4"/>
                                        </p:tgtEl>
                                        <p:attrNameLst>
                                          <p:attrName>ppt_w</p:attrName>
                                        </p:attrNameLst>
                                      </p:cBhvr>
                                      <p:tavLst>
                                        <p:tav tm="0">
                                          <p:val>
                                            <p:fltVal val="0"/>
                                          </p:val>
                                        </p:tav>
                                        <p:tav tm="100000">
                                          <p:val>
                                            <p:strVal val="#ppt_w"/>
                                          </p:val>
                                        </p:tav>
                                      </p:tavLst>
                                    </p:anim>
                                    <p:anim calcmode="lin" valueType="num">
                                      <p:cBhvr>
                                        <p:cTn id="15" dur="2000" fill="hold"/>
                                        <p:tgtEl>
                                          <p:spTgt spid="4"/>
                                        </p:tgtEl>
                                        <p:attrNameLst>
                                          <p:attrName>ppt_h</p:attrName>
                                        </p:attrNameLst>
                                      </p:cBhvr>
                                      <p:tavLst>
                                        <p:tav tm="0">
                                          <p:val>
                                            <p:fltVal val="0"/>
                                          </p:val>
                                        </p:tav>
                                        <p:tav tm="100000">
                                          <p:val>
                                            <p:strVal val="#ppt_h"/>
                                          </p:val>
                                        </p:tav>
                                      </p:tavLst>
                                    </p:anim>
                                    <p:anim calcmode="lin" valueType="num">
                                      <p:cBhvr>
                                        <p:cTn id="16" dur="2000" fill="hold"/>
                                        <p:tgtEl>
                                          <p:spTgt spid="4"/>
                                        </p:tgtEl>
                                        <p:attrNameLst>
                                          <p:attrName>style.rotation</p:attrName>
                                        </p:attrNameLst>
                                      </p:cBhvr>
                                      <p:tavLst>
                                        <p:tav tm="0">
                                          <p:val>
                                            <p:fltVal val="90"/>
                                          </p:val>
                                        </p:tav>
                                        <p:tav tm="100000">
                                          <p:val>
                                            <p:fltVal val="0"/>
                                          </p:val>
                                        </p:tav>
                                      </p:tavLst>
                                    </p:anim>
                                    <p:animEffect transition="in" filter="fade">
                                      <p:cBhvr>
                                        <p:cTn id="1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714480" y="714356"/>
            <a:ext cx="6000792" cy="771532"/>
          </a:xfrm>
        </p:spPr>
        <p:txBody>
          <a:bodyPr>
            <a:normAutofit/>
          </a:bodyPr>
          <a:lstStyle/>
          <a:p>
            <a:pPr algn="ctr"/>
            <a:r>
              <a:rPr lang="ru-RU" sz="4400" dirty="0" smtClean="0"/>
              <a:t>Карта и города Чувашии</a:t>
            </a:r>
            <a:endParaRPr lang="ru-RU" sz="4400" dirty="0"/>
          </a:p>
        </p:txBody>
      </p:sp>
      <p:pic>
        <p:nvPicPr>
          <p:cNvPr id="5" name="Рисунок 4" descr="polit.gif"/>
          <p:cNvPicPr>
            <a:picLocks noChangeAspect="1"/>
          </p:cNvPicPr>
          <p:nvPr/>
        </p:nvPicPr>
        <p:blipFill>
          <a:blip r:embed="rId2"/>
          <a:stretch>
            <a:fillRect/>
          </a:stretch>
        </p:blipFill>
        <p:spPr>
          <a:xfrm>
            <a:off x="428596" y="1785926"/>
            <a:ext cx="3633388" cy="4643470"/>
          </a:xfrm>
          <a:prstGeom prst="rect">
            <a:avLst/>
          </a:prstGeom>
        </p:spPr>
      </p:pic>
      <p:sp>
        <p:nvSpPr>
          <p:cNvPr id="4" name="Прямоугольник 3"/>
          <p:cNvSpPr/>
          <p:nvPr/>
        </p:nvSpPr>
        <p:spPr>
          <a:xfrm>
            <a:off x="4929190" y="1928802"/>
            <a:ext cx="3857652" cy="3416320"/>
          </a:xfrm>
          <a:prstGeom prst="rect">
            <a:avLst/>
          </a:prstGeom>
        </p:spPr>
        <p:txBody>
          <a:bodyPr wrap="square">
            <a:spAutoFit/>
          </a:bodyPr>
          <a:lstStyle/>
          <a:p>
            <a:pPr>
              <a:buFont typeface="Wingdings" pitchFamily="2" charset="2"/>
              <a:buChar char="v"/>
            </a:pPr>
            <a:r>
              <a:rPr lang="ru-RU" sz="2400" dirty="0" smtClean="0"/>
              <a:t>Алатырь</a:t>
            </a:r>
          </a:p>
          <a:p>
            <a:pPr>
              <a:buFont typeface="Wingdings" pitchFamily="2" charset="2"/>
              <a:buChar char="v"/>
            </a:pPr>
            <a:r>
              <a:rPr lang="ru-RU" sz="2400" dirty="0" smtClean="0"/>
              <a:t>Канаш</a:t>
            </a:r>
          </a:p>
          <a:p>
            <a:pPr>
              <a:buFont typeface="Wingdings" pitchFamily="2" charset="2"/>
              <a:buChar char="v"/>
            </a:pPr>
            <a:r>
              <a:rPr lang="ru-RU" sz="2400" dirty="0" err="1" smtClean="0"/>
              <a:t>Козловка</a:t>
            </a:r>
            <a:endParaRPr lang="ru-RU" sz="2400" dirty="0" smtClean="0"/>
          </a:p>
          <a:p>
            <a:pPr>
              <a:buFont typeface="Wingdings" pitchFamily="2" charset="2"/>
              <a:buChar char="v"/>
            </a:pPr>
            <a:r>
              <a:rPr lang="ru-RU" sz="2400" dirty="0" err="1" smtClean="0"/>
              <a:t>Мариинский</a:t>
            </a:r>
            <a:r>
              <a:rPr lang="ru-RU" sz="2400" dirty="0" smtClean="0"/>
              <a:t> Посад</a:t>
            </a:r>
          </a:p>
          <a:p>
            <a:pPr>
              <a:buFont typeface="Wingdings" pitchFamily="2" charset="2"/>
              <a:buChar char="v"/>
            </a:pPr>
            <a:r>
              <a:rPr lang="ru-RU" sz="2400" dirty="0" smtClean="0"/>
              <a:t>Новочебоксарск</a:t>
            </a:r>
          </a:p>
          <a:p>
            <a:pPr>
              <a:buFont typeface="Wingdings" pitchFamily="2" charset="2"/>
              <a:buChar char="v"/>
            </a:pPr>
            <a:r>
              <a:rPr lang="ru-RU" sz="2400" dirty="0" smtClean="0"/>
              <a:t>Цивильск</a:t>
            </a:r>
          </a:p>
          <a:p>
            <a:pPr>
              <a:buFont typeface="Wingdings" pitchFamily="2" charset="2"/>
              <a:buChar char="v"/>
            </a:pPr>
            <a:r>
              <a:rPr lang="ru-RU" sz="2400" dirty="0" err="1" smtClean="0"/>
              <a:t>Чебоскары</a:t>
            </a:r>
            <a:endParaRPr lang="ru-RU" sz="2400" dirty="0" smtClean="0"/>
          </a:p>
          <a:p>
            <a:pPr>
              <a:buFont typeface="Wingdings" pitchFamily="2" charset="2"/>
              <a:buChar char="v"/>
            </a:pPr>
            <a:r>
              <a:rPr lang="ru-RU" sz="2400" dirty="0" smtClean="0"/>
              <a:t>Шумерля</a:t>
            </a:r>
          </a:p>
          <a:p>
            <a:pPr>
              <a:buFont typeface="Wingdings" pitchFamily="2" charset="2"/>
              <a:buChar char="v"/>
            </a:pPr>
            <a:r>
              <a:rPr lang="ru-RU" sz="2400" dirty="0" smtClean="0"/>
              <a:t>Ядрин</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ppt_x</p:attrName>
                                        </p:attrNameLst>
                                      </p:cBhvr>
                                      <p:tavLst>
                                        <p:tav tm="0">
                                          <p:val>
                                            <p:strVal val="#ppt_x"/>
                                          </p:val>
                                        </p:tav>
                                        <p:tav tm="100000">
                                          <p:val>
                                            <p:strVal val="#ppt_x"/>
                                          </p:val>
                                        </p:tav>
                                      </p:tavLst>
                                    </p:anim>
                                    <p:anim calcmode="lin" valueType="num">
                                      <p:cBhvr>
                                        <p:cTn id="9" dur="1800" decel="100000" fill="hold"/>
                                        <p:tgtEl>
                                          <p:spTgt spid="2"/>
                                        </p:tgtEl>
                                        <p:attrNameLst>
                                          <p:attrName>ppt_y</p:attrName>
                                        </p:attrNameLst>
                                      </p:cBhvr>
                                      <p:tavLst>
                                        <p:tav tm="0">
                                          <p:val>
                                            <p:strVal val="#ppt_y+1"/>
                                          </p:val>
                                        </p:tav>
                                        <p:tav tm="100000">
                                          <p:val>
                                            <p:strVal val="#ppt_y-.03"/>
                                          </p:val>
                                        </p:tav>
                                      </p:tavLst>
                                    </p:anim>
                                    <p:anim calcmode="lin" valueType="num">
                                      <p:cBhvr>
                                        <p:cTn id="10" dur="200" accel="100000" fill="hold">
                                          <p:stCondLst>
                                            <p:cond delay="1800"/>
                                          </p:stCondLst>
                                        </p:cTn>
                                        <p:tgtEl>
                                          <p:spTgt spid="2"/>
                                        </p:tgtEl>
                                        <p:attrNameLst>
                                          <p:attrName>ppt_y</p:attrName>
                                        </p:attrNameLst>
                                      </p:cBhvr>
                                      <p:tavLst>
                                        <p:tav tm="0">
                                          <p:val>
                                            <p:strVal val="#ppt_y-.03"/>
                                          </p:val>
                                        </p:tav>
                                        <p:tav tm="100000">
                                          <p:val>
                                            <p:strVal val="#ppt_y"/>
                                          </p:val>
                                        </p:tav>
                                      </p:tavLst>
                                    </p:anim>
                                  </p:childTnLst>
                                </p:cTn>
                              </p:par>
                            </p:childTnLst>
                          </p:cTn>
                        </p:par>
                        <p:par>
                          <p:cTn id="11" fill="hold">
                            <p:stCondLst>
                              <p:cond delay="2000"/>
                            </p:stCondLst>
                            <p:childTnLst>
                              <p:par>
                                <p:cTn id="12" presetID="15" presetClass="entr" presetSubtype="0"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2000" fill="hold"/>
                                        <p:tgtEl>
                                          <p:spTgt spid="5"/>
                                        </p:tgtEl>
                                        <p:attrNameLst>
                                          <p:attrName>ppt_w</p:attrName>
                                        </p:attrNameLst>
                                      </p:cBhvr>
                                      <p:tavLst>
                                        <p:tav tm="0">
                                          <p:val>
                                            <p:fltVal val="0"/>
                                          </p:val>
                                        </p:tav>
                                        <p:tav tm="100000">
                                          <p:val>
                                            <p:strVal val="#ppt_w"/>
                                          </p:val>
                                        </p:tav>
                                      </p:tavLst>
                                    </p:anim>
                                    <p:anim calcmode="lin" valueType="num">
                                      <p:cBhvr>
                                        <p:cTn id="15" dur="2000" fill="hold"/>
                                        <p:tgtEl>
                                          <p:spTgt spid="5"/>
                                        </p:tgtEl>
                                        <p:attrNameLst>
                                          <p:attrName>ppt_h</p:attrName>
                                        </p:attrNameLst>
                                      </p:cBhvr>
                                      <p:tavLst>
                                        <p:tav tm="0">
                                          <p:val>
                                            <p:fltVal val="0"/>
                                          </p:val>
                                        </p:tav>
                                        <p:tav tm="100000">
                                          <p:val>
                                            <p:strVal val="#ppt_h"/>
                                          </p:val>
                                        </p:tav>
                                      </p:tavLst>
                                    </p:anim>
                                    <p:anim calcmode="lin" valueType="num">
                                      <p:cBhvr>
                                        <p:cTn id="16" dur="2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7" dur="2000" fill="hold"/>
                                        <p:tgtEl>
                                          <p:spTgt spid="5"/>
                                        </p:tgtEl>
                                        <p:attrNameLst>
                                          <p:attrName>ppt_y</p:attrName>
                                        </p:attrNameLst>
                                      </p:cBhvr>
                                      <p:tavLst>
                                        <p:tav tm="0" fmla="#ppt_y+(sin(-2*pi*(1-$))*-#ppt_x+cos(-2*pi*(1-$))*(1-#ppt_y))*(1-$)">
                                          <p:val>
                                            <p:fltVal val="0"/>
                                          </p:val>
                                        </p:tav>
                                        <p:tav tm="100000">
                                          <p:val>
                                            <p:fltVal val="1"/>
                                          </p:val>
                                        </p:tav>
                                      </p:tavLst>
                                    </p:anim>
                                  </p:childTnLst>
                                </p:cTn>
                              </p:par>
                            </p:childTnLst>
                          </p:cTn>
                        </p:par>
                        <p:par>
                          <p:cTn id="18" fill="hold">
                            <p:stCondLst>
                              <p:cond delay="4000"/>
                            </p:stCondLst>
                            <p:childTnLst>
                              <p:par>
                                <p:cTn id="19" presetID="41" presetClass="entr" presetSubtype="0" fill="hold" grpId="0" nodeType="afterEffect">
                                  <p:stCondLst>
                                    <p:cond delay="0"/>
                                  </p:stCondLst>
                                  <p:iterate type="lt">
                                    <p:tmPct val="10000"/>
                                  </p:iterate>
                                  <p:childTnLst>
                                    <p:set>
                                      <p:cBhvr>
                                        <p:cTn id="20" dur="1" fill="hold">
                                          <p:stCondLst>
                                            <p:cond delay="0"/>
                                          </p:stCondLst>
                                        </p:cTn>
                                        <p:tgtEl>
                                          <p:spTgt spid="4"/>
                                        </p:tgtEl>
                                        <p:attrNameLst>
                                          <p:attrName>style.visibility</p:attrName>
                                        </p:attrNameLst>
                                      </p:cBhvr>
                                      <p:to>
                                        <p:strVal val="visible"/>
                                      </p:to>
                                    </p:set>
                                    <p:anim calcmode="lin" valueType="num">
                                      <p:cBhvr>
                                        <p:cTn id="21" dur="10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2" dur="1000" fill="hold"/>
                                        <p:tgtEl>
                                          <p:spTgt spid="4"/>
                                        </p:tgtEl>
                                        <p:attrNameLst>
                                          <p:attrName>ppt_y</p:attrName>
                                        </p:attrNameLst>
                                      </p:cBhvr>
                                      <p:tavLst>
                                        <p:tav tm="0">
                                          <p:val>
                                            <p:strVal val="#ppt_y"/>
                                          </p:val>
                                        </p:tav>
                                        <p:tav tm="100000">
                                          <p:val>
                                            <p:strVal val="#ppt_y"/>
                                          </p:val>
                                        </p:tav>
                                      </p:tavLst>
                                    </p:anim>
                                    <p:anim calcmode="lin" valueType="num">
                                      <p:cBhvr>
                                        <p:cTn id="23" dur="10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4" dur="10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5" dur="10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42910" y="2500306"/>
            <a:ext cx="7215238" cy="1471610"/>
          </a:xfrm>
        </p:spPr>
        <p:txBody>
          <a:bodyPr>
            <a:normAutofit/>
          </a:bodyPr>
          <a:lstStyle/>
          <a:p>
            <a:pPr algn="ctr"/>
            <a:r>
              <a:rPr lang="ru-RU" sz="4400" dirty="0" smtClean="0"/>
              <a:t>Столица Чувашии – </a:t>
            </a:r>
            <a:br>
              <a:rPr lang="ru-RU" sz="4400" dirty="0" smtClean="0"/>
            </a:br>
            <a:r>
              <a:rPr lang="ru-RU" sz="4400" dirty="0" smtClean="0"/>
              <a:t>город Чебоксары</a:t>
            </a:r>
            <a:endParaRPr lang="ru-RU" sz="4400" dirty="0"/>
          </a:p>
        </p:txBody>
      </p:sp>
      <p:pic>
        <p:nvPicPr>
          <p:cNvPr id="4" name="Рисунок 3" descr="4eboksari.jpg"/>
          <p:cNvPicPr>
            <a:picLocks noChangeAspect="1"/>
          </p:cNvPicPr>
          <p:nvPr/>
        </p:nvPicPr>
        <p:blipFill>
          <a:blip r:embed="rId2"/>
          <a:stretch>
            <a:fillRect/>
          </a:stretch>
        </p:blipFill>
        <p:spPr>
          <a:xfrm>
            <a:off x="0" y="0"/>
            <a:ext cx="3304615" cy="2428892"/>
          </a:xfrm>
          <a:prstGeom prst="rect">
            <a:avLst/>
          </a:prstGeom>
        </p:spPr>
      </p:pic>
      <p:pic>
        <p:nvPicPr>
          <p:cNvPr id="5" name="Рисунок 4" descr="foto.cheb.ru-5878.jpg"/>
          <p:cNvPicPr>
            <a:picLocks noChangeAspect="1"/>
          </p:cNvPicPr>
          <p:nvPr/>
        </p:nvPicPr>
        <p:blipFill>
          <a:blip r:embed="rId3"/>
          <a:stretch>
            <a:fillRect/>
          </a:stretch>
        </p:blipFill>
        <p:spPr>
          <a:xfrm>
            <a:off x="2571736" y="4000504"/>
            <a:ext cx="3809995" cy="2857496"/>
          </a:xfrm>
          <a:prstGeom prst="rect">
            <a:avLst/>
          </a:prstGeom>
        </p:spPr>
      </p:pic>
      <p:pic>
        <p:nvPicPr>
          <p:cNvPr id="6" name="Рисунок 5" descr="tsjeboksary-golfen.jpg"/>
          <p:cNvPicPr>
            <a:picLocks noChangeAspect="1"/>
          </p:cNvPicPr>
          <p:nvPr/>
        </p:nvPicPr>
        <p:blipFill>
          <a:blip r:embed="rId4" cstate="print"/>
          <a:stretch>
            <a:fillRect/>
          </a:stretch>
        </p:blipFill>
        <p:spPr>
          <a:xfrm>
            <a:off x="5643538" y="0"/>
            <a:ext cx="3500462" cy="2625347"/>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ppt_x</p:attrName>
                                        </p:attrNameLst>
                                      </p:cBhvr>
                                      <p:tavLst>
                                        <p:tav tm="0">
                                          <p:val>
                                            <p:strVal val="#ppt_x"/>
                                          </p:val>
                                        </p:tav>
                                        <p:tav tm="100000">
                                          <p:val>
                                            <p:strVal val="#ppt_x"/>
                                          </p:val>
                                        </p:tav>
                                      </p:tavLst>
                                    </p:anim>
                                    <p:anim calcmode="lin" valueType="num">
                                      <p:cBhvr>
                                        <p:cTn id="9" dur="1800" decel="100000" fill="hold"/>
                                        <p:tgtEl>
                                          <p:spTgt spid="2"/>
                                        </p:tgtEl>
                                        <p:attrNameLst>
                                          <p:attrName>ppt_y</p:attrName>
                                        </p:attrNameLst>
                                      </p:cBhvr>
                                      <p:tavLst>
                                        <p:tav tm="0">
                                          <p:val>
                                            <p:strVal val="#ppt_y+1"/>
                                          </p:val>
                                        </p:tav>
                                        <p:tav tm="100000">
                                          <p:val>
                                            <p:strVal val="#ppt_y-.03"/>
                                          </p:val>
                                        </p:tav>
                                      </p:tavLst>
                                    </p:anim>
                                    <p:anim calcmode="lin" valueType="num">
                                      <p:cBhvr>
                                        <p:cTn id="10" dur="200" accel="100000" fill="hold">
                                          <p:stCondLst>
                                            <p:cond delay="1800"/>
                                          </p:stCondLst>
                                        </p:cTn>
                                        <p:tgtEl>
                                          <p:spTgt spid="2"/>
                                        </p:tgtEl>
                                        <p:attrNameLst>
                                          <p:attrName>ppt_y</p:attrName>
                                        </p:attrNameLst>
                                      </p:cBhvr>
                                      <p:tavLst>
                                        <p:tav tm="0">
                                          <p:val>
                                            <p:strVal val="#ppt_y-.03"/>
                                          </p:val>
                                        </p:tav>
                                        <p:tav tm="100000">
                                          <p:val>
                                            <p:strVal val="#ppt_y"/>
                                          </p:val>
                                        </p:tav>
                                      </p:tavLst>
                                    </p:anim>
                                  </p:childTnLst>
                                </p:cTn>
                              </p:par>
                            </p:childTnLst>
                          </p:cTn>
                        </p:par>
                        <p:par>
                          <p:cTn id="11" fill="hold">
                            <p:stCondLst>
                              <p:cond delay="2000"/>
                            </p:stCondLst>
                            <p:childTnLst>
                              <p:par>
                                <p:cTn id="12" presetID="55" presetClass="entr" presetSubtype="0"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ppt_w</p:attrName>
                                        </p:attrNameLst>
                                      </p:cBhvr>
                                      <p:tavLst>
                                        <p:tav tm="0">
                                          <p:val>
                                            <p:strVal val="#ppt_w*0.70"/>
                                          </p:val>
                                        </p:tav>
                                        <p:tav tm="100000">
                                          <p:val>
                                            <p:strVal val="#ppt_w"/>
                                          </p:val>
                                        </p:tav>
                                      </p:tavLst>
                                    </p:anim>
                                    <p:anim calcmode="lin" valueType="num">
                                      <p:cBhvr>
                                        <p:cTn id="15" dur="1000" fill="hold"/>
                                        <p:tgtEl>
                                          <p:spTgt spid="4"/>
                                        </p:tgtEl>
                                        <p:attrNameLst>
                                          <p:attrName>ppt_h</p:attrName>
                                        </p:attrNameLst>
                                      </p:cBhvr>
                                      <p:tavLst>
                                        <p:tav tm="0">
                                          <p:val>
                                            <p:strVal val="#ppt_h"/>
                                          </p:val>
                                        </p:tav>
                                        <p:tav tm="100000">
                                          <p:val>
                                            <p:strVal val="#ppt_h"/>
                                          </p:val>
                                        </p:tav>
                                      </p:tavLst>
                                    </p:anim>
                                    <p:animEffect transition="in" filter="fade">
                                      <p:cBhvr>
                                        <p:cTn id="16" dur="1000"/>
                                        <p:tgtEl>
                                          <p:spTgt spid="4"/>
                                        </p:tgtEl>
                                      </p:cBhvr>
                                    </p:animEffect>
                                  </p:childTnLst>
                                </p:cTn>
                              </p:par>
                            </p:childTnLst>
                          </p:cTn>
                        </p:par>
                        <p:par>
                          <p:cTn id="17" fill="hold">
                            <p:stCondLst>
                              <p:cond delay="3000"/>
                            </p:stCondLst>
                            <p:childTnLst>
                              <p:par>
                                <p:cTn id="18" presetID="55" presetClass="entr" presetSubtype="0"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1000" fill="hold"/>
                                        <p:tgtEl>
                                          <p:spTgt spid="6"/>
                                        </p:tgtEl>
                                        <p:attrNameLst>
                                          <p:attrName>ppt_w</p:attrName>
                                        </p:attrNameLst>
                                      </p:cBhvr>
                                      <p:tavLst>
                                        <p:tav tm="0">
                                          <p:val>
                                            <p:strVal val="#ppt_w*0.70"/>
                                          </p:val>
                                        </p:tav>
                                        <p:tav tm="100000">
                                          <p:val>
                                            <p:strVal val="#ppt_w"/>
                                          </p:val>
                                        </p:tav>
                                      </p:tavLst>
                                    </p:anim>
                                    <p:anim calcmode="lin" valueType="num">
                                      <p:cBhvr>
                                        <p:cTn id="21" dur="1000" fill="hold"/>
                                        <p:tgtEl>
                                          <p:spTgt spid="6"/>
                                        </p:tgtEl>
                                        <p:attrNameLst>
                                          <p:attrName>ppt_h</p:attrName>
                                        </p:attrNameLst>
                                      </p:cBhvr>
                                      <p:tavLst>
                                        <p:tav tm="0">
                                          <p:val>
                                            <p:strVal val="#ppt_h"/>
                                          </p:val>
                                        </p:tav>
                                        <p:tav tm="100000">
                                          <p:val>
                                            <p:strVal val="#ppt_h"/>
                                          </p:val>
                                        </p:tav>
                                      </p:tavLst>
                                    </p:anim>
                                    <p:animEffect transition="in" filter="fade">
                                      <p:cBhvr>
                                        <p:cTn id="22" dur="1000"/>
                                        <p:tgtEl>
                                          <p:spTgt spid="6"/>
                                        </p:tgtEl>
                                      </p:cBhvr>
                                    </p:animEffect>
                                  </p:childTnLst>
                                </p:cTn>
                              </p:par>
                            </p:childTnLst>
                          </p:cTn>
                        </p:par>
                        <p:par>
                          <p:cTn id="23" fill="hold">
                            <p:stCondLst>
                              <p:cond delay="4000"/>
                            </p:stCondLst>
                            <p:childTnLst>
                              <p:par>
                                <p:cTn id="24" presetID="55" presetClass="entr" presetSubtype="0"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1000" fill="hold"/>
                                        <p:tgtEl>
                                          <p:spTgt spid="5"/>
                                        </p:tgtEl>
                                        <p:attrNameLst>
                                          <p:attrName>ppt_w</p:attrName>
                                        </p:attrNameLst>
                                      </p:cBhvr>
                                      <p:tavLst>
                                        <p:tav tm="0">
                                          <p:val>
                                            <p:strVal val="#ppt_w*0.70"/>
                                          </p:val>
                                        </p:tav>
                                        <p:tav tm="100000">
                                          <p:val>
                                            <p:strVal val="#ppt_w"/>
                                          </p:val>
                                        </p:tav>
                                      </p:tavLst>
                                    </p:anim>
                                    <p:anim calcmode="lin" valueType="num">
                                      <p:cBhvr>
                                        <p:cTn id="27" dur="1000" fill="hold"/>
                                        <p:tgtEl>
                                          <p:spTgt spid="5"/>
                                        </p:tgtEl>
                                        <p:attrNameLst>
                                          <p:attrName>ppt_h</p:attrName>
                                        </p:attrNameLst>
                                      </p:cBhvr>
                                      <p:tavLst>
                                        <p:tav tm="0">
                                          <p:val>
                                            <p:strVal val="#ppt_h"/>
                                          </p:val>
                                        </p:tav>
                                        <p:tav tm="100000">
                                          <p:val>
                                            <p:strVal val="#ppt_h"/>
                                          </p:val>
                                        </p:tav>
                                      </p:tavLst>
                                    </p:anim>
                                    <p:animEffect transition="in" filter="fade">
                                      <p:cBhvr>
                                        <p:cTn id="28"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00034" y="714356"/>
            <a:ext cx="7854696" cy="1752600"/>
          </a:xfrm>
        </p:spPr>
        <p:txBody>
          <a:bodyPr/>
          <a:lstStyle/>
          <a:p>
            <a:pPr algn="ctr"/>
            <a:r>
              <a:rPr lang="ru-RU" dirty="0" smtClean="0"/>
              <a:t>Над заливом нависает статуя «</a:t>
            </a:r>
            <a:r>
              <a:rPr lang="ru-RU" dirty="0" err="1" smtClean="0"/>
              <a:t>родина-матери</a:t>
            </a:r>
            <a:r>
              <a:rPr lang="ru-RU" dirty="0" smtClean="0"/>
              <a:t>», она же «статуя свободы», она же «мать чувашей» - как будто обнимает весь родной город.</a:t>
            </a:r>
            <a:endParaRPr lang="ru-RU" dirty="0"/>
          </a:p>
        </p:txBody>
      </p:sp>
      <p:pic>
        <p:nvPicPr>
          <p:cNvPr id="4" name="Рисунок 3" descr="20130821232325.jpg"/>
          <p:cNvPicPr>
            <a:picLocks noChangeAspect="1"/>
          </p:cNvPicPr>
          <p:nvPr/>
        </p:nvPicPr>
        <p:blipFill>
          <a:blip r:embed="rId2"/>
          <a:stretch>
            <a:fillRect/>
          </a:stretch>
        </p:blipFill>
        <p:spPr>
          <a:xfrm>
            <a:off x="0" y="2071678"/>
            <a:ext cx="4179122" cy="2786082"/>
          </a:xfrm>
          <a:prstGeom prst="rect">
            <a:avLst/>
          </a:prstGeom>
        </p:spPr>
      </p:pic>
      <p:pic>
        <p:nvPicPr>
          <p:cNvPr id="5" name="Рисунок 4" descr="20130821232437.jpg"/>
          <p:cNvPicPr>
            <a:picLocks noChangeAspect="1"/>
          </p:cNvPicPr>
          <p:nvPr/>
        </p:nvPicPr>
        <p:blipFill>
          <a:blip r:embed="rId3"/>
          <a:stretch>
            <a:fillRect/>
          </a:stretch>
        </p:blipFill>
        <p:spPr>
          <a:xfrm>
            <a:off x="4214808" y="3571872"/>
            <a:ext cx="4929192" cy="3286128"/>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9"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dissolve">
                                      <p:cBhvr>
                                        <p:cTn id="13" dur="1000"/>
                                        <p:tgtEl>
                                          <p:spTgt spid="4"/>
                                        </p:tgtEl>
                                      </p:cBhvr>
                                    </p:animEffect>
                                  </p:childTnLst>
                                </p:cTn>
                              </p:par>
                            </p:childTnLst>
                          </p:cTn>
                        </p:par>
                        <p:par>
                          <p:cTn id="14" fill="hold">
                            <p:stCondLst>
                              <p:cond delay="2000"/>
                            </p:stCondLst>
                            <p:childTnLst>
                              <p:par>
                                <p:cTn id="15" presetID="9" presetClass="entr" presetSubtype="0"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dissolve">
                                      <p:cBhvr>
                                        <p:cTn id="1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14348" y="1214422"/>
            <a:ext cx="7885014" cy="771532"/>
          </a:xfrm>
        </p:spPr>
        <p:txBody>
          <a:bodyPr>
            <a:normAutofit fontScale="90000"/>
          </a:bodyPr>
          <a:lstStyle/>
          <a:p>
            <a:pPr algn="ctr"/>
            <a:r>
              <a:rPr lang="ru-RU" sz="4400" dirty="0" smtClean="0"/>
              <a:t>Чувашский национальный костюм</a:t>
            </a:r>
            <a:endParaRPr lang="ru-RU" sz="4400" dirty="0"/>
          </a:p>
        </p:txBody>
      </p:sp>
      <p:pic>
        <p:nvPicPr>
          <p:cNvPr id="4" name="Рисунок 3" descr="dolly2.jpg"/>
          <p:cNvPicPr>
            <a:picLocks noChangeAspect="1"/>
          </p:cNvPicPr>
          <p:nvPr/>
        </p:nvPicPr>
        <p:blipFill>
          <a:blip r:embed="rId2"/>
          <a:stretch>
            <a:fillRect/>
          </a:stretch>
        </p:blipFill>
        <p:spPr>
          <a:xfrm>
            <a:off x="1000100" y="2428867"/>
            <a:ext cx="6858048" cy="3191693"/>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ppt_x</p:attrName>
                                        </p:attrNameLst>
                                      </p:cBhvr>
                                      <p:tavLst>
                                        <p:tav tm="0">
                                          <p:val>
                                            <p:strVal val="#ppt_x"/>
                                          </p:val>
                                        </p:tav>
                                        <p:tav tm="100000">
                                          <p:val>
                                            <p:strVal val="#ppt_x"/>
                                          </p:val>
                                        </p:tav>
                                      </p:tavLst>
                                    </p:anim>
                                    <p:anim calcmode="lin" valueType="num">
                                      <p:cBhvr>
                                        <p:cTn id="9" dur="1800" decel="100000" fill="hold"/>
                                        <p:tgtEl>
                                          <p:spTgt spid="2"/>
                                        </p:tgtEl>
                                        <p:attrNameLst>
                                          <p:attrName>ppt_y</p:attrName>
                                        </p:attrNameLst>
                                      </p:cBhvr>
                                      <p:tavLst>
                                        <p:tav tm="0">
                                          <p:val>
                                            <p:strVal val="#ppt_y+1"/>
                                          </p:val>
                                        </p:tav>
                                        <p:tav tm="100000">
                                          <p:val>
                                            <p:strVal val="#ppt_y-.03"/>
                                          </p:val>
                                        </p:tav>
                                      </p:tavLst>
                                    </p:anim>
                                    <p:anim calcmode="lin" valueType="num">
                                      <p:cBhvr>
                                        <p:cTn id="10" dur="200" accel="100000" fill="hold">
                                          <p:stCondLst>
                                            <p:cond delay="1800"/>
                                          </p:stCondLst>
                                        </p:cTn>
                                        <p:tgtEl>
                                          <p:spTgt spid="2"/>
                                        </p:tgtEl>
                                        <p:attrNameLst>
                                          <p:attrName>ppt_y</p:attrName>
                                        </p:attrNameLst>
                                      </p:cBhvr>
                                      <p:tavLst>
                                        <p:tav tm="0">
                                          <p:val>
                                            <p:strVal val="#ppt_y-.03"/>
                                          </p:val>
                                        </p:tav>
                                        <p:tav tm="100000">
                                          <p:val>
                                            <p:strVal val="#ppt_y"/>
                                          </p:val>
                                        </p:tav>
                                      </p:tavLst>
                                    </p:anim>
                                  </p:childTnLst>
                                </p:cTn>
                              </p:par>
                            </p:childTnLst>
                          </p:cTn>
                        </p:par>
                        <p:par>
                          <p:cTn id="11" fill="hold">
                            <p:stCondLst>
                              <p:cond delay="2000"/>
                            </p:stCondLst>
                            <p:childTnLst>
                              <p:par>
                                <p:cTn id="12" presetID="3" presetClass="entr" presetSubtype="5"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blinds(vertical)">
                                      <p:cBhvr>
                                        <p:cTn id="14"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2928934"/>
            <a:ext cx="8643998" cy="1343036"/>
          </a:xfrm>
        </p:spPr>
        <p:txBody>
          <a:bodyPr>
            <a:normAutofit/>
          </a:bodyPr>
          <a:lstStyle/>
          <a:p>
            <a:pPr algn="ctr"/>
            <a:r>
              <a:rPr lang="ru-RU" sz="4400" dirty="0" smtClean="0"/>
              <a:t>Чувашский национальный орнамент</a:t>
            </a:r>
            <a:endParaRPr lang="ru-RU" sz="4400" dirty="0"/>
          </a:p>
        </p:txBody>
      </p:sp>
      <p:pic>
        <p:nvPicPr>
          <p:cNvPr id="5" name="Рисунок 4" descr="__12_20091113_1185831274.jpg"/>
          <p:cNvPicPr>
            <a:picLocks noChangeAspect="1"/>
          </p:cNvPicPr>
          <p:nvPr/>
        </p:nvPicPr>
        <p:blipFill>
          <a:blip r:embed="rId2"/>
          <a:stretch>
            <a:fillRect/>
          </a:stretch>
        </p:blipFill>
        <p:spPr>
          <a:xfrm>
            <a:off x="0" y="0"/>
            <a:ext cx="4357686" cy="2905124"/>
          </a:xfrm>
          <a:prstGeom prst="rect">
            <a:avLst/>
          </a:prstGeom>
        </p:spPr>
      </p:pic>
      <p:pic>
        <p:nvPicPr>
          <p:cNvPr id="6" name="Рисунок 5" descr="1271530977_uzor123.jpg"/>
          <p:cNvPicPr>
            <a:picLocks noChangeAspect="1"/>
          </p:cNvPicPr>
          <p:nvPr/>
        </p:nvPicPr>
        <p:blipFill>
          <a:blip r:embed="rId3"/>
          <a:stretch>
            <a:fillRect/>
          </a:stretch>
        </p:blipFill>
        <p:spPr>
          <a:xfrm>
            <a:off x="5834056" y="3925390"/>
            <a:ext cx="3309944" cy="2932610"/>
          </a:xfrm>
          <a:prstGeom prst="rect">
            <a:avLst/>
          </a:prstGeom>
        </p:spPr>
      </p:pic>
      <p:pic>
        <p:nvPicPr>
          <p:cNvPr id="9" name="Рисунок 8" descr="BCmw2jhe_Mc.jpg"/>
          <p:cNvPicPr>
            <a:picLocks noChangeAspect="1"/>
          </p:cNvPicPr>
          <p:nvPr/>
        </p:nvPicPr>
        <p:blipFill>
          <a:blip r:embed="rId4"/>
          <a:stretch>
            <a:fillRect/>
          </a:stretch>
        </p:blipFill>
        <p:spPr>
          <a:xfrm>
            <a:off x="4662986" y="0"/>
            <a:ext cx="4481014" cy="2974978"/>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ppt_x</p:attrName>
                                        </p:attrNameLst>
                                      </p:cBhvr>
                                      <p:tavLst>
                                        <p:tav tm="0">
                                          <p:val>
                                            <p:strVal val="#ppt_x"/>
                                          </p:val>
                                        </p:tav>
                                        <p:tav tm="100000">
                                          <p:val>
                                            <p:strVal val="#ppt_x"/>
                                          </p:val>
                                        </p:tav>
                                      </p:tavLst>
                                    </p:anim>
                                    <p:anim calcmode="lin" valueType="num">
                                      <p:cBhvr>
                                        <p:cTn id="9" dur="1800" decel="100000" fill="hold"/>
                                        <p:tgtEl>
                                          <p:spTgt spid="2"/>
                                        </p:tgtEl>
                                        <p:attrNameLst>
                                          <p:attrName>ppt_y</p:attrName>
                                        </p:attrNameLst>
                                      </p:cBhvr>
                                      <p:tavLst>
                                        <p:tav tm="0">
                                          <p:val>
                                            <p:strVal val="#ppt_y+1"/>
                                          </p:val>
                                        </p:tav>
                                        <p:tav tm="100000">
                                          <p:val>
                                            <p:strVal val="#ppt_y-.03"/>
                                          </p:val>
                                        </p:tav>
                                      </p:tavLst>
                                    </p:anim>
                                    <p:anim calcmode="lin" valueType="num">
                                      <p:cBhvr>
                                        <p:cTn id="10" dur="200" accel="100000" fill="hold">
                                          <p:stCondLst>
                                            <p:cond delay="1800"/>
                                          </p:stCondLst>
                                        </p:cTn>
                                        <p:tgtEl>
                                          <p:spTgt spid="2"/>
                                        </p:tgtEl>
                                        <p:attrNameLst>
                                          <p:attrName>ppt_y</p:attrName>
                                        </p:attrNameLst>
                                      </p:cBhvr>
                                      <p:tavLst>
                                        <p:tav tm="0">
                                          <p:val>
                                            <p:strVal val="#ppt_y-.03"/>
                                          </p:val>
                                        </p:tav>
                                        <p:tav tm="100000">
                                          <p:val>
                                            <p:strVal val="#ppt_y"/>
                                          </p:val>
                                        </p:tav>
                                      </p:tavLst>
                                    </p:anim>
                                  </p:childTnLst>
                                </p:cTn>
                              </p:par>
                            </p:childTnLst>
                          </p:cTn>
                        </p:par>
                        <p:par>
                          <p:cTn id="11" fill="hold">
                            <p:stCondLst>
                              <p:cond delay="2000"/>
                            </p:stCondLst>
                            <p:childTnLst>
                              <p:par>
                                <p:cTn id="12" presetID="47" presetClass="entr" presetSubtype="0"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par>
                          <p:cTn id="17" fill="hold">
                            <p:stCondLst>
                              <p:cond delay="3000"/>
                            </p:stCondLst>
                            <p:childTnLst>
                              <p:par>
                                <p:cTn id="18" presetID="47" presetClass="entr" presetSubtype="0"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1000"/>
                                        <p:tgtEl>
                                          <p:spTgt spid="9"/>
                                        </p:tgtEl>
                                      </p:cBhvr>
                                    </p:animEffect>
                                    <p:anim calcmode="lin" valueType="num">
                                      <p:cBhvr>
                                        <p:cTn id="21" dur="1000" fill="hold"/>
                                        <p:tgtEl>
                                          <p:spTgt spid="9"/>
                                        </p:tgtEl>
                                        <p:attrNameLst>
                                          <p:attrName>ppt_x</p:attrName>
                                        </p:attrNameLst>
                                      </p:cBhvr>
                                      <p:tavLst>
                                        <p:tav tm="0">
                                          <p:val>
                                            <p:strVal val="#ppt_x"/>
                                          </p:val>
                                        </p:tav>
                                        <p:tav tm="100000">
                                          <p:val>
                                            <p:strVal val="#ppt_x"/>
                                          </p:val>
                                        </p:tav>
                                      </p:tavLst>
                                    </p:anim>
                                    <p:anim calcmode="lin" valueType="num">
                                      <p:cBhvr>
                                        <p:cTn id="22" dur="1000" fill="hold"/>
                                        <p:tgtEl>
                                          <p:spTgt spid="9"/>
                                        </p:tgtEl>
                                        <p:attrNameLst>
                                          <p:attrName>ppt_y</p:attrName>
                                        </p:attrNameLst>
                                      </p:cBhvr>
                                      <p:tavLst>
                                        <p:tav tm="0">
                                          <p:val>
                                            <p:strVal val="#ppt_y-.1"/>
                                          </p:val>
                                        </p:tav>
                                        <p:tav tm="100000">
                                          <p:val>
                                            <p:strVal val="#ppt_y"/>
                                          </p:val>
                                        </p:tav>
                                      </p:tavLst>
                                    </p:anim>
                                  </p:childTnLst>
                                </p:cTn>
                              </p:par>
                            </p:childTnLst>
                          </p:cTn>
                        </p:par>
                        <p:par>
                          <p:cTn id="23" fill="hold">
                            <p:stCondLst>
                              <p:cond delay="4000"/>
                            </p:stCondLst>
                            <p:childTnLst>
                              <p:par>
                                <p:cTn id="24" presetID="42" presetClass="entr" presetSubtype="0"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1000"/>
                                        <p:tgtEl>
                                          <p:spTgt spid="6"/>
                                        </p:tgtEl>
                                      </p:cBhvr>
                                    </p:animEffect>
                                    <p:anim calcmode="lin" valueType="num">
                                      <p:cBhvr>
                                        <p:cTn id="27" dur="1000" fill="hold"/>
                                        <p:tgtEl>
                                          <p:spTgt spid="6"/>
                                        </p:tgtEl>
                                        <p:attrNameLst>
                                          <p:attrName>ppt_x</p:attrName>
                                        </p:attrNameLst>
                                      </p:cBhvr>
                                      <p:tavLst>
                                        <p:tav tm="0">
                                          <p:val>
                                            <p:strVal val="#ppt_x"/>
                                          </p:val>
                                        </p:tav>
                                        <p:tav tm="100000">
                                          <p:val>
                                            <p:strVal val="#ppt_x"/>
                                          </p:val>
                                        </p:tav>
                                      </p:tavLst>
                                    </p:anim>
                                    <p:anim calcmode="lin" valueType="num">
                                      <p:cBhvr>
                                        <p:cTn id="28"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636</TotalTime>
  <Words>707</Words>
  <Application>Microsoft Office PowerPoint</Application>
  <PresentationFormat>Экран (4:3)</PresentationFormat>
  <Paragraphs>98</Paragraphs>
  <Slides>23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Поток</vt:lpstr>
      <vt:lpstr>Республика Чувашия</vt:lpstr>
      <vt:lpstr>Государственный герб Чувашии</vt:lpstr>
      <vt:lpstr>Государственный флаг Чувашии</vt:lpstr>
      <vt:lpstr>Президент Чувашии – Михаил Васильевич Игнатьев</vt:lpstr>
      <vt:lpstr>Карта и города Чувашии</vt:lpstr>
      <vt:lpstr>Столица Чувашии –  город Чебоксары</vt:lpstr>
      <vt:lpstr>Слайд 7</vt:lpstr>
      <vt:lpstr>Чувашский национальный костюм</vt:lpstr>
      <vt:lpstr>Чувашский национальный орнамент</vt:lpstr>
      <vt:lpstr>Толкование основных символов Чувашских узоров</vt:lpstr>
      <vt:lpstr>Национальные блюда</vt:lpstr>
      <vt:lpstr>Слайд 12</vt:lpstr>
      <vt:lpstr>Национальные праздники</vt:lpstr>
      <vt:lpstr>Слайд 14</vt:lpstr>
      <vt:lpstr>Слайд 15</vt:lpstr>
      <vt:lpstr>Слайд 16</vt:lpstr>
      <vt:lpstr>Писатели Чувашии - детям</vt:lpstr>
      <vt:lpstr>Слайд 18</vt:lpstr>
      <vt:lpstr>Знаменитые люди</vt:lpstr>
      <vt:lpstr>Слайд 20</vt:lpstr>
      <vt:lpstr>Слайд 21</vt:lpstr>
      <vt:lpstr>Хвала тебе, Чувашия!</vt:lpstr>
      <vt:lpstr>Спасибо за внимание!</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Республика Чувашия</dc:title>
  <dc:creator>Пользователь</dc:creator>
  <cp:lastModifiedBy>Пользователь</cp:lastModifiedBy>
  <cp:revision>53</cp:revision>
  <dcterms:created xsi:type="dcterms:W3CDTF">2015-02-01T19:45:16Z</dcterms:created>
  <dcterms:modified xsi:type="dcterms:W3CDTF">2016-10-10T07:48:26Z</dcterms:modified>
</cp:coreProperties>
</file>