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  <p:sldMasterId id="2147483676" r:id="rId3"/>
  </p:sldMasterIdLst>
  <p:sldIdLst>
    <p:sldId id="259" r:id="rId4"/>
    <p:sldId id="260" r:id="rId5"/>
    <p:sldId id="261" r:id="rId6"/>
    <p:sldId id="262" r:id="rId7"/>
    <p:sldId id="256" r:id="rId8"/>
    <p:sldId id="263" r:id="rId9"/>
    <p:sldId id="264" r:id="rId10"/>
    <p:sldId id="268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B4FE46-2560-4CBE-8E98-60AB272946F7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7DB30F-EE73-4518-9BBD-B736C9556E2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868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68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868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69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869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69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869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70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70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FEA3F-086C-4AB9-909A-D9FC9569CE2E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A7247-7C03-42B9-8ACB-4408FC4632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B4B4C8-C7BD-4B31-AFFB-718EFD496C34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902CB-6035-459A-B0E8-0F3F9E809E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071679"/>
            <a:ext cx="7458100" cy="17859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071942"/>
            <a:ext cx="5129226" cy="2257444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358C2-A5AF-4135-A065-1786C63713F6}" type="datetimeFigureOut">
              <a:rPr lang="ru-RU"/>
              <a:pPr>
                <a:defRPr/>
              </a:pPr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555C3-3839-4B35-9AC0-73147D590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B4FE46-2560-4CBE-8E98-60AB272946F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DB30F-EE73-4518-9BBD-B736C9556E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45CD3-16E9-467B-8646-8E8AEB5E4C34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1A2B33-4BDE-41AA-B1A9-C06852FB2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BF1640-E7FB-47BB-A1DA-9DE0BCD23DB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869ED-A229-46B1-95E5-F127DCB6F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2A98C7-8DC8-4460-B151-7F69499DEFF4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FE22FB-36C1-43A7-A7B0-7301B4E5E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01B999-DD80-40E6-B1C6-577D6778F393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950F0-2684-4CCF-9BD8-75EAE53CD0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57EB9-825C-4DD4-90B8-CBA69ABDA994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B8815-D844-40A8-8F6A-A9C6A28E8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8A6E1-41B5-43EC-8E98-FA7AA1265944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2AE40A-C6A9-4B0D-B24C-578037BDD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745CD3-16E9-467B-8646-8E8AEB5E4C34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A2B33-4BDE-41AA-B1A9-C06852FB2E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6B97-956E-4F33-B2F5-5BA015F434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1C2C3D-0B5E-48C7-AFCA-B4F5A6039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BA0ABCC-DB34-46CA-8D8B-050AC993D38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058E76A-064E-4CCE-B743-606EE8C4F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BFEA3F-086C-4AB9-909A-D9FC9569CE2E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0A7247-7C03-42B9-8ACB-4408FC4632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B4B4C8-C7BD-4B31-AFFB-718EFD496C34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B902CB-6035-459A-B0E8-0F3F9E809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BF1640-E7FB-47BB-A1DA-9DE0BCD23DB7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869ED-A229-46B1-95E5-F127DCB6F1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2A98C7-8DC8-4460-B151-7F69499DEFF4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E22FB-36C1-43A7-A7B0-7301B4E5E3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01B999-DD80-40E6-B1C6-577D6778F393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950F0-2684-4CCF-9BD8-75EAE53CD0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A57EB9-825C-4DD4-90B8-CBA69ABDA994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B8815-D844-40A8-8F6A-A9C6A28E86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E8A6E1-41B5-43EC-8E98-FA7AA1265944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AE40A-C6A9-4B0D-B24C-578037BDD4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6D6B97-956E-4F33-B2F5-5BA015F43407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C2C3D-0B5E-48C7-AFCA-B4F5A60395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A0ABCC-DB34-46CA-8D8B-050AC993D380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8E76A-064E-4CCE-B743-606EE8C4F0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525DF2A-B662-4C9F-AB90-006C005F17D9}" type="datetimeFigureOut">
              <a:rPr lang="ru-RU"/>
              <a:pPr/>
              <a:t>03.03.2015</a:t>
            </a:fld>
            <a:endParaRPr lang="ru-RU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011ECFE-D7E9-4568-966A-9AE5C6866A4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76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76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76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66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766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76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76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767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76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768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76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68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768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76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769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76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77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4579" name="Текст 2"/>
          <p:cNvSpPr>
            <a:spLocks noGrp="1"/>
          </p:cNvSpPr>
          <p:nvPr>
            <p:ph type="body" idx="1"/>
          </p:nvPr>
        </p:nvSpPr>
        <p:spPr bwMode="auto">
          <a:xfrm>
            <a:off x="714375" y="1357313"/>
            <a:ext cx="828675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8B7FA1-A0C5-4958-A8E9-F08FDA06B720}" type="datetimeFigureOut">
              <a:rPr lang="ru-RU"/>
              <a:pPr>
                <a:defRPr/>
              </a:pPr>
              <a:t>03.03.2015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642041-E289-4547-8B98-EC3ED29DA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7780" cmpd="sng">
            <a:solidFill>
              <a:srgbClr val="FFFFFF"/>
            </a:solidFill>
            <a:prstDash val="solid"/>
            <a:miter lim="800000"/>
          </a:ln>
          <a:solidFill>
            <a:srgbClr val="002060"/>
          </a:solidFill>
          <a:effectLst>
            <a:outerShdw blurRad="50800" algn="tl" rotWithShape="0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525DF2A-B662-4C9F-AB90-006C005F17D9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011ECFE-D7E9-4568-966A-9AE5C6866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9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2195513" y="188913"/>
            <a:ext cx="5256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Организационный этап</a:t>
            </a:r>
          </a:p>
        </p:txBody>
      </p:sp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900113" y="2492375"/>
            <a:ext cx="8064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для школы, а для жизни мы учимся!»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80063" y="4508500"/>
            <a:ext cx="338455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Ж.Ж. Руссо.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1116013" y="188913"/>
            <a:ext cx="8027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46" name="Group 18"/>
          <p:cNvGraphicFramePr>
            <a:graphicFrameLocks noGrp="1"/>
          </p:cNvGraphicFramePr>
          <p:nvPr/>
        </p:nvGraphicFramePr>
        <p:xfrm>
          <a:off x="1692275" y="1412875"/>
          <a:ext cx="5543550" cy="1079500"/>
        </p:xfrm>
        <a:graphic>
          <a:graphicData uri="http://schemas.openxmlformats.org/drawingml/2006/table">
            <a:tbl>
              <a:tblPr/>
              <a:tblGrid>
                <a:gridCol w="5543550"/>
              </a:tblGrid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П.33 выучить правило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1619250" y="2133600"/>
            <a:ext cx="4357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ja-JP" sz="1400">
                <a:solidFill>
                  <a:srgbClr val="000000"/>
                </a:solidFill>
                <a:latin typeface="Times New Roman" pitchFamily="18" charset="0"/>
                <a:ea typeface="MS Mincho" charset="-128"/>
                <a:cs typeface="Times New Roman" pitchFamily="18" charset="0"/>
              </a:rPr>
              <a:t>  </a:t>
            </a:r>
            <a:r>
              <a:rPr lang="ru-RU" altLang="ja-JP" sz="3200">
                <a:solidFill>
                  <a:srgbClr val="000000"/>
                </a:solidFill>
                <a:latin typeface="Times New Roman" pitchFamily="18" charset="0"/>
                <a:ea typeface="MS Mincho" charset="-128"/>
                <a:cs typeface="Times New Roman" pitchFamily="18" charset="0"/>
              </a:rPr>
              <a:t>№1081(а-е), 1083(а,б).</a:t>
            </a:r>
            <a:r>
              <a:rPr lang="ru-RU" altLang="ja-JP" sz="900">
                <a:ea typeface="MS Mincho" charset="-128"/>
                <a:cs typeface="Times New Roman" pitchFamily="18" charset="0"/>
              </a:rPr>
              <a:t> </a:t>
            </a:r>
            <a:endParaRPr lang="ru-RU" altLang="ja-JP">
              <a:ea typeface="MS Mincho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1116013" y="188913"/>
            <a:ext cx="8027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</p:txBody>
      </p:sp>
      <p:sp>
        <p:nvSpPr>
          <p:cNvPr id="5" name="Овал 4"/>
          <p:cNvSpPr/>
          <p:nvPr/>
        </p:nvSpPr>
        <p:spPr>
          <a:xfrm>
            <a:off x="827088" y="1412875"/>
            <a:ext cx="1296987" cy="1295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7088" y="2997200"/>
            <a:ext cx="1296987" cy="1295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00113" y="4581525"/>
            <a:ext cx="1295400" cy="1295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7" name="Прямоугольник 7"/>
          <p:cNvSpPr>
            <a:spLocks noChangeArrowheads="1"/>
          </p:cNvSpPr>
          <p:nvPr/>
        </p:nvSpPr>
        <p:spPr bwMode="auto">
          <a:xfrm>
            <a:off x="2303463" y="1484313"/>
            <a:ext cx="68405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хорошо усвоили тему урока, достигли цели урока </a:t>
            </a:r>
          </a:p>
        </p:txBody>
      </p:sp>
      <p:sp>
        <p:nvSpPr>
          <p:cNvPr id="23558" name="Прямоугольник 8"/>
          <p:cNvSpPr>
            <a:spLocks noChangeArrowheads="1"/>
          </p:cNvSpPr>
          <p:nvPr/>
        </p:nvSpPr>
        <p:spPr bwMode="auto">
          <a:xfrm>
            <a:off x="2339975" y="2997200"/>
            <a:ext cx="66055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cs typeface="Arial" charset="0"/>
              </a:rPr>
              <a:t>остались непонятными какие-то моменты</a:t>
            </a:r>
          </a:p>
        </p:txBody>
      </p:sp>
      <p:sp>
        <p:nvSpPr>
          <p:cNvPr id="23559" name="Прямоугольник 9"/>
          <p:cNvSpPr>
            <a:spLocks noChangeArrowheads="1"/>
          </p:cNvSpPr>
          <p:nvPr/>
        </p:nvSpPr>
        <p:spPr bwMode="auto">
          <a:xfrm>
            <a:off x="2411413" y="4941888"/>
            <a:ext cx="5868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вообще не усвоили тему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755650" y="1268413"/>
            <a:ext cx="4895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i="1" u="sng">
                <a:latin typeface="Times New Roman" pitchFamily="18" charset="0"/>
                <a:cs typeface="Times New Roman" pitchFamily="18" charset="0"/>
              </a:rPr>
              <a:t>Установка:</a:t>
            </a:r>
          </a:p>
        </p:txBody>
      </p:sp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900113" y="2133600"/>
            <a:ext cx="70564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Я хороший,</a:t>
            </a:r>
          </a:p>
          <a:p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все знаю, </a:t>
            </a:r>
          </a:p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Я все умею,</a:t>
            </a:r>
          </a:p>
          <a:p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буду стараться, </a:t>
            </a:r>
          </a:p>
          <a:p>
            <a:r>
              <a:rPr lang="ru-RU" sz="4800">
                <a:latin typeface="Times New Roman" pitchFamily="18" charset="0"/>
                <a:cs typeface="Times New Roman" pitchFamily="18" charset="0"/>
              </a:rPr>
              <a:t>У меня все получится.</a:t>
            </a: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2195513" y="188913"/>
            <a:ext cx="5256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Организационный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2195513" y="188913"/>
            <a:ext cx="5256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684213" y="2060575"/>
            <a:ext cx="820896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15;    - 2;     - 17;      - 9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8;   - 16;   - 26;      28</a:t>
            </a:r>
          </a:p>
          <a:p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,2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  -1,9;   -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3,9;       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2195513" y="188913"/>
            <a:ext cx="5256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</a:p>
        </p:txBody>
      </p:sp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684213" y="1125538"/>
            <a:ext cx="52562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Устная работа:</a:t>
            </a:r>
          </a:p>
        </p:txBody>
      </p:sp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827088" y="1700213"/>
            <a:ext cx="26654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1. Вычислить:</a:t>
            </a: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755650" y="2205038"/>
            <a:ext cx="81375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Times New Roman" pitchFamily="18" charset="0"/>
                <a:cs typeface="Times New Roman" pitchFamily="18" charset="0"/>
              </a:rPr>
              <a:t>- 15 + (- 23);               - 41 + (-32)</a:t>
            </a: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755650" y="2924175"/>
            <a:ext cx="81375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Times New Roman" pitchFamily="18" charset="0"/>
                <a:cs typeface="Times New Roman" pitchFamily="18" charset="0"/>
              </a:rPr>
              <a:t>- 2,6 + (- 8,7);               0 + (-12,3)</a:t>
            </a:r>
          </a:p>
        </p:txBody>
      </p:sp>
      <p:sp>
        <p:nvSpPr>
          <p:cNvPr id="16390" name="TextBox 8"/>
          <p:cNvSpPr txBox="1">
            <a:spLocks noChangeArrowheads="1"/>
          </p:cNvSpPr>
          <p:nvPr/>
        </p:nvSpPr>
        <p:spPr bwMode="auto">
          <a:xfrm>
            <a:off x="827088" y="3789363"/>
            <a:ext cx="7200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2. С помощью координатной прямой:</a:t>
            </a:r>
          </a:p>
        </p:txBody>
      </p: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292600"/>
            <a:ext cx="82089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4213" y="5013325"/>
            <a:ext cx="8351837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Tx/>
              <a:buChar char="-"/>
              <a:defRPr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6 + 8;     10 + (- 14);     - 8 + 11;  </a:t>
            </a:r>
          </a:p>
          <a:p>
            <a:pPr algn="ctr"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- 456 + 287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4"/>
          <p:cNvSpPr txBox="1">
            <a:spLocks noChangeArrowheads="1"/>
          </p:cNvSpPr>
          <p:nvPr/>
        </p:nvSpPr>
        <p:spPr bwMode="auto">
          <a:xfrm>
            <a:off x="1187450" y="1844675"/>
            <a:ext cx="74168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Сложение чисел </a:t>
            </a:r>
          </a:p>
          <a:p>
            <a:pPr algn="ctr"/>
            <a:r>
              <a:rPr lang="ru-RU" sz="6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разными знаками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1692275" y="188913"/>
            <a:ext cx="6408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Изучение нового материала</a:t>
            </a:r>
          </a:p>
        </p:txBody>
      </p:sp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684213" y="1341438"/>
            <a:ext cx="81359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Лабораторно-практическая работа в парах</a:t>
            </a:r>
          </a:p>
        </p:txBody>
      </p:sp>
      <p:graphicFrame>
        <p:nvGraphicFramePr>
          <p:cNvPr id="18473" name="Group 41"/>
          <p:cNvGraphicFramePr>
            <a:graphicFrameLocks noGrp="1"/>
          </p:cNvGraphicFramePr>
          <p:nvPr/>
        </p:nvGraphicFramePr>
        <p:xfrm>
          <a:off x="611188" y="2708275"/>
          <a:ext cx="8353425" cy="2560320"/>
        </p:xfrm>
        <a:graphic>
          <a:graphicData uri="http://schemas.openxmlformats.org/drawingml/2006/table">
            <a:tbl>
              <a:tblPr/>
              <a:tblGrid>
                <a:gridCol w="2089150"/>
                <a:gridCol w="2087562"/>
                <a:gridCol w="2087563"/>
                <a:gridCol w="2089150"/>
              </a:tblGrid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Пример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Сравнить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Знак суммы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Ответ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-5 + 3=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|-5|       |3|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7 + ( -3 )=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|7|         |-3|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-4 + 6 =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|-4|        |6|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-9 +10=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|-9|        |10|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-8 + 3=</a:t>
                      </a: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charset="-128"/>
                          <a:cs typeface="Times New Roman" pitchFamily="18" charset="0"/>
                        </a:rPr>
                        <a:t>|-8|        |3|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charset="-128"/>
                        <a:cs typeface="Times New Roman" pitchFamily="18" charset="0"/>
                      </a:endParaRPr>
                    </a:p>
                  </a:txBody>
                  <a:tcPr marL="55657" marR="5565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755650" y="1412875"/>
            <a:ext cx="28082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 36 + (- 33)= …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 - 92 + 12= …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 15 + (- 18)= …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 - 44 + 56= …</a:t>
            </a:r>
          </a:p>
        </p:txBody>
      </p:sp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1116013" y="0"/>
            <a:ext cx="80279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Первичное осмысление и </a:t>
            </a:r>
          </a:p>
          <a:p>
            <a:pPr algn="ctr"/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закрепление знаний</a:t>
            </a:r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1258888" y="4005263"/>
            <a:ext cx="71294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- 456 + 287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d3365a70f64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428625" y="285750"/>
            <a:ext cx="18002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1267" name="Picture 6" descr="d3365a70f64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7343775" y="4929198"/>
            <a:ext cx="18002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4" name="Picture 6" descr="d3365a70f64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57188" y="4786313"/>
            <a:ext cx="1800225" cy="1606550"/>
          </a:xfrm>
          <a:prstGeom prst="rect">
            <a:avLst/>
          </a:prstGeom>
          <a:noFill/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1269" name="Picture 6" descr="d3365a70f64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7143768" y="357166"/>
            <a:ext cx="18002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1270" name="Picture 6" descr="d3365a70f64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714744" y="2714620"/>
            <a:ext cx="18002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8" name="Picture 10" descr="C:\Documents and Settings\YAROSLAV\Мои документы\Мои рисунки\9dc9f229e90fabf5c2832f7e31a9fcc6.g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71670" y="1285860"/>
            <a:ext cx="19288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C:\Documents and Settings\YAROSLAV\Мои документы\Мои рисунки\9dc9f229e90fabf5c2832f7e31a9fcc6.g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71802" y="4929188"/>
            <a:ext cx="19288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C:\Documents and Settings\YAROSLAV\Мои документы\Мои рисунки\9dc9f229e90fabf5c2832f7e31a9fcc6.g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429256" y="2714620"/>
            <a:ext cx="19288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Documents and Settings\YAROSLAV\Мои документы\Мои рисунки\9dc9f229e90fabf5c2832f7e31a9fcc6.g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68" y="2714620"/>
            <a:ext cx="150019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066 - Детские песенки - Снежинка.wav">
            <a:hlinkClick r:id="" action="ppaction://media"/>
          </p:cNvPr>
          <p:cNvPicPr>
            <a:picLocks noRot="1" noChangeAspect="1"/>
          </p:cNvPicPr>
          <p:nvPr>
            <a:wavAudioFile r:embed="rId1" name="066 - Детские песенки - Снежинка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017 -0.32107 L 0.38576 -0.70348 L 0.77188 -0.32107 L 0.38576 0.06296 L 0.00017 -0.32107 Z " pathEditMode="relative" rAng="0" ptsTypes="FFFFF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38177 -0.70348 C 0.53993 -0.70348 0.66962 -0.5419 0.66962 -0.3419 C 0.66962 -0.1419 0.53993 0.02106 0.38177 0.02106 C 0.22326 0.02106 0.09479 -0.1419 0.09479 -0.3419 C 0.09479 -0.5419 0.22326 -0.70348 0.38177 -0.70348 Z " pathEditMode="relative" rAng="0" ptsTypes="fffff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20" presetID="22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74809 -0.35718 C 0.74809 -0.20162 0.66667 -0.07338 0.56806 -0.07338 C 0.45174 -0.07338 0.40955 -0.21551 0.39184 -0.3007 L 0.37378 -0.41366 C 0.35573 -0.49885 0.31094 -0.64051 0.17934 -0.64051 C 0.09531 -0.64051 0.00017 -0.51274 0.00017 -0.35718 C 0.00017 -0.20162 0.09531 -0.07338 0.17934 -0.07338 C 0.31094 -0.07338 0.35573 -0.21551 0.37378 -0.3007 L 0.39184 -0.41366 C 0.40955 -0.49885 0.45174 -0.64051 0.56806 -0.64051 C 0.66667 -0.64051 0.74809 -0.51274 0.74809 -0.35718 Z " pathEditMode="relative" rAng="5400000" ptsTypes="ffFffffFfff">
                                      <p:cBhvr>
                                        <p:cTn id="21" dur="5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3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43200000">
                                      <p:cBhvr>
                                        <p:cTn id="31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0"/>
                            </p:stCondLst>
                            <p:childTnLst>
                              <p:par>
                                <p:cTn id="4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41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6000"/>
                            </p:stCondLst>
                            <p:childTnLst>
                              <p:par>
                                <p:cTn id="50" presetID="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1" dur="3000" fill="hold"/>
                                        <p:tgtEl>
                                          <p:spTgt spid="112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7000"/>
                            </p:stCondLst>
                            <p:childTnLst>
                              <p:par>
                                <p:cTn id="60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1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0825" y="2565400"/>
            <a:ext cx="640873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00" tIns="0" rIns="114300" bIns="0"/>
          <a:lstStyle/>
          <a:p>
            <a:pPr marL="457200">
              <a:lnSpc>
                <a:spcPct val="115000"/>
              </a:lnSpc>
              <a:tabLst>
                <a:tab pos="179388" algn="l"/>
              </a:tabLst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1. Определите знак суммы:</a:t>
            </a:r>
            <a:endParaRPr lang="ru-RU" sz="2000" b="1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684213" y="2303463"/>
            <a:ext cx="8280400" cy="35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80975" algn="l"/>
              </a:tabLst>
            </a:pPr>
            <a:r>
              <a:rPr lang="ru-RU" altLang="ja-JP" sz="2000" b="1">
                <a:solidFill>
                  <a:srgbClr val="000000"/>
                </a:solidFill>
                <a:latin typeface="Times New Roman" pitchFamily="18" charset="0"/>
                <a:ea typeface="MS Mincho" charset="-128"/>
                <a:cs typeface="Times New Roman" pitchFamily="18" charset="0"/>
              </a:rPr>
              <a:t> </a:t>
            </a:r>
          </a:p>
          <a:p>
            <a:pPr>
              <a:tabLst>
                <a:tab pos="180975" algn="l"/>
              </a:tabLst>
            </a:pPr>
            <a:endParaRPr lang="ru-RU" altLang="ja-JP" sz="2000" b="1">
              <a:solidFill>
                <a:srgbClr val="000000"/>
              </a:solidFill>
              <a:latin typeface="Times New Roman" pitchFamily="18" charset="0"/>
              <a:ea typeface="MS Mincho" charset="-128"/>
              <a:cs typeface="Times New Roman" pitchFamily="18" charset="0"/>
            </a:endParaRPr>
          </a:p>
          <a:p>
            <a:pPr>
              <a:tabLst>
                <a:tab pos="180975" algn="l"/>
              </a:tabLst>
            </a:pPr>
            <a:r>
              <a:rPr lang="ru-RU" altLang="ja-JP" sz="2000" b="1">
                <a:solidFill>
                  <a:srgbClr val="000000"/>
                </a:solidFill>
                <a:latin typeface="Times New Roman" pitchFamily="18" charset="0"/>
                <a:ea typeface="MS Mincho" charset="-128"/>
                <a:cs typeface="Times New Roman" pitchFamily="18" charset="0"/>
              </a:rPr>
              <a:t>а) (-12) + (-7);     в) (+15) + (-8);    д) (-24) + (+19);     ж) (+3,7) + (-8,4);</a:t>
            </a:r>
            <a:endParaRPr lang="ru-RU" altLang="ja-JP" sz="2000" b="1">
              <a:latin typeface="Times New Roman" pitchFamily="18" charset="0"/>
              <a:ea typeface="ＭＳ Ｐゴシック"/>
              <a:cs typeface="Times New Roman" pitchFamily="18" charset="0"/>
            </a:endParaRPr>
          </a:p>
          <a:p>
            <a:pPr eaLnBrk="0" hangingPunct="0">
              <a:tabLst>
                <a:tab pos="180975" algn="l"/>
              </a:tabLst>
            </a:pPr>
            <a:r>
              <a:rPr lang="ru-RU" altLang="ja-JP" sz="2000" b="1">
                <a:solidFill>
                  <a:srgbClr val="000000"/>
                </a:solidFill>
                <a:latin typeface="Times New Roman" pitchFamily="18" charset="0"/>
                <a:ea typeface="MS Mincho" charset="-128"/>
                <a:cs typeface="Times New Roman" pitchFamily="18" charset="0"/>
              </a:rPr>
              <a:t>б)(-8) + (+3);       г) (-6)+ (-11);       е) (+53) + (-35);	    з) (-245) + (+300).</a:t>
            </a:r>
            <a:endParaRPr lang="ru-RU" altLang="ja-JP" sz="2000" b="1">
              <a:latin typeface="Times New Roman" pitchFamily="18" charset="0"/>
              <a:ea typeface="ＭＳ Ｐゴシック"/>
              <a:cs typeface="Times New Roman" pitchFamily="18" charset="0"/>
            </a:endParaRPr>
          </a:p>
          <a:p>
            <a:pPr eaLnBrk="0" hangingPunct="0">
              <a:tabLst>
                <a:tab pos="180975" algn="l"/>
              </a:tabLst>
            </a:pPr>
            <a:endParaRPr lang="ru-RU" altLang="ja-JP" sz="2800" b="1">
              <a:solidFill>
                <a:srgbClr val="FF0000"/>
              </a:solidFill>
              <a:latin typeface="Times New Roman" pitchFamily="18" charset="0"/>
              <a:ea typeface="ＭＳ Ｐゴシック"/>
              <a:cs typeface="Times New Roman" pitchFamily="18" charset="0"/>
            </a:endParaRPr>
          </a:p>
          <a:p>
            <a:pPr eaLnBrk="0" hangingPunct="0">
              <a:tabLst>
                <a:tab pos="180975" algn="l"/>
              </a:tabLst>
            </a:pPr>
            <a:r>
              <a:rPr lang="ru-RU" altLang="ja-JP" sz="2000" b="1">
                <a:latin typeface="Times New Roman" pitchFamily="18" charset="0"/>
                <a:ea typeface="MS Mincho" charset="-128"/>
                <a:cs typeface="Times New Roman" pitchFamily="18" charset="0"/>
              </a:rPr>
              <a:t>2. </a:t>
            </a:r>
            <a:r>
              <a:rPr lang="ru-RU" altLang="ja-JP" sz="2000" b="1">
                <a:latin typeface="Times New Roman" pitchFamily="18" charset="0"/>
                <a:ea typeface="ＭＳ Ｐゴシック"/>
                <a:cs typeface="Times New Roman" pitchFamily="18" charset="0"/>
              </a:rPr>
              <a:t>Выполните действия:</a:t>
            </a:r>
            <a:r>
              <a:rPr lang="ru-RU" altLang="ja-JP" sz="2000" b="1">
                <a:latin typeface="Times New Roman" pitchFamily="18" charset="0"/>
                <a:ea typeface="MS Mincho" charset="-128"/>
              </a:rPr>
              <a:t>                    </a:t>
            </a:r>
            <a:r>
              <a:rPr lang="ru-RU" altLang="ja-JP" sz="2000" b="1">
                <a:latin typeface="Times New Roman" pitchFamily="18" charset="0"/>
                <a:cs typeface="Times New Roman" pitchFamily="18" charset="0"/>
              </a:rPr>
              <a:t>Ответы: </a:t>
            </a:r>
            <a:endParaRPr lang="ru-RU" altLang="ja-JP" sz="2000" b="1">
              <a:latin typeface="Times New Roman" pitchFamily="18" charset="0"/>
              <a:ea typeface="ＭＳ Ｐゴシック"/>
              <a:cs typeface="ＭＳ Ｐゴシック"/>
            </a:endParaRPr>
          </a:p>
          <a:p>
            <a:pPr fontAlgn="t">
              <a:tabLst>
                <a:tab pos="180975" algn="l"/>
              </a:tabLst>
            </a:pPr>
            <a:r>
              <a:rPr lang="ru-RU" sz="2000" b="1"/>
              <a:t> а)-19 + 40                                         1)59;   2)-59;   3)-21;  4)21.</a:t>
            </a:r>
          </a:p>
          <a:p>
            <a:pPr fontAlgn="t">
              <a:tabLst>
                <a:tab pos="180975" algn="l"/>
              </a:tabLst>
            </a:pPr>
            <a:r>
              <a:rPr lang="ru-RU" sz="2000" b="1"/>
              <a:t> б)-3,4 + 5,7                                       1)2,3;   2)-2,3;  3)9,1;  4)-9,1.</a:t>
            </a:r>
            <a:endParaRPr lang="ru-RU" altLang="ja-JP" sz="2000" b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80975" algn="l"/>
              </a:tabLst>
            </a:pPr>
            <a:r>
              <a:rPr lang="ru-RU" altLang="ja-JP" sz="2000" b="1">
                <a:latin typeface="Times New Roman" pitchFamily="18" charset="0"/>
                <a:cs typeface="Times New Roman" pitchFamily="18" charset="0"/>
              </a:rPr>
              <a:t> в)   -5,6 + (-3,5 + 5,6).	                      1)3,5;      2)2,5;    3)-3,5;   4)-2,5.</a:t>
            </a:r>
            <a:endParaRPr lang="ru-RU" altLang="ja-JP" sz="2000" b="1">
              <a:latin typeface="Times New Roman" pitchFamily="18" charset="0"/>
              <a:ea typeface="ＭＳ Ｐゴシック"/>
              <a:cs typeface="ＭＳ Ｐゴシック"/>
            </a:endParaRPr>
          </a:p>
          <a:p>
            <a:pPr eaLnBrk="0" hangingPunct="0">
              <a:tabLst>
                <a:tab pos="180975" algn="l"/>
              </a:tabLst>
            </a:pPr>
            <a:r>
              <a:rPr lang="ru-RU" altLang="ja-JP" sz="2000" b="1">
                <a:latin typeface="Times New Roman" pitchFamily="18" charset="0"/>
                <a:cs typeface="Times New Roman" pitchFamily="18" charset="0"/>
              </a:rPr>
              <a:t>3.Найдите сумму всех целых чисел, расположенных между   -5,6 и 3,5.</a:t>
            </a:r>
            <a:endParaRPr lang="ru-RU" altLang="ja-JP" sz="2000" b="1">
              <a:latin typeface="Times New Roman" pitchFamily="18" charset="0"/>
              <a:ea typeface="MS Mincho" charset="-128"/>
            </a:endParaRPr>
          </a:p>
          <a:p>
            <a:pPr eaLnBrk="0" hangingPunct="0">
              <a:tabLst>
                <a:tab pos="180975" algn="l"/>
              </a:tabLst>
            </a:pPr>
            <a:r>
              <a:rPr lang="ru-RU" altLang="ja-JP" sz="2000" b="1">
                <a:latin typeface="Times New Roman" pitchFamily="18" charset="0"/>
                <a:ea typeface="MS Mincho" charset="-128"/>
              </a:rPr>
              <a:t>                  1)3;        2)-11;    3)-9;       4)-15.</a:t>
            </a:r>
            <a:r>
              <a:rPr lang="ru-RU" altLang="ja-JP" sz="2000" b="1">
                <a:latin typeface="Times New Roman" pitchFamily="18" charset="0"/>
                <a:ea typeface="ＭＳ Ｐゴシック"/>
                <a:cs typeface="ＭＳ Ｐゴシック"/>
              </a:rPr>
              <a:t> </a:t>
            </a:r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1116013" y="188913"/>
            <a:ext cx="8027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Закрепление полученных знаний</a:t>
            </a:r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611188" y="1125538"/>
            <a:ext cx="85328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1066(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а-з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№ 1069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TextBox 8"/>
          <p:cNvSpPr txBox="1">
            <a:spLocks noChangeArrowheads="1"/>
          </p:cNvSpPr>
          <p:nvPr/>
        </p:nvSpPr>
        <p:spPr bwMode="auto">
          <a:xfrm>
            <a:off x="611188" y="1844675"/>
            <a:ext cx="6913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latin typeface="Times New Roman" pitchFamily="18" charset="0"/>
                <a:cs typeface="Times New Roman" pitchFamily="18" charset="0"/>
              </a:rPr>
              <a:t>Работа в группах: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езентация ТЕМА УРО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резентация ТЕМА УРОКА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ТЕМА УРОКА</Template>
  <TotalTime>244</TotalTime>
  <Words>353</Words>
  <Application>Microsoft Office PowerPoint</Application>
  <PresentationFormat>Экран (4:3)</PresentationFormat>
  <Paragraphs>69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Пастель</vt:lpstr>
      <vt:lpstr>Презентация ТЕМА УРОКА</vt:lpstr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komp</cp:lastModifiedBy>
  <cp:revision>30</cp:revision>
  <dcterms:created xsi:type="dcterms:W3CDTF">2011-07-27T16:21:29Z</dcterms:created>
  <dcterms:modified xsi:type="dcterms:W3CDTF">2015-03-03T05:54:17Z</dcterms:modified>
</cp:coreProperties>
</file>