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5" r:id="rId4"/>
    <p:sldId id="267" r:id="rId5"/>
    <p:sldId id="269" r:id="rId6"/>
    <p:sldId id="273" r:id="rId7"/>
    <p:sldId id="274" r:id="rId8"/>
    <p:sldId id="275" r:id="rId9"/>
    <p:sldId id="278" r:id="rId10"/>
    <p:sldId id="279" r:id="rId11"/>
    <p:sldId id="282" r:id="rId12"/>
    <p:sldId id="286" r:id="rId13"/>
    <p:sldId id="287" r:id="rId14"/>
    <p:sldId id="291" r:id="rId15"/>
    <p:sldId id="292" r:id="rId16"/>
    <p:sldId id="294" r:id="rId17"/>
    <p:sldId id="296" r:id="rId18"/>
    <p:sldId id="297" r:id="rId19"/>
    <p:sldId id="302" r:id="rId20"/>
    <p:sldId id="306" r:id="rId21"/>
    <p:sldId id="304" r:id="rId22"/>
    <p:sldId id="30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9001-6364-4E4E-88A4-E2DE8D6C5C1E}" type="datetimeFigureOut">
              <a:rPr lang="ru-RU" smtClean="0"/>
              <a:pPr/>
              <a:t>11.10.2016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88E92-C851-49BC-AA76-24B64B4936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0"/>
            <a:ext cx="913710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оле 2"/>
          <p:cNvSpPr txBox="1"/>
          <p:nvPr/>
        </p:nvSpPr>
        <p:spPr>
          <a:xfrm>
            <a:off x="653326" y="401733"/>
            <a:ext cx="7695491" cy="128586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Презентация</a:t>
            </a: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оле 3"/>
          <p:cNvSpPr txBox="1"/>
          <p:nvPr/>
        </p:nvSpPr>
        <p:spPr>
          <a:xfrm>
            <a:off x="263436" y="2041938"/>
            <a:ext cx="8707069" cy="190616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spc="50" dirty="0" smtClean="0"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«Моя мама самая- самая…»</a:t>
            </a:r>
            <a:r>
              <a:rPr lang="ru-RU" sz="4800" b="1" spc="50" dirty="0" smtClean="0">
                <a:ln>
                  <a:noFill/>
                </a:ln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spc="50" dirty="0" smtClean="0"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                    Подготовили: </a:t>
            </a:r>
            <a:r>
              <a:rPr lang="ru-RU" sz="2000" b="1" spc="50" dirty="0" err="1" smtClean="0"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Абдулгалеева</a:t>
            </a:r>
            <a:r>
              <a:rPr lang="ru-RU" sz="2000" b="1" spc="50" dirty="0" smtClean="0"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А.А.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spc="50" dirty="0" smtClean="0"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воспитатели МДОАУ ДС №3 «Тополек».</a:t>
            </a:r>
            <a:endParaRPr lang="ru-RU" sz="20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626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1691680" y="0"/>
            <a:ext cx="5760640" cy="170080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Познавательное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развитие: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755576" y="1916832"/>
            <a:ext cx="777686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just"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Беседы: « Я люблю свою мамочку», «Я играю с мамой», «Как я помогаю дома», «Расскажи про мамочку».</a:t>
            </a:r>
          </a:p>
          <a:p>
            <a:pPr marL="342900" lvl="0" indent="-342900" algn="just"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Дидактические игры: «Кто кому кем приходится», « Назови ласково», «Назови имя, отчество». </a:t>
            </a:r>
          </a:p>
          <a:p>
            <a:pPr marL="342900" lvl="0" indent="-342900" algn="just"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Сюжетно - ролевые игры:«Дом», «Семья» , «Магазин», «Больница».</a:t>
            </a:r>
            <a:endParaRPr lang="ru-RU" sz="2800" b="1" dirty="0" smtClean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19472"/>
            <a:ext cx="9144000" cy="76774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1907704" y="260648"/>
            <a:ext cx="5544616" cy="100811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Речевое развитие: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755576" y="1340768"/>
            <a:ext cx="777686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Чтение: З.Воскресенская «Мама». «Мамины руки», Н. Саксонская « Разговор о маме », Е. Благинина «Посидим в тишине».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Заучивание стихотворений, колыбельных песен,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потешек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Знакомство с пословицами, поговорками о маме.</a:t>
            </a:r>
            <a:endParaRPr lang="ru-RU" sz="2800" b="1" dirty="0" smtClean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19472"/>
            <a:ext cx="9144000" cy="76774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1619672" y="260648"/>
            <a:ext cx="5976664" cy="1944216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Социально- коммуникативное развитие: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755576" y="3068960"/>
            <a:ext cx="777686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Рассматривание иллюстраций, беседа по ним.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«Опасно- неопасно» ( о бытовых приборах), выполнение трудовых поручений в группе и дома,</a:t>
            </a:r>
            <a:endParaRPr lang="ru-RU" sz="2800" b="1" dirty="0" smtClean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19472"/>
            <a:ext cx="9144000" cy="76774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1115616" y="0"/>
            <a:ext cx="6552728" cy="155679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Художественно- эстетическое развитие: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1043608" y="1484784"/>
            <a:ext cx="7488832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Рисование - «Букет тюльпанов для любимой мамочки».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Лепка - « Подснежники».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Аппликация – « Цветы для мамы».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Коллективная работа – «Цветочная поляна»</a:t>
            </a:r>
          </a:p>
        </p:txBody>
      </p:sp>
    </p:spTree>
    <p:extLst>
      <p:ext uri="{BB962C8B-B14F-4D97-AF65-F5344CB8AC3E}">
        <p14:creationId xmlns:p14="http://schemas.microsoft.com/office/powerpoint/2010/main" xmlns="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19472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971600" y="692696"/>
            <a:ext cx="7416824" cy="100811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Физическое развитие: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971600" y="1844824"/>
            <a:ext cx="741682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- знакомство с правилами «чистюли». 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- беседа «Полезная и вредная еда»,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« Чтобы не огорчать мамочку» (как заботиться о своем здоровье).</a:t>
            </a:r>
            <a:endParaRPr lang="ru-RU" sz="3200" b="1" dirty="0" smtClean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1259632" y="332656"/>
            <a:ext cx="6840760" cy="129614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Результаты: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755576" y="1340768"/>
            <a:ext cx="777686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Дети осознают значимость матери в жизни каждого человека;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-д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ети проявляют стремление помочь маме; 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умеют проявлять внимательное, заботливое, уважительное и благодарное отношение к своей маме.  </a:t>
            </a:r>
            <a:endParaRPr lang="ru-RU" sz="2800" dirty="0" smtClean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56"/>
          <p:cNvSpPr txBox="1"/>
          <p:nvPr/>
        </p:nvSpPr>
        <p:spPr>
          <a:xfrm>
            <a:off x="909002" y="2514600"/>
            <a:ext cx="7325995" cy="18288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5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ФОТОМАТЕРИАЛЫ</a:t>
            </a: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9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Documents and Settings\Админ\Мои документы\Мои рисунки\Изображение 05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764704"/>
            <a:ext cx="3744416" cy="2376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C:\Documents and Settings\Админ\Мои документы\Мои рисунки\Изображение 13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764704"/>
            <a:ext cx="3744416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C:\Documents and Settings\Админ\Мои документы\Мои рисунки\Изображение 08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3573016"/>
            <a:ext cx="3816424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Documents and Settings\Админ\Мои документы\Мои рисунки\Изображение 05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60032" y="3573016"/>
            <a:ext cx="3744416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Documents and Settings\Админ\Мои документы\Мои рисунки\Изображение 1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548680"/>
            <a:ext cx="3816423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4" name="Рисунок 3" descr="C:\Documents and Settings\Админ\Мои документы\Мои рисунки\Изображение 10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476672"/>
            <a:ext cx="3528392" cy="295232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317500"/>
          </a:effectLst>
        </p:spPr>
      </p:pic>
      <p:pic>
        <p:nvPicPr>
          <p:cNvPr id="5" name="Рисунок 4" descr="C:\Documents and Settings\Админ\Мои документы\Мои рисунки\Изображение 08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356992"/>
            <a:ext cx="3744415" cy="288031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6" name="Рисунок 5" descr="C:\Documents and Settings\Админ\Мои документы\Мои рисунки\Изображение 09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60032" y="3284984"/>
            <a:ext cx="3672407" cy="295232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908720"/>
            <a:ext cx="3312368" cy="2932277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908720"/>
            <a:ext cx="4781389" cy="487856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5429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968783" y="0"/>
            <a:ext cx="7247890" cy="120269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Участники проекта: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Воспитатели, дети средней группы «Рябинка»;</a:t>
            </a: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Тип проекта: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По составу участников: групповой.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По срокам реализации: краткосрочный.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По виду деятельности: информационно- творческий.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Срок реализации проекта: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с 24 февраля по 5 марта 2015 года.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323528" y="764705"/>
            <a:ext cx="8568952" cy="690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endParaRPr lang="ru-RU" sz="48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56"/>
          <p:cNvSpPr txBox="1"/>
          <p:nvPr/>
        </p:nvSpPr>
        <p:spPr>
          <a:xfrm>
            <a:off x="909002" y="2514600"/>
            <a:ext cx="7325995" cy="18288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F:\Изображение 1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56992"/>
            <a:ext cx="4339680" cy="2304255"/>
          </a:xfrm>
          <a:prstGeom prst="roundRect">
            <a:avLst/>
          </a:prstGeom>
          <a:noFill/>
          <a:ln w="38100">
            <a:solidFill>
              <a:srgbClr val="FFFF00"/>
            </a:solidFill>
          </a:ln>
          <a:effectLst>
            <a:softEdge rad="317500"/>
          </a:effectLst>
        </p:spPr>
      </p:pic>
      <p:pic>
        <p:nvPicPr>
          <p:cNvPr id="1027" name="Picture 3" descr="F:\Изображение 1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332656"/>
            <a:ext cx="5181201" cy="3212976"/>
          </a:xfrm>
          <a:prstGeom prst="roundRect">
            <a:avLst/>
          </a:prstGeom>
          <a:noFill/>
          <a:ln w="38100">
            <a:solidFill>
              <a:srgbClr val="FFFF00"/>
            </a:solidFill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611560" y="692696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FF00"/>
                </a:solidFill>
                <a:latin typeface="Arial Black" pitchFamily="34" charset="0"/>
                <a:cs typeface="Angsana New" pitchFamily="18" charset="-34"/>
              </a:rPr>
              <a:t>Подарю я мамочке маленький цветочек!</a:t>
            </a:r>
            <a:endParaRPr lang="ru-RU" sz="3600" i="1" dirty="0">
              <a:solidFill>
                <a:srgbClr val="FFFF00"/>
              </a:solidFill>
              <a:latin typeface="Arial Black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9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56"/>
          <p:cNvSpPr txBox="1"/>
          <p:nvPr/>
        </p:nvSpPr>
        <p:spPr>
          <a:xfrm>
            <a:off x="909002" y="2514600"/>
            <a:ext cx="7325995" cy="18288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404664"/>
            <a:ext cx="4290461" cy="29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645024"/>
            <a:ext cx="414096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016" y="404664"/>
            <a:ext cx="3948612" cy="29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467544" y="3212976"/>
            <a:ext cx="7965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Праздничный концерт для любимых  мам</a:t>
            </a:r>
            <a:endParaRPr lang="ru-RU" sz="2800" i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F:\Изображение 19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560" y="3604376"/>
            <a:ext cx="3686295" cy="2992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5429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267744" y="1556792"/>
            <a:ext cx="4536504" cy="2222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Calibri"/>
                <a:cs typeface="Times New Roman"/>
              </a:rPr>
              <a:t>СПАСИБО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Calibri"/>
                <a:cs typeface="Times New Roman"/>
              </a:rPr>
              <a:t>ЗА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Calibri"/>
                <a:cs typeface="Times New Roman"/>
              </a:rPr>
              <a:t>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9"/>
          <p:cNvSpPr txBox="1"/>
          <p:nvPr/>
        </p:nvSpPr>
        <p:spPr>
          <a:xfrm>
            <a:off x="180123" y="-171399"/>
            <a:ext cx="8767244" cy="129614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Актуальность</a:t>
            </a: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10"/>
          <p:cNvSpPr txBox="1">
            <a:spLocks noChangeArrowheads="1"/>
          </p:cNvSpPr>
          <p:nvPr/>
        </p:nvSpPr>
        <p:spPr bwMode="auto">
          <a:xfrm>
            <a:off x="611561" y="836712"/>
            <a:ext cx="7632848" cy="475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lt1">
                    <a:lumMod val="100000"/>
                    <a:lumOff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  <a:buFont typeface="Wingdings"/>
              <a:buChar char=""/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FF3300"/>
              </a:buClr>
              <a:buFont typeface="Wingdings"/>
              <a:buChar char=""/>
            </a:pPr>
            <a:r>
              <a:rPr lang="ru-RU" sz="24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Мать считается хранительницей семьи, именно мама играет важную роль в жизни каждого человека. К сожалению, часто любовь к маме дети связывают только с материальными ценностями, а не с духовными. Праздник «8 марта» служит напоминанием необходимости уважительного отношения к труду матери в семье и обществе. И сколько бы хороших, добрых слов не было бы сказано мамам, лишними они не будут. Данный проект направлен на приобщение детей к общечеловеческим ценностям, любви к самому близкому и родному человеку- маме.</a:t>
            </a:r>
            <a:endParaRPr lang="ru-RU" sz="24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199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1259631" y="332656"/>
            <a:ext cx="6957041" cy="108012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Цель:</a:t>
            </a: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323528" y="1268760"/>
            <a:ext cx="8424936" cy="640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Формировать осознанное понимание значимости мамы в жизни ребенка, семьи.</a:t>
            </a:r>
            <a:endParaRPr lang="ru-RU" sz="4800" dirty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39"/>
          <p:cNvSpPr txBox="1"/>
          <p:nvPr/>
        </p:nvSpPr>
        <p:spPr>
          <a:xfrm>
            <a:off x="914400" y="-44767"/>
            <a:ext cx="7315200" cy="80947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3адачи:</a:t>
            </a:r>
            <a:endParaRPr lang="ru-RU" sz="32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40"/>
          <p:cNvSpPr txBox="1">
            <a:spLocks/>
          </p:cNvSpPr>
          <p:nvPr/>
        </p:nvSpPr>
        <p:spPr>
          <a:xfrm>
            <a:off x="539552" y="548680"/>
            <a:ext cx="8064896" cy="59766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  <a:buFont typeface="Wingdings"/>
              <a:buChar char=""/>
            </a:pPr>
            <a:r>
              <a:rPr lang="ru-RU" sz="32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Обучающие -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закреплять знание детьми имен, отчеств мам;</a:t>
            </a:r>
            <a:endParaRPr lang="ru-RU" sz="32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  <a:buFont typeface="Wingdings"/>
              <a:buChar char=""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Развивающие -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развивать эмоциональную отзывчивость, чувство гордости за маму;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 игровые, познавательные, речевые способности детей;</a:t>
            </a:r>
            <a:endParaRPr lang="ru-RU" sz="32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buClr>
                <a:srgbClr val="FF3300"/>
              </a:buClr>
              <a:buFont typeface="Wingdings"/>
              <a:buChar char=""/>
            </a:pPr>
            <a:r>
              <a:rPr lang="ru-RU" sz="320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Воспитывающаие–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воспитывать любовь и уважение к самому близкому человеку- маме.</a:t>
            </a:r>
            <a:endParaRPr lang="ru-RU" sz="3200" dirty="0" smtClean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FF3300"/>
              </a:buClr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1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39"/>
          <p:cNvSpPr txBox="1"/>
          <p:nvPr/>
        </p:nvSpPr>
        <p:spPr>
          <a:xfrm>
            <a:off x="914400" y="260648"/>
            <a:ext cx="7315200" cy="864096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Проблема:</a:t>
            </a: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40"/>
          <p:cNvSpPr txBox="1">
            <a:spLocks/>
          </p:cNvSpPr>
          <p:nvPr/>
        </p:nvSpPr>
        <p:spPr>
          <a:xfrm>
            <a:off x="539552" y="1052736"/>
            <a:ext cx="8064896" cy="547260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</a:pPr>
            <a:endParaRPr lang="ru-RU" sz="2400" dirty="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  <a:buFont typeface="Wingdings"/>
              <a:buChar char=""/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Дети недостаточно знают о своих мамах, о весеннем празднике – «8 марта». </a:t>
            </a:r>
            <a:endParaRPr lang="ru-RU" sz="3600" dirty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FF3300"/>
              </a:buClr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61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39"/>
          <p:cNvSpPr txBox="1"/>
          <p:nvPr/>
        </p:nvSpPr>
        <p:spPr>
          <a:xfrm>
            <a:off x="914400" y="404664"/>
            <a:ext cx="7258000" cy="7920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Этапы работы:</a:t>
            </a:r>
          </a:p>
        </p:txBody>
      </p:sp>
      <p:sp>
        <p:nvSpPr>
          <p:cNvPr id="4" name="Поле 40"/>
          <p:cNvSpPr txBox="1">
            <a:spLocks/>
          </p:cNvSpPr>
          <p:nvPr/>
        </p:nvSpPr>
        <p:spPr>
          <a:xfrm>
            <a:off x="539552" y="1052736"/>
            <a:ext cx="8064896" cy="51125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</a:pPr>
            <a:r>
              <a:rPr lang="ru-RU" sz="3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36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FF3300"/>
              </a:buClr>
            </a:pPr>
            <a:r>
              <a:rPr lang="ru-RU" sz="3200" dirty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 этап- подготовительный (накопление знаний).</a:t>
            </a:r>
            <a:endParaRPr lang="en-US" sz="3200" dirty="0" smtClean="0">
              <a:solidFill>
                <a:srgbClr val="C0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FF3300"/>
              </a:buClr>
            </a:pPr>
            <a:r>
              <a:rPr lang="en-US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II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этап- совместная деятельность детей, родителей, воспитателей.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FF3300"/>
              </a:buClr>
            </a:pPr>
            <a:r>
              <a:rPr lang="en-US" sz="3200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III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 этап- заключительный (результат).</a:t>
            </a:r>
            <a:endParaRPr lang="ru-RU" sz="3200" dirty="0">
              <a:solidFill>
                <a:srgbClr val="C00000"/>
              </a:solidFill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1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1043608" y="332656"/>
            <a:ext cx="7200800" cy="1224136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Предполагаемый результат: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gradFill>
                <a:gsLst>
                  <a:gs pos="10000">
                    <a:srgbClr val="FBF3F3"/>
                  </a:gs>
                  <a:gs pos="60000">
                    <a:srgbClr val="F3D8D8"/>
                  </a:gs>
                  <a:gs pos="100000">
                    <a:srgbClr val="E38C8A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134076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755576" y="1916832"/>
            <a:ext cx="777686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обогащение знаний детей о роли мамы в их жизни через раскрытие образа матери в поэзии, художественной литературе;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-осознание детьми доброго, заботливого отношения к маме;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развитие творческих способностей детей в продуктивной деятельности; </a:t>
            </a:r>
            <a:endParaRPr lang="ru-RU" sz="2400" b="1" dirty="0" smtClean="0">
              <a:solidFill>
                <a:srgbClr val="C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827584" y="620688"/>
            <a:ext cx="7344816" cy="352839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Содержание работы в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процессе реализации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проекта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800" b="1" dirty="0" smtClean="0">
              <a:ln w="24498" cap="flat" cmpd="dbl" algn="ctr">
                <a:solidFill>
                  <a:srgbClr val="D02E29"/>
                </a:solidFill>
                <a:prstDash val="solid"/>
                <a:miter lim="0"/>
              </a:ln>
              <a:solidFill>
                <a:srgbClr val="C0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0"/>
            <a:ext cx="7359015" cy="328498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755576" y="1916832"/>
            <a:ext cx="777686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tabLst>
                <a:tab pos="457200" algn="l"/>
              </a:tabLst>
            </a:pPr>
            <a:endParaRPr lang="ru-RU" sz="2400" b="1" dirty="0" smtClean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563</Words>
  <Application>Microsoft Office PowerPoint</Application>
  <PresentationFormat>Экран (4:3)</PresentationFormat>
  <Paragraphs>116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62</cp:revision>
  <dcterms:created xsi:type="dcterms:W3CDTF">2015-03-24T21:01:00Z</dcterms:created>
  <dcterms:modified xsi:type="dcterms:W3CDTF">2016-10-11T17:21:34Z</dcterms:modified>
</cp:coreProperties>
</file>