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7" r:id="rId9"/>
    <p:sldId id="268" r:id="rId10"/>
    <p:sldId id="270" r:id="rId11"/>
    <p:sldId id="272" r:id="rId12"/>
    <p:sldId id="274" r:id="rId13"/>
    <p:sldId id="277" r:id="rId14"/>
    <p:sldId id="279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BD7C2-7C2E-4E45-8BA9-D24652C90359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92248-7080-4639-8C0C-3A6AC032E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571635"/>
          </a:xfrm>
        </p:spPr>
        <p:txBody>
          <a:bodyPr>
            <a:normAutofit/>
          </a:bodyPr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400800" cy="3209932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Сложные предложения с различными видами связи. Пунктуация в сложных предложениях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78581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На стыке между ними ставятся запятая тогда</a:t>
            </a:r>
            <a:r>
              <a:rPr lang="ru-RU" sz="3200" dirty="0" smtClean="0"/>
              <a:t>, когда после придаточного </a:t>
            </a:r>
            <a:r>
              <a:rPr lang="ru-RU" sz="4000" b="1" dirty="0" smtClean="0">
                <a:solidFill>
                  <a:srgbClr val="FF0000"/>
                </a:solidFill>
              </a:rPr>
              <a:t>нет</a:t>
            </a:r>
            <a:r>
              <a:rPr lang="ru-RU" sz="3200" dirty="0" smtClean="0"/>
              <a:t> второй части двойного союза </a:t>
            </a:r>
            <a:r>
              <a:rPr lang="ru-RU" sz="3600" b="1" dirty="0" smtClean="0">
                <a:solidFill>
                  <a:srgbClr val="FF0000"/>
                </a:solidFill>
              </a:rPr>
              <a:t>то, так</a:t>
            </a:r>
            <a:r>
              <a:rPr lang="ru-RU" sz="3200" dirty="0" smtClean="0"/>
              <a:t> или союза</a:t>
            </a:r>
            <a:r>
              <a:rPr lang="en-US" sz="3200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но</a:t>
            </a:r>
            <a:r>
              <a:rPr lang="ru-RU" sz="3200" b="1" dirty="0" smtClean="0"/>
              <a:t>: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828836"/>
            <a:ext cx="7429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По ночам к реке подвозили лес (1) </a:t>
            </a:r>
            <a:r>
              <a:rPr lang="ru-RU" sz="3600" b="1" dirty="0" smtClean="0">
                <a:solidFill>
                  <a:srgbClr val="FF0000"/>
                </a:solidFill>
              </a:rPr>
              <a:t>и (2) когда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белый туман закутывал берега </a:t>
            </a:r>
            <a:r>
              <a:rPr lang="ru-RU" sz="3600" dirty="0" smtClean="0">
                <a:solidFill>
                  <a:srgbClr val="FF0000"/>
                </a:solidFill>
              </a:rPr>
              <a:t>(3)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все восемь рот настилали доски (4) на обломки мостов.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2" descr="E:\мои документы\Мои рисунки\Знаки препинания\Рисунок1mnv.e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458856" y="3063178"/>
            <a:ext cx="327854" cy="587141"/>
          </a:xfrm>
          <a:prstGeom prst="rect">
            <a:avLst/>
          </a:prstGeom>
          <a:noFill/>
        </p:spPr>
      </p:pic>
      <p:pic>
        <p:nvPicPr>
          <p:cNvPr id="5" name="Picture 2" descr="E:\мои документы\Мои рисунки\Знаки препинания\Рисунок1mnv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2877" y="3501008"/>
            <a:ext cx="327854" cy="587141"/>
          </a:xfrm>
          <a:prstGeom prst="rect">
            <a:avLst/>
          </a:prstGeom>
          <a:noFill/>
        </p:spPr>
      </p:pic>
      <p:pic>
        <p:nvPicPr>
          <p:cNvPr id="6" name="Picture 2" descr="E:\мои документы\Мои рисунки\Знаки препинания\Рисунок1mnv.e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627784" y="4088149"/>
            <a:ext cx="327854" cy="5871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40040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1428750" y="714375"/>
            <a:ext cx="7715250" cy="55721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Сравним:</a:t>
            </a:r>
          </a:p>
          <a:p>
            <a:pPr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      По ночам к реке подвозили лес (1) </a:t>
            </a:r>
            <a:r>
              <a:rPr lang="ru-RU" sz="4000" b="1" dirty="0" smtClean="0">
                <a:solidFill>
                  <a:srgbClr val="FF0000"/>
                </a:solidFill>
              </a:rPr>
              <a:t>и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(2) когда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белый туман закутывал берега </a:t>
            </a:r>
            <a:r>
              <a:rPr lang="ru-RU" sz="4000" dirty="0" smtClean="0">
                <a:solidFill>
                  <a:srgbClr val="FF0000"/>
                </a:solidFill>
              </a:rPr>
              <a:t>(3)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ТО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все восемь рот настилали доски (4) на обломки мостов.</a:t>
            </a:r>
          </a:p>
          <a:p>
            <a:pPr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213427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Обратите внимание!!!</a:t>
            </a:r>
            <a:endParaRPr lang="ru-RU" sz="4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  Всегда ставится запятая перед </a:t>
            </a:r>
            <a:r>
              <a:rPr lang="ru-RU" sz="4400" b="1" i="1" dirty="0" smtClean="0">
                <a:solidFill>
                  <a:srgbClr val="FF0000"/>
                </a:solidFill>
              </a:rPr>
              <a:t>то, так</a:t>
            </a:r>
            <a:r>
              <a:rPr lang="ru-RU" sz="4400" i="1" dirty="0" smtClean="0">
                <a:solidFill>
                  <a:srgbClr val="FF0000"/>
                </a:solidFill>
              </a:rPr>
              <a:t> </a:t>
            </a:r>
            <a:r>
              <a:rPr lang="ru-RU" sz="4400" dirty="0" smtClean="0">
                <a:solidFill>
                  <a:srgbClr val="FF0000"/>
                </a:solidFill>
              </a:rPr>
              <a:t>или союзом </a:t>
            </a:r>
            <a:r>
              <a:rPr lang="ru-RU" sz="4400" b="1" i="1" dirty="0" smtClean="0">
                <a:solidFill>
                  <a:srgbClr val="FF0000"/>
                </a:solidFill>
              </a:rPr>
              <a:t>но</a:t>
            </a:r>
            <a:r>
              <a:rPr lang="ru-RU" sz="4400" i="1" dirty="0" smtClean="0">
                <a:solidFill>
                  <a:srgbClr val="FF0000"/>
                </a:solidFill>
              </a:rPr>
              <a:t>, </a:t>
            </a:r>
            <a:r>
              <a:rPr lang="ru-RU" sz="4400" dirty="0" smtClean="0">
                <a:solidFill>
                  <a:srgbClr val="FF0000"/>
                </a:solidFill>
              </a:rPr>
              <a:t>стоящими после придаточного предложения;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6193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500" y="428625"/>
            <a:ext cx="8572500" cy="60880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Ещё один приём, позволяющий выявить, нужно ли на стыке союзов ставить запятую.</a:t>
            </a:r>
          </a:p>
          <a:p>
            <a:pPr>
              <a:buNone/>
            </a:pPr>
            <a:r>
              <a:rPr lang="ru-RU" dirty="0" smtClean="0"/>
              <a:t>      Попробуйте изъять часть предложения на стыке </a:t>
            </a:r>
            <a:r>
              <a:rPr lang="ru-RU" dirty="0" err="1" smtClean="0"/>
              <a:t>союзов:</a:t>
            </a:r>
            <a:r>
              <a:rPr lang="ru-RU" sz="3600" i="1" dirty="0" err="1" smtClean="0">
                <a:solidFill>
                  <a:schemeClr val="accent6">
                    <a:lumMod val="50000"/>
                  </a:schemeClr>
                </a:solidFill>
              </a:rPr>
              <a:t>По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</a:rPr>
              <a:t> небу слоились густые тучи(1) </a:t>
            </a:r>
            <a:r>
              <a:rPr lang="ru-RU" sz="3600" i="1" dirty="0" smtClean="0"/>
              <a:t>и </a:t>
            </a:r>
            <a:r>
              <a:rPr lang="ru-RU" sz="3200" i="1" dirty="0" smtClean="0"/>
              <a:t>(2)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14348" y="3143248"/>
            <a:ext cx="7729574" cy="214314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ts val="1500"/>
              </a:spcBef>
              <a:buClr>
                <a:prstClr val="black">
                  <a:lumMod val="50000"/>
                  <a:lumOff val="50000"/>
                </a:prstClr>
              </a:buClr>
              <a:buSzPct val="80000"/>
              <a:buFont typeface="Wingdings 2" pitchFamily="18" charset="2"/>
              <a:buNone/>
              <a:defRPr/>
            </a:pPr>
            <a:r>
              <a:rPr lang="ru-RU" sz="3600" i="1" dirty="0" smtClean="0">
                <a:solidFill>
                  <a:srgbClr val="983DB1">
                    <a:lumMod val="75000"/>
                  </a:srgbClr>
                </a:solidFill>
              </a:rPr>
              <a:t>хотя шел только третий час дня(3)</a:t>
            </a:r>
          </a:p>
          <a:p>
            <a:pPr marL="342900" indent="-342900">
              <a:spcBef>
                <a:spcPts val="1500"/>
              </a:spcBef>
              <a:buClr>
                <a:prstClr val="black">
                  <a:lumMod val="50000"/>
                  <a:lumOff val="50000"/>
                </a:prstClr>
              </a:buClr>
              <a:buSzPct val="80000"/>
              <a:buFont typeface="Wingdings 2" pitchFamily="18" charset="2"/>
              <a:buNone/>
              <a:defRPr/>
            </a:pPr>
            <a:r>
              <a:rPr lang="ru-RU" sz="3600" i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endParaRPr lang="ru-RU" sz="3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714348" y="3786190"/>
            <a:ext cx="4371988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ts val="1500"/>
              </a:spcBef>
              <a:buClr>
                <a:prstClr val="black">
                  <a:lumMod val="50000"/>
                  <a:lumOff val="50000"/>
                </a:prstClr>
              </a:buClr>
              <a:buSzPct val="80000"/>
              <a:buFont typeface="Wingdings 2" pitchFamily="18" charset="2"/>
              <a:buNone/>
              <a:defRPr/>
            </a:pPr>
            <a:r>
              <a:rPr lang="ru-RU" sz="3600" i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 было уже темно.</a:t>
            </a:r>
            <a:endParaRPr lang="ru-RU" sz="3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714348" y="4429132"/>
            <a:ext cx="7715304" cy="13144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ts val="1500"/>
              </a:spcBef>
              <a:buClr>
                <a:prstClr val="black">
                  <a:lumMod val="50000"/>
                  <a:lumOff val="50000"/>
                </a:prstClr>
              </a:buClr>
              <a:buSzPct val="80000"/>
              <a:buFont typeface="Wingdings 2" pitchFamily="18" charset="2"/>
              <a:buNone/>
              <a:defRPr/>
            </a:pPr>
            <a:r>
              <a:rPr lang="ru-RU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     Изъятие возможно, значит запятая после сочинительного союза ставится.</a:t>
            </a:r>
            <a:endParaRPr lang="ru-RU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32421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285750"/>
            <a:ext cx="8643938" cy="26003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400" dirty="0" smtClean="0">
                <a:solidFill>
                  <a:srgbClr val="FF0000"/>
                </a:solidFill>
              </a:rPr>
              <a:t>Изъятие невозможно, значит запятая после сочинительного союза НЕ ставится:</a:t>
            </a:r>
          </a:p>
          <a:p>
            <a:pPr>
              <a:buNone/>
            </a:pPr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1142984"/>
            <a:ext cx="8358246" cy="6715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ts val="1500"/>
              </a:spcBef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Ночью вершины старых лип терялись в небе(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lang="ru-RU" sz="3200" b="1" dirty="0" smtClean="0">
                <a:solidFill>
                  <a:srgbClr val="FF0000"/>
                </a:solidFill>
              </a:rPr>
              <a:t> 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1828800"/>
            <a:ext cx="8358246" cy="67150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(2) если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начинался сильный северный ветер(З)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28596" y="2357430"/>
            <a:ext cx="8215370" cy="67150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звезды словно перелетали с ветки на ветку(4)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714316" y="2928934"/>
            <a:ext cx="8429684" cy="8858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будто на деревьях вместо них сидели маленькие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светлячки.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714348" y="4071942"/>
            <a:ext cx="2786082" cy="8858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 2" pitchFamily="18" charset="2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60077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Решаем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 smtClean="0"/>
              <a:t>Финкин</a:t>
            </a:r>
            <a:r>
              <a:rPr lang="ru-RU" sz="3600" dirty="0" smtClean="0"/>
              <a:t>  </a:t>
            </a:r>
            <a:r>
              <a:rPr lang="ru-RU" sz="3600" dirty="0" err="1" smtClean="0"/>
              <a:t>Элауд</a:t>
            </a:r>
            <a:endParaRPr lang="ru-RU" sz="3600" dirty="0" smtClean="0"/>
          </a:p>
          <a:p>
            <a:pPr algn="ctr"/>
            <a:endParaRPr lang="ru-RU" sz="3600" dirty="0"/>
          </a:p>
          <a:p>
            <a:pPr algn="ctr"/>
            <a:endParaRPr lang="ru-RU" sz="3600" dirty="0" smtClean="0"/>
          </a:p>
          <a:p>
            <a:pPr algn="ctr"/>
            <a:endParaRPr lang="ru-RU" sz="3600" dirty="0"/>
          </a:p>
          <a:p>
            <a:pPr algn="ctr"/>
            <a:endParaRPr lang="ru-RU" sz="3600" dirty="0"/>
          </a:p>
        </p:txBody>
      </p:sp>
      <p:pic>
        <p:nvPicPr>
          <p:cNvPr id="2458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857365"/>
            <a:ext cx="3429024" cy="3218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закрепить умение определять структуру СПП и ССП;</a:t>
            </a:r>
          </a:p>
          <a:p>
            <a:r>
              <a:rPr lang="ru-RU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учить расставлять знаки препинания;</a:t>
            </a:r>
          </a:p>
          <a:p>
            <a:r>
              <a:rPr lang="ru-RU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закреплять навыки правописания;</a:t>
            </a:r>
          </a:p>
          <a:p>
            <a:r>
              <a:rPr lang="ru-RU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совершенствовать ЗУН по заданию №19 ЕГЭ;</a:t>
            </a:r>
          </a:p>
          <a:p>
            <a:r>
              <a:rPr lang="ru-RU" dirty="0"/>
              <a:t> </a:t>
            </a:r>
            <a:r>
              <a:rPr lang="ru-RU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воспитывать стремление к </a:t>
            </a:r>
            <a:r>
              <a:rPr lang="ru-RU" sz="3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совершенство-ванию</a:t>
            </a:r>
            <a:r>
              <a:rPr lang="ru-RU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своей речевой практики.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Орфоэпическая разминка.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47500" lnSpcReduction="20000"/>
          </a:bodyPr>
          <a:lstStyle/>
          <a:p>
            <a:r>
              <a:rPr lang="ru-RU" sz="4300" b="1" i="0" dirty="0"/>
              <a:t>красивее </a:t>
            </a:r>
          </a:p>
          <a:p>
            <a:r>
              <a:rPr lang="ru-RU" sz="4300" b="1" i="0" dirty="0"/>
              <a:t>камбала </a:t>
            </a:r>
          </a:p>
          <a:p>
            <a:r>
              <a:rPr lang="ru-RU" sz="4300" b="1" i="0" dirty="0"/>
              <a:t>коклюш </a:t>
            </a:r>
          </a:p>
          <a:p>
            <a:r>
              <a:rPr lang="ru-RU" sz="4300" b="1" i="0" dirty="0"/>
              <a:t>обеспечение </a:t>
            </a:r>
          </a:p>
          <a:p>
            <a:r>
              <a:rPr lang="ru-RU" sz="4300" b="1" i="0" dirty="0"/>
              <a:t>вероисповедание </a:t>
            </a:r>
          </a:p>
          <a:p>
            <a:r>
              <a:rPr lang="ru-RU" sz="4300" b="1" i="0" dirty="0"/>
              <a:t>ворожея</a:t>
            </a:r>
          </a:p>
          <a:p>
            <a:r>
              <a:rPr lang="ru-RU" sz="4300" b="1" i="0" dirty="0"/>
              <a:t>торты </a:t>
            </a:r>
          </a:p>
          <a:p>
            <a:r>
              <a:rPr lang="ru-RU" sz="4300" b="1" i="0" dirty="0"/>
              <a:t>жалюзи</a:t>
            </a:r>
          </a:p>
          <a:p>
            <a:r>
              <a:rPr lang="ru-RU" sz="4300" b="1" i="0" dirty="0"/>
              <a:t>плесневеть </a:t>
            </a:r>
          </a:p>
          <a:p>
            <a:r>
              <a:rPr lang="ru-RU" sz="4300" b="1" i="0" dirty="0"/>
              <a:t>начался</a:t>
            </a:r>
          </a:p>
          <a:p>
            <a:r>
              <a:rPr lang="ru-RU" sz="4300" b="1" i="0" dirty="0"/>
              <a:t>ходатайство </a:t>
            </a:r>
          </a:p>
          <a:p>
            <a:r>
              <a:rPr lang="ru-RU" sz="4300" b="1" i="0" dirty="0"/>
              <a:t>звонишь </a:t>
            </a:r>
            <a:endParaRPr lang="ru-RU" sz="4300" b="1" i="0" dirty="0" smtClean="0"/>
          </a:p>
          <a:p>
            <a:endParaRPr lang="ru-RU" sz="4300" b="1" dirty="0"/>
          </a:p>
          <a:p>
            <a:pPr>
              <a:buNone/>
            </a:pPr>
            <a:endParaRPr lang="ru-RU" sz="4300" b="1" i="0" dirty="0"/>
          </a:p>
          <a:p>
            <a:r>
              <a:rPr lang="ru-RU" sz="4300" b="1" i="0" dirty="0"/>
              <a:t>премировать </a:t>
            </a:r>
          </a:p>
          <a:p>
            <a:r>
              <a:rPr lang="ru-RU" sz="4300" b="1" i="0" dirty="0"/>
              <a:t>зубчатый </a:t>
            </a:r>
          </a:p>
          <a:p>
            <a:r>
              <a:rPr lang="ru-RU" sz="4300" b="1" i="0" dirty="0"/>
              <a:t>генезис </a:t>
            </a:r>
          </a:p>
          <a:p>
            <a:r>
              <a:rPr lang="ru-RU" sz="4300" b="1" i="0" dirty="0"/>
              <a:t>брала</a:t>
            </a:r>
          </a:p>
          <a:p>
            <a:r>
              <a:rPr lang="ru-RU" sz="4300" b="1" i="0" dirty="0"/>
              <a:t>исчерпать </a:t>
            </a:r>
          </a:p>
          <a:p>
            <a:r>
              <a:rPr lang="ru-RU" sz="4300" b="1" i="0" dirty="0"/>
              <a:t>балованный</a:t>
            </a:r>
          </a:p>
          <a:p>
            <a:r>
              <a:rPr lang="ru-RU" sz="4300" b="1" i="0" dirty="0"/>
              <a:t>доверху </a:t>
            </a:r>
          </a:p>
          <a:p>
            <a:r>
              <a:rPr lang="ru-RU" sz="4300" b="1" i="0" dirty="0"/>
              <a:t>издревле</a:t>
            </a:r>
          </a:p>
          <a:p>
            <a:r>
              <a:rPr lang="ru-RU" sz="4300" b="1" i="0" dirty="0"/>
              <a:t>каталог </a:t>
            </a:r>
          </a:p>
          <a:p>
            <a:r>
              <a:rPr lang="ru-RU" sz="4300" b="1" i="0" dirty="0"/>
              <a:t>мастерски</a:t>
            </a:r>
          </a:p>
          <a:p>
            <a:r>
              <a:rPr lang="ru-RU" sz="4300" b="1" i="0" dirty="0"/>
              <a:t>банты </a:t>
            </a:r>
          </a:p>
          <a:p>
            <a:r>
              <a:rPr lang="ru-RU" sz="4300" b="1" i="0" dirty="0"/>
              <a:t>шарфы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Проверьте!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47500" lnSpcReduction="20000"/>
          </a:bodyPr>
          <a:lstStyle/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вее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мбала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кокл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обесп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чение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вероиспов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дание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вороже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</a:t>
            </a:r>
            <a:endParaRPr lang="ru-RU" sz="43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рты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жалюз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endParaRPr lang="ru-RU" sz="43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сневеть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началс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</a:t>
            </a:r>
            <a:endParaRPr lang="ru-RU" sz="43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ход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тайство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звон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шь </a:t>
            </a:r>
          </a:p>
          <a:p>
            <a:endParaRPr lang="ru-RU" sz="4300" dirty="0"/>
          </a:p>
          <a:p>
            <a:endParaRPr lang="ru-RU" sz="43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премиров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ть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зубч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тый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незис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брала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исч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рпать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бал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ванный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верху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издр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вле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катал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мастерск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endParaRPr lang="ru-RU" sz="43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нты </a:t>
            </a:r>
          </a:p>
          <a:p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</a:t>
            </a:r>
            <a:r>
              <a:rPr lang="ru-RU" sz="43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4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рфы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Повторяем морфологические нормы!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5572163"/>
          </a:xfrm>
        </p:spPr>
        <p:txBody>
          <a:bodyPr numCol="2">
            <a:normAutofit fontScale="25000" lnSpcReduction="20000"/>
          </a:bodyPr>
          <a:lstStyle/>
          <a:p>
            <a:pPr>
              <a:buNone/>
            </a:pPr>
            <a:r>
              <a:rPr lang="ru-RU" sz="4800" b="1" dirty="0" smtClean="0"/>
              <a:t>Исправьте </a:t>
            </a:r>
            <a:r>
              <a:rPr lang="ru-RU" sz="4800" b="1" dirty="0"/>
              <a:t>ошибку и запишите слово правильно.</a:t>
            </a:r>
            <a:endParaRPr lang="ru-RU" sz="4800" dirty="0"/>
          </a:p>
          <a:p>
            <a:pPr lvl="0"/>
            <a:r>
              <a:rPr lang="ru-RU" sz="4000" dirty="0"/>
              <a:t/>
            </a:r>
            <a:br>
              <a:rPr lang="ru-RU" sz="4000" dirty="0"/>
            </a:br>
            <a:r>
              <a:rPr lang="ru-RU" sz="5600" dirty="0" smtClean="0"/>
              <a:t>1.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ДВОЕ 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влюбленных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строгие ИНСПЕКТОРА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ОБЕИМИ страницами 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пара ДЖИНСОВ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пять КИЛОГРАММОВ </a:t>
            </a:r>
          </a:p>
          <a:p>
            <a:pPr lvl="0"/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2.ПОЛУТОРА 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метрами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стадо из СЕМИСОТ голов скота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об ОБЕИХ книгах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пара САПОГОВ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новые ДРАЙВЕРЫ </a:t>
            </a: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 ЧЕТЫРЬМЯСТАМИ костюмами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пачка МАКАРОН 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 десятому АПРЕЛЮ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ОБЕИХ гусынь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 СОРОКА регионах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4.  ТРОЕ волчат 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свыше ЧЕТЫРЁХСОТ метров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ягоды стали СЛАЖЕ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нет ПОЛУТОРАСТА книг 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перед пятым ИЮНЯ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5. ДВОЕ сирот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менее ДЕВЯНОСТО одного процента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ЛЯГТЕ (на пол)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пара НОСКОВ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ИХ работа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6.горячие СУПЫ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любимые ПРОФЕССОРА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наиболее РЕШИТЕЛЬНЕЕ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 ДВУХСТАХ метрах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 ИХ территории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7. ОБОИМИ студентами 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БОЛЬНАЯ мозоль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пять АПЕЛЬСИНОВ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ПРИЕДЬ быстрее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для СЕМИСОТ детей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8. ОБГРЫЗАННОЕ яблоко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ШЕСТЬЮДЕСЯТЬЮ рублями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ЧЕТВЕРО суток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ЧЁРНЫЙ тюль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пара БОТИНОК 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Синтаксический разбор предложения.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/>
              <a:t>[Переулок  был весь в  садах],  и  [у  заборов росли  липы,  бросавшие  теперь,  при  луне,  широкую  тень],  (так  что заборы и ворота на  одной  стороне  совершенно утопали в  </a:t>
            </a:r>
            <a:r>
              <a:rPr lang="ru-RU" i="1" dirty="0" err="1" smtClean="0"/>
              <a:t>потѐмках</a:t>
            </a:r>
            <a:r>
              <a:rPr lang="ru-RU" i="1" dirty="0" smtClean="0"/>
              <a:t>) (А. Чехов).  </a:t>
            </a:r>
            <a:endParaRPr lang="ru-RU" dirty="0" smtClean="0"/>
          </a:p>
          <a:p>
            <a:r>
              <a:rPr lang="ru-RU" dirty="0" smtClean="0"/>
              <a:t>Это сложное предложение с разными видами связи: сочинительной и подчинительной.</a:t>
            </a:r>
          </a:p>
          <a:p>
            <a:r>
              <a:rPr lang="ru-RU" dirty="0" smtClean="0"/>
              <a:t>Состоит из двух частей, связанных сочинительным соединительным союзом и, отношения между частями перечислительные;</a:t>
            </a:r>
          </a:p>
          <a:p>
            <a:r>
              <a:rPr lang="ru-RU" dirty="0" smtClean="0"/>
              <a:t> I часть  по  структуре  представляет  собой  простое  предложение; </a:t>
            </a:r>
          </a:p>
          <a:p>
            <a:r>
              <a:rPr lang="ru-RU" dirty="0" smtClean="0"/>
              <a:t>II часть  — </a:t>
            </a:r>
            <a:r>
              <a:rPr lang="ru-RU" dirty="0" err="1" smtClean="0"/>
              <a:t>сложноподчинѐнное  </a:t>
            </a:r>
            <a:r>
              <a:rPr lang="ru-RU" dirty="0" smtClean="0"/>
              <a:t>предложение  с  придаточным  следствия;  придаточное  зависит  от  всего главного, присоединяется к нему союзом так что. 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218" y="1071546"/>
            <a:ext cx="8588624" cy="535785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Знаки  препинания  в  сложноподчиненных  предложениях  с  несколькими придаточными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Ловушка!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Если  </a:t>
            </a:r>
            <a:r>
              <a:rPr lang="ru-RU" dirty="0"/>
              <a:t>придаточные  однородные  и  между  ними  стоит  союз  И,  то  перед  вторым  придаточным повторяющийся подчинительный союз пропускается. </a:t>
            </a:r>
          </a:p>
          <a:p>
            <a:r>
              <a:rPr lang="ru-RU" i="1" dirty="0"/>
              <a:t>[В этот раз я уже сам обрадовался], (когда раздался звонок) И (ко мне ввалился Юрка). </a:t>
            </a:r>
            <a:endParaRPr lang="ru-RU" dirty="0"/>
          </a:p>
          <a:p>
            <a:r>
              <a:rPr lang="ru-RU" dirty="0"/>
              <a:t>Его легко можно восстановить из контекста:  </a:t>
            </a:r>
          </a:p>
          <a:p>
            <a:r>
              <a:rPr lang="ru-RU" dirty="0"/>
              <a:t>В этот раз я уже сам обрадовался, когда раздался звонок и когда ко мне ввалился Юрка). </a:t>
            </a:r>
          </a:p>
          <a:p>
            <a:r>
              <a:rPr lang="ru-RU" dirty="0"/>
              <a:t>Это предложение соответствует схеме: [     ], (           ) И/ИЛИ (            ).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Запятая на стыке двух союзов.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сложном предложении, состоящих из нескольких простых, связанных между собой различными видами связи, могут оказаться рядом сочинительный и подчинительный союзы.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 ночам к реке подвозили лес (1) </a:t>
            </a:r>
            <a:r>
              <a:rPr lang="ru-RU" b="1" dirty="0" smtClean="0">
                <a:solidFill>
                  <a:srgbClr val="FF0000"/>
                </a:solidFill>
              </a:rPr>
              <a:t>и (2) когда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белый туман закутывал берега (3) все восемь рот настилали доски (4) на обломки мостов.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584</Words>
  <Application>Microsoft Office PowerPoint</Application>
  <PresentationFormat>Экран (4:3)</PresentationFormat>
  <Paragraphs>151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Тема урока:</vt:lpstr>
      <vt:lpstr>Цель урока:  </vt:lpstr>
      <vt:lpstr>Орфоэпическая разминка.</vt:lpstr>
      <vt:lpstr> Проверьте!  </vt:lpstr>
      <vt:lpstr>Повторяем морфологические нормы!</vt:lpstr>
      <vt:lpstr>Синтаксический разбор предложения. </vt:lpstr>
      <vt:lpstr>Знаки  препинания  в  сложноподчиненных  предложениях  с  несколькими придаточными </vt:lpstr>
      <vt:lpstr>Ловушка!</vt:lpstr>
      <vt:lpstr>Запятая на стыке двух союзов.</vt:lpstr>
      <vt:lpstr>Слайд 10</vt:lpstr>
      <vt:lpstr>Слайд 11</vt:lpstr>
      <vt:lpstr>Слайд 12</vt:lpstr>
      <vt:lpstr>Слайд 13</vt:lpstr>
      <vt:lpstr>Слайд 14</vt:lpstr>
      <vt:lpstr>Решаем задания.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ляйсан</dc:creator>
  <cp:lastModifiedBy>User</cp:lastModifiedBy>
  <cp:revision>9</cp:revision>
  <dcterms:created xsi:type="dcterms:W3CDTF">2015-03-29T15:31:13Z</dcterms:created>
  <dcterms:modified xsi:type="dcterms:W3CDTF">2016-10-11T08:46:37Z</dcterms:modified>
</cp:coreProperties>
</file>