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7"/>
  </p:notesMasterIdLst>
  <p:sldIdLst>
    <p:sldId id="256" r:id="rId2"/>
    <p:sldId id="257" r:id="rId3"/>
    <p:sldId id="284" r:id="rId4"/>
    <p:sldId id="275" r:id="rId5"/>
    <p:sldId id="258" r:id="rId6"/>
    <p:sldId id="259" r:id="rId7"/>
    <p:sldId id="276" r:id="rId8"/>
    <p:sldId id="277" r:id="rId9"/>
    <p:sldId id="285" r:id="rId10"/>
    <p:sldId id="278" r:id="rId11"/>
    <p:sldId id="279" r:id="rId12"/>
    <p:sldId id="266" r:id="rId13"/>
    <p:sldId id="280" r:id="rId14"/>
    <p:sldId id="281" r:id="rId15"/>
    <p:sldId id="263" r:id="rId16"/>
    <p:sldId id="264" r:id="rId17"/>
    <p:sldId id="267" r:id="rId18"/>
    <p:sldId id="265" r:id="rId19"/>
    <p:sldId id="286" r:id="rId20"/>
    <p:sldId id="282" r:id="rId21"/>
    <p:sldId id="283" r:id="rId22"/>
    <p:sldId id="270" r:id="rId23"/>
    <p:sldId id="271" r:id="rId24"/>
    <p:sldId id="268" r:id="rId25"/>
    <p:sldId id="27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99000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426D57-B307-4B3A-BA2F-7194735D8B63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9BED8-D432-4B22-A4C5-0EF73795ED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532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9BED8-D432-4B22-A4C5-0EF73795ED8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098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9BED8-D432-4B22-A4C5-0EF73795ED8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098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9BED8-D432-4B22-A4C5-0EF73795ED8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098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9BED8-D432-4B22-A4C5-0EF73795ED8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098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9BED8-D432-4B22-A4C5-0EF73795ED8C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098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6D78597F-5282-4E44-8B8F-6870D21C0997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6B85239-2248-4A6E-B98B-7BC773948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8597F-5282-4E44-8B8F-6870D21C0997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85239-2248-4A6E-B98B-7BC773948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8597F-5282-4E44-8B8F-6870D21C0997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85239-2248-4A6E-B98B-7BC773948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D78597F-5282-4E44-8B8F-6870D21C0997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6B85239-2248-4A6E-B98B-7BC773948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8597F-5282-4E44-8B8F-6870D21C0997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85239-2248-4A6E-B98B-7BC773948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8597F-5282-4E44-8B8F-6870D21C0997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85239-2248-4A6E-B98B-7BC773948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8597F-5282-4E44-8B8F-6870D21C0997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85239-2248-4A6E-B98B-7BC773948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8597F-5282-4E44-8B8F-6870D21C0997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85239-2248-4A6E-B98B-7BC773948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8597F-5282-4E44-8B8F-6870D21C0997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85239-2248-4A6E-B98B-7BC773948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8597F-5282-4E44-8B8F-6870D21C0997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85239-2248-4A6E-B98B-7BC773948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8597F-5282-4E44-8B8F-6870D21C0997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85239-2248-4A6E-B98B-7BC773948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8597F-5282-4E44-8B8F-6870D21C0997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85239-2248-4A6E-B98B-7BC773948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6D78597F-5282-4E44-8B8F-6870D21C0997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16B85239-2248-4A6E-B98B-7BC773948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</p:sldLayoutIdLst>
  <p:transition>
    <p:wipe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://ru.wikipedia.org/w/index.php?title=%D0%A4%D0%B0%D0%B9%D0%BB:George_Washington_dollar.jpg&amp;filetimestamp=20071030072018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357158" y="188640"/>
            <a:ext cx="8501122" cy="1584176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Портрет  в  </a:t>
            </a:r>
            <a:r>
              <a:rPr lang="ru-RU" sz="5400" b="1" dirty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живописи</a:t>
            </a:r>
            <a:r>
              <a:rPr lang="ru-RU" sz="5400" b="1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Виды  портрета  человека.</a:t>
            </a:r>
            <a:endParaRPr lang="ru-RU" sz="5400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000100" y="5517232"/>
            <a:ext cx="6956276" cy="1008112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Презентацию  подготовили:</a:t>
            </a:r>
          </a:p>
          <a:p>
            <a:r>
              <a:rPr lang="ru-RU" sz="2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Презентацию подготовили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Елена </a:t>
            </a:r>
            <a:r>
              <a:rPr lang="ru-RU" sz="20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Базанова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и  Жанна </a:t>
            </a:r>
            <a:r>
              <a:rPr lang="ru-RU" sz="20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Гордина</a:t>
            </a:r>
            <a:endParaRPr lang="ru-RU" sz="20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2420888"/>
            <a:ext cx="5724128" cy="3814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7628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</a:rPr>
              <a:t>Классификация по </a:t>
            </a:r>
            <a:r>
              <a:rPr lang="ru-RU" sz="4800" dirty="0" err="1" smtClean="0">
                <a:solidFill>
                  <a:srgbClr val="C00000"/>
                </a:solidFill>
              </a:rPr>
              <a:t>колличеству</a:t>
            </a:r>
            <a:r>
              <a:rPr lang="ru-RU" sz="4800" dirty="0" smtClean="0">
                <a:solidFill>
                  <a:srgbClr val="C00000"/>
                </a:solidFill>
              </a:rPr>
              <a:t> изображенных людей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00242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59"/>
            <a:ext cx="2808312" cy="691337"/>
          </a:xfrm>
        </p:spPr>
        <p:txBody>
          <a:bodyPr/>
          <a:lstStyle/>
          <a:p>
            <a:pPr lvl="0">
              <a:defRPr/>
            </a:pPr>
            <a:r>
              <a:rPr lang="ru-RU" sz="3200" b="1" kern="1200" dirty="0" smtClean="0">
                <a:solidFill>
                  <a:srgbClr val="99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Групповой или семейный</a:t>
            </a:r>
            <a:endParaRPr lang="ru-RU" sz="3200" b="1" kern="1200" dirty="0">
              <a:solidFill>
                <a:srgbClr val="990000"/>
              </a:solidFill>
              <a:effectLst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852936"/>
            <a:ext cx="3024336" cy="79208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99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u="sng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ПОРТРЕТ</a:t>
            </a:r>
            <a:endParaRPr lang="ru-RU" sz="4000" b="1" i="1" u="sng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4427984" y="1556792"/>
            <a:ext cx="0" cy="129614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131840" y="882735"/>
            <a:ext cx="32403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парный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(двойной)</a:t>
            </a:r>
            <a:endParaRPr lang="ru-RU" sz="32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2195736" y="1916832"/>
            <a:ext cx="1224136" cy="108012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92080" y="1421488"/>
            <a:ext cx="36724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одиночный (индивидуальный)</a:t>
            </a:r>
            <a:endParaRPr lang="ru-RU" sz="32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5508104" y="1916832"/>
            <a:ext cx="1296144" cy="108012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973460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512168"/>
          </a:xfrm>
        </p:spPr>
        <p:txBody>
          <a:bodyPr/>
          <a:lstStyle/>
          <a:p>
            <a:r>
              <a:rPr lang="ru-RU" sz="3600" b="1" u="sng" dirty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Индивидуальный, двойной, </a:t>
            </a:r>
            <a:r>
              <a:rPr lang="ru-RU" sz="3600" b="1" u="sng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групповой, семейный.</a:t>
            </a:r>
            <a:endParaRPr lang="ru-RU" sz="3600" u="sng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File:Francisco de Goya y Lucientes 0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4000504"/>
            <a:ext cx="3147665" cy="25695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562865"/>
            <a:ext cx="2353158" cy="32015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842" y="4137483"/>
            <a:ext cx="2672758" cy="23371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897621"/>
            <a:ext cx="2129782" cy="26511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1519199"/>
            <a:ext cx="3275855" cy="23281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1335773"/>
            <a:ext cx="2016224" cy="269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4843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</a:rPr>
              <a:t>Классификация  по состоянию изображенного человека , костюму и окружающей обстановке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716459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2736304" cy="648072"/>
          </a:xfrm>
        </p:spPr>
        <p:txBody>
          <a:bodyPr/>
          <a:lstStyle/>
          <a:p>
            <a:pPr lvl="0">
              <a:defRPr/>
            </a:pPr>
            <a:r>
              <a:rPr lang="ru-RU" sz="3200" b="1" kern="1200" dirty="0" smtClean="0">
                <a:solidFill>
                  <a:srgbClr val="99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парадный</a:t>
            </a:r>
            <a:endParaRPr lang="ru-RU" sz="3200" b="1" kern="1200" dirty="0">
              <a:solidFill>
                <a:srgbClr val="990000"/>
              </a:solidFill>
              <a:effectLst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852936"/>
            <a:ext cx="3024336" cy="79208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99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u="sng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ПОРТРЕТ</a:t>
            </a:r>
            <a:endParaRPr lang="ru-RU" sz="4000" b="1" i="1" u="sng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4427984" y="1556792"/>
            <a:ext cx="0" cy="129614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131840" y="882735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бытовой</a:t>
            </a:r>
            <a:endParaRPr lang="ru-RU" sz="32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2195736" y="1916832"/>
            <a:ext cx="1224136" cy="108012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92080" y="1421488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социальный</a:t>
            </a:r>
            <a:endParaRPr lang="ru-RU" sz="32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5508104" y="1916832"/>
            <a:ext cx="1296144" cy="108012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5536" y="4725144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камерный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2195736" y="3573016"/>
            <a:ext cx="1224136" cy="136815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75324" y="4416425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психологический</a:t>
            </a:r>
            <a:endParaRPr lang="ru-RU" sz="32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5508104" y="3573016"/>
            <a:ext cx="1296144" cy="136815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392068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9" grpId="0"/>
      <p:bldP spid="14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3888432"/>
          </a:xfrm>
        </p:spPr>
        <p:txBody>
          <a:bodyPr/>
          <a:lstStyle/>
          <a:p>
            <a:pPr lvl="0" eaLnBrk="0" hangingPunct="0">
              <a:spcBef>
                <a:spcPct val="20000"/>
              </a:spcBef>
              <a:defRPr/>
            </a:pPr>
            <a:r>
              <a:rPr lang="ru-RU" sz="3600" b="1" dirty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lang="ru-RU" sz="3600" b="1" u="sng" dirty="0" smtClean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Камерный  </a:t>
            </a:r>
            <a:r>
              <a:rPr lang="ru-RU" sz="3600" b="1" u="sng" dirty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портрет</a:t>
            </a:r>
            <a:r>
              <a:rPr lang="ru-RU" sz="3200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 </a:t>
            </a:r>
            <a:r>
              <a:rPr lang="ru-RU" sz="3200" dirty="0" smtClean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- 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дающий представление о личности и личной жизни человека</a:t>
            </a:r>
            <a:b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портрет  использующий  поясное</a:t>
            </a:r>
            <a:r>
              <a:rPr lang="ru-RU" sz="2800" b="1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b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погрудное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 или 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поплечное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 изображение</a:t>
            </a:r>
            <a:r>
              <a:rPr lang="ru-RU" sz="2800" b="1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Фигура  в  камерном  портрете обычно  даётся  на  нейтральном  фоне</a:t>
            </a:r>
            <a:r>
              <a:rPr lang="ru-RU" sz="2800" b="1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</p:txBody>
      </p:sp>
      <p:pic>
        <p:nvPicPr>
          <p:cNvPr id="5" name="Picture 6" descr="kramskoy_tolstoy_op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3131633"/>
            <a:ext cx="2592288" cy="32200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http://t3.gstatic.com/images?q=tbn:ANd9GcQ3LhLfASTDt_D20SzQ0bRaKs7SQU7eKAgUMdsMtXsAdMuUSJM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9936" y="3188647"/>
            <a:ext cx="2396666" cy="31184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1.gstatic.com/images?q=tbn:ANd9GcTMybXXKH3auR402F7-sQBYNS5iDLutsX2r-VOoIeM6-VkW3nOf4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2907" y="3188648"/>
            <a:ext cx="2486981" cy="3118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40298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52600"/>
          </a:xfrm>
        </p:spPr>
        <p:txBody>
          <a:bodyPr/>
          <a:lstStyle/>
          <a:p>
            <a:pPr lvl="0">
              <a:spcBef>
                <a:spcPct val="20000"/>
              </a:spcBef>
              <a:defRPr/>
            </a:pPr>
            <a:r>
              <a:rPr lang="ru-RU" sz="3600" b="1" dirty="0" smtClean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600" b="1" dirty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600" b="1" u="sng" dirty="0" smtClean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Психологический</a:t>
            </a:r>
            <a:r>
              <a:rPr lang="en-US" sz="3600" b="1" u="sng" dirty="0" smtClean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600" b="1" u="sng" dirty="0" smtClean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600" b="1" u="sng" dirty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портрет</a:t>
            </a:r>
            <a:r>
              <a:rPr lang="ru-RU" sz="3600" b="1" dirty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 </a:t>
            </a:r>
            <a:r>
              <a:rPr lang="ru-RU" sz="3200" b="1" dirty="0" smtClean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призван </a:t>
            </a:r>
            <a:r>
              <a:rPr lang="ru-RU" sz="2800" b="1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показать глубину внутреннего мира и переживаний человека, отразить полноту его личности, запечатлеть в мгновении бесконечное движение человеческих чувств и действий.</a:t>
            </a:r>
            <a:br>
              <a:rPr lang="ru-RU" sz="2800" b="1" dirty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708920"/>
            <a:ext cx="4464496" cy="374124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501008"/>
            <a:ext cx="4968552" cy="2981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6608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171400"/>
            <a:ext cx="8784976" cy="1924000"/>
          </a:xfrm>
        </p:spPr>
        <p:txBody>
          <a:bodyPr/>
          <a:lstStyle/>
          <a:p>
            <a:r>
              <a:rPr lang="ru-RU" b="1" u="sng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Социальный </a:t>
            </a:r>
            <a:r>
              <a:rPr lang="ru-RU" sz="3600" b="1" u="sng" dirty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портрет </a:t>
            </a:r>
            <a:r>
              <a:rPr lang="ru-RU" sz="3600" b="1" u="sng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u="sng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позволяет </a:t>
            </a:r>
            <a:r>
              <a:rPr lang="ru-RU" sz="2800" b="1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осмыслить содержание профессиональной деятельности, 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проведение свободного 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времени, </a:t>
            </a:r>
            <a:r>
              <a:rPr lang="ru-RU" sz="2800" b="1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дать оценку личности человека, исходя из характеристики среды, в которой он 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проживает</a:t>
            </a:r>
            <a:r>
              <a:rPr lang="ru-RU" sz="2800" b="1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Picture 5" descr="fedotov_zavtrak_op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600" y="2841435"/>
            <a:ext cx="2808312" cy="37125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7925" y="2852936"/>
            <a:ext cx="2287838" cy="37444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7158" y="2852936"/>
            <a:ext cx="1597227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74011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856984" cy="2304256"/>
          </a:xfrm>
        </p:spPr>
        <p:txBody>
          <a:bodyPr/>
          <a:lstStyle/>
          <a:p>
            <a:r>
              <a:rPr lang="ru-RU" sz="3600" b="1" u="sng" dirty="0">
                <a:solidFill>
                  <a:srgbClr val="8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Парадный портрет</a:t>
            </a:r>
            <a:r>
              <a:rPr lang="ru-RU" sz="3200" dirty="0">
                <a:solidFill>
                  <a:srgbClr val="00206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3200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-</a:t>
            </a:r>
            <a:br>
              <a:rPr lang="ru-RU" sz="3200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портрет, показывающий человека в полный рост, на коне, стоящим или сидящим</a:t>
            </a:r>
            <a:r>
              <a:rPr lang="ru-RU" sz="32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br>
              <a:rPr lang="ru-RU" sz="32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Обычно в парадном портрете фигура дается на архитектурном или пейзажном фоне.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brullov_vsadnitsa_op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2712132"/>
            <a:ext cx="2664296" cy="3653529"/>
          </a:xfr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729888"/>
            <a:ext cx="2808312" cy="39122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2846269"/>
            <a:ext cx="2778026" cy="367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28569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2656"/>
            <a:ext cx="7772400" cy="5436319"/>
          </a:xfrm>
        </p:spPr>
        <p:txBody>
          <a:bodyPr/>
          <a:lstStyle/>
          <a:p>
            <a:r>
              <a:rPr lang="ru-RU" sz="3600" u="sng" dirty="0" smtClean="0">
                <a:solidFill>
                  <a:srgbClr val="8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Бытовой портрет</a:t>
            </a:r>
            <a:endParaRPr lang="ru-RU" sz="3600" u="sng" dirty="0">
              <a:solidFill>
                <a:srgbClr val="8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22313" y="1196753"/>
            <a:ext cx="7772400" cy="864095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 человека в повседневной жизни, в быту</a:t>
            </a:r>
            <a:endParaRPr lang="ru-RU" sz="2800" b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9003" y="2457531"/>
            <a:ext cx="4890120" cy="40037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204864"/>
            <a:ext cx="3545296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51042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88840"/>
            <a:ext cx="8640960" cy="936104"/>
          </a:xfrm>
        </p:spPr>
        <p:txBody>
          <a:bodyPr/>
          <a:lstStyle/>
          <a:p>
            <a:pPr lvl="0">
              <a:defRPr/>
            </a:pPr>
            <a:r>
              <a:rPr lang="ru-RU" sz="2800" b="1" u="sng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Портрет</a:t>
            </a:r>
            <a:r>
              <a:rPr lang="ru-RU" sz="2800" b="1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kern="1200" dirty="0">
                <a:solidFill>
                  <a:srgbClr val="80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изображение или описание  какого-либо человека либо группы людей, существующих или существовавших в реальной действительности </a:t>
            </a:r>
            <a:r>
              <a:rPr lang="ru-RU" sz="2800" b="1" kern="1200" dirty="0" smtClean="0">
                <a:solidFill>
                  <a:srgbClr val="800000"/>
                </a:solidFill>
                <a:effectLst/>
                <a:latin typeface="Calibri" pitchFamily="34" charset="0"/>
                <a:ea typeface="+mn-ea"/>
                <a:cs typeface="Arial" charset="0"/>
              </a:rPr>
              <a:t>.</a:t>
            </a:r>
            <a:r>
              <a:rPr lang="en-US" sz="2800" b="1" kern="1200" dirty="0" smtClean="0">
                <a:solidFill>
                  <a:srgbClr val="800000"/>
                </a:solidFill>
                <a:effectLst/>
                <a:latin typeface="Calibri" pitchFamily="34" charset="0"/>
                <a:ea typeface="+mn-ea"/>
                <a:cs typeface="Arial" charset="0"/>
              </a:rPr>
              <a:t/>
            </a:r>
            <a:br>
              <a:rPr lang="en-US" sz="2800" b="1" kern="1200" dirty="0" smtClean="0">
                <a:solidFill>
                  <a:srgbClr val="800000"/>
                </a:solidFill>
                <a:effectLst/>
                <a:latin typeface="Calibri" pitchFamily="34" charset="0"/>
                <a:ea typeface="+mn-ea"/>
                <a:cs typeface="Arial" charset="0"/>
              </a:rPr>
            </a:br>
            <a:r>
              <a:rPr lang="ru-RU" sz="2800" b="1" kern="1200" dirty="0">
                <a:solidFill>
                  <a:srgbClr val="800000"/>
                </a:solidFill>
                <a:effectLst/>
                <a:latin typeface="Calibri" pitchFamily="34" charset="0"/>
                <a:ea typeface="+mn-ea"/>
                <a:cs typeface="Arial" charset="0"/>
              </a:rPr>
              <a:t/>
            </a:r>
            <a:br>
              <a:rPr lang="ru-RU" sz="2800" b="1" kern="1200" dirty="0">
                <a:solidFill>
                  <a:srgbClr val="800000"/>
                </a:solidFill>
                <a:effectLst/>
                <a:latin typeface="Calibri" pitchFamily="34" charset="0"/>
                <a:ea typeface="+mn-ea"/>
                <a:cs typeface="Arial" charset="0"/>
              </a:rPr>
            </a:br>
            <a:r>
              <a:rPr lang="ru-RU" sz="2800" b="1" u="sng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Портрет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– это один из главных жанров живописи, скульптуры, графики, его смысл именно в том, чтобы воспроизвести индивидуальные качества конкретного человека.</a:t>
            </a:r>
            <a:r>
              <a:rPr lang="en-US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221088"/>
            <a:ext cx="8424936" cy="1874912"/>
          </a:xfrm>
        </p:spPr>
        <p:txBody>
          <a:bodyPr/>
          <a:lstStyle/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en-US" sz="2800" b="1" kern="1200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kern="1200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Название </a:t>
            </a:r>
            <a:r>
              <a:rPr lang="ru-RU" sz="2800" b="1" kern="1200" dirty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этого жанра происходит от старофранцузского  выражения, означающего "воспроизводить что-либо черта в черту".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63158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</a:rPr>
              <a:t>По частям тела человека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217429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2736304" cy="648072"/>
          </a:xfrm>
        </p:spPr>
        <p:txBody>
          <a:bodyPr/>
          <a:lstStyle/>
          <a:p>
            <a:pPr lvl="0">
              <a:defRPr/>
            </a:pPr>
            <a:r>
              <a:rPr lang="ru-RU" sz="3200" b="1" kern="1200" dirty="0" err="1" smtClean="0">
                <a:solidFill>
                  <a:srgbClr val="99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погрудный</a:t>
            </a:r>
            <a:endParaRPr lang="ru-RU" sz="3200" b="1" kern="1200" dirty="0">
              <a:solidFill>
                <a:srgbClr val="990000"/>
              </a:solidFill>
              <a:effectLst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852936"/>
            <a:ext cx="3024336" cy="79208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99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u="sng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ПОРТРЕТ</a:t>
            </a:r>
            <a:endParaRPr lang="ru-RU" sz="4000" b="1" i="1" u="sng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4427984" y="1556792"/>
            <a:ext cx="0" cy="129614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131840" y="882735"/>
            <a:ext cx="32403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Головной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 err="1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оплечный</a:t>
            </a:r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2195736" y="1916832"/>
            <a:ext cx="1224136" cy="108012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92080" y="1421488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поясной</a:t>
            </a:r>
            <a:endParaRPr lang="ru-RU" sz="32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5508104" y="1916832"/>
            <a:ext cx="1296144" cy="108012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87524" y="5229200"/>
            <a:ext cx="3816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поколенный</a:t>
            </a:r>
            <a:endParaRPr lang="ru-RU" sz="32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2195736" y="3573016"/>
            <a:ext cx="1224136" cy="136815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131840" y="4365105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По бедра</a:t>
            </a:r>
            <a:endParaRPr lang="ru-RU" sz="32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4427984" y="3645024"/>
            <a:ext cx="0" cy="61206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92080" y="5085184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2400" b="1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во весь рост</a:t>
            </a:r>
            <a:endParaRPr lang="ru-RU" sz="24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5508104" y="3573016"/>
            <a:ext cx="1296144" cy="136815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00974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9" grpId="0"/>
      <p:bldP spid="14" grpId="0"/>
      <p:bldP spid="17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ile:CranachAlbrechtBrandenbur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2357454" cy="253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ile:Lucas Cranach d. Ä. - Johann Friedrich I von Sachse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3786190"/>
            <a:ext cx="2571768" cy="254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File:Lucas Cranach d. Ä. 09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214290"/>
            <a:ext cx="2001799" cy="32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File:Lucas Cranach d. Ä. 04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286124"/>
            <a:ext cx="2120344" cy="313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File:Sargent MadameX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1214422"/>
            <a:ext cx="2340071" cy="4429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0034" y="278605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Головной  портрет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635795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Погрудный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портрет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71868" y="342900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Поясной  портрет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642939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Портрет по бедра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429388" y="5857892"/>
            <a:ext cx="2535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Портрет во весь рост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494940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Классификация по повороту головы</a:t>
            </a:r>
            <a:endParaRPr lang="ru-RU" b="1" u="sng" dirty="0">
              <a:solidFill>
                <a:srgbClr val="8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071678"/>
            <a:ext cx="842493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анфас (фр. </a:t>
            </a:r>
            <a:r>
              <a:rPr lang="ru-RU" sz="3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face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«с лица»)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четверть поворота направо 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или  налево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вполоборота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 четверти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профиль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File:Nuptial Portrait of a Young Wom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071942"/>
            <a:ext cx="1714512" cy="2433289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8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8" descr="File:Leonardo da Vinci - Franchino Gaffuri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1285860"/>
            <a:ext cx="1643074" cy="2304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ile:Leonardo da Vinci 04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6062" y="4786322"/>
            <a:ext cx="1614499" cy="171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File:Leonardo da Vinci 04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3714752"/>
            <a:ext cx="2071702" cy="2786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0632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2304256"/>
          </a:xfrm>
        </p:spPr>
        <p:txBody>
          <a:bodyPr/>
          <a:lstStyle/>
          <a:p>
            <a:r>
              <a:rPr lang="ru-RU" sz="3600" b="1" u="sng" dirty="0" smtClean="0">
                <a:solidFill>
                  <a:srgbClr val="8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3600" b="1" u="sng" dirty="0" smtClean="0">
                <a:solidFill>
                  <a:srgbClr val="8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600" b="1" u="sng" dirty="0" smtClean="0">
                <a:solidFill>
                  <a:srgbClr val="8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отдельный раздел портрета - Автопортрет</a:t>
            </a:r>
            <a:r>
              <a:rPr lang="ru-RU" sz="3600" dirty="0">
                <a:solidFill>
                  <a:srgbClr val="6B6B6B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3600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600" dirty="0" smtClean="0">
                <a:solidFill>
                  <a:srgbClr val="6B6B6B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графическое, живописное или скульптурное изображение художника, выполненное им самим с помощью зеркала или системы зеркал.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Автопортрет Винсента ван Гог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4404" y="2973705"/>
            <a:ext cx="2592288" cy="3134963"/>
          </a:xfrm>
          <a:prstGeom prst="rect">
            <a:avLst/>
          </a:prstGeom>
          <a:ln w="9525" cap="sq" cmpd="thickThin">
            <a:solidFill>
              <a:srgbClr val="99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46" name="Picture 2" descr="http://upload.wikimedia.org/wikipedia/commons/thumb/5/57/Rembrandt_Harmensz._van_Rijn_132.jpg/200px-Rembrandt_Harmensz._van_Rijn_1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970404"/>
            <a:ext cx="2637948" cy="3244678"/>
          </a:xfrm>
          <a:prstGeom prst="rect">
            <a:avLst/>
          </a:prstGeom>
          <a:ln w="12700" cap="sq" cmpd="thickThin">
            <a:solidFill>
              <a:srgbClr val="99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ile:Possible Self-Portrait of Leonardo da Vinc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3000372"/>
            <a:ext cx="2090258" cy="31598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726243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466872"/>
          </a:xfrm>
        </p:spPr>
        <p:txBody>
          <a:bodyPr/>
          <a:lstStyle/>
          <a:p>
            <a:r>
              <a:rPr lang="ru-RU" sz="5400" b="1" dirty="0" smtClean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Задание:</a:t>
            </a:r>
            <a:endParaRPr lang="ru-RU" sz="5400" b="1" dirty="0">
              <a:solidFill>
                <a:srgbClr val="8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66726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   Ваша задача - создать  живописный  автопортрет, определить к каким видам портрета он будет относиться?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https://encrypted-tbn0.gstatic.com/images?q=tbn:ANd9GcQsex4VqDdXZ1SxFwuL36iUWOWU7DgmmWS4tX2qTu7r9zJwSZmqc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143380"/>
            <a:ext cx="1653736" cy="2357454"/>
          </a:xfrm>
          <a:prstGeom prst="rect">
            <a:avLst/>
          </a:prstGeom>
          <a:noFill/>
        </p:spPr>
      </p:pic>
      <p:pic>
        <p:nvPicPr>
          <p:cNvPr id="1032" name="Picture 8" descr="http://pics.livejournal.com/u_chitelka/pic/00097yr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4143380"/>
            <a:ext cx="2059701" cy="2428892"/>
          </a:xfrm>
          <a:prstGeom prst="rect">
            <a:avLst/>
          </a:prstGeom>
          <a:noFill/>
        </p:spPr>
      </p:pic>
      <p:pic>
        <p:nvPicPr>
          <p:cNvPr id="1034" name="Picture 10" descr="http://pics.livejournal.com/u_chitelka/pic/00041kq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4143380"/>
            <a:ext cx="3286148" cy="238480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</a:rPr>
              <a:t>Существуют различные виды портрета, рассмотрим существующие классификации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890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</a:rPr>
              <a:t>Классификация по   материалу и технике в которой выполнен портрет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47175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852936"/>
            <a:ext cx="3024336" cy="79208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99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u="sng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ПОРТРЕТ</a:t>
            </a:r>
            <a:endParaRPr lang="ru-RU" sz="4000" b="1" i="1" u="sng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179512" y="188640"/>
            <a:ext cx="28443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ГРАФИЧЕСКИЙ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(карандашный, гравированный и т. д.)</a:t>
            </a:r>
            <a:endParaRPr lang="ru-RU" sz="24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92080" y="1421488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4725144"/>
            <a:ext cx="3816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ЖИВОПИСНЫЙ</a:t>
            </a:r>
          </a:p>
          <a:p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(масляный</a:t>
            </a:r>
            <a:r>
              <a:rPr lang="ru-RU" sz="2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темперный, гуашевый, акварельный, акриловый)</a:t>
            </a:r>
            <a:endParaRPr lang="ru-RU" sz="24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>
            <a:cxnSpLocks/>
          </p:cNvCxnSpPr>
          <p:nvPr/>
        </p:nvCxnSpPr>
        <p:spPr>
          <a:xfrm flipH="1">
            <a:off x="1979712" y="3501008"/>
            <a:ext cx="1224136" cy="136815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92080" y="5085184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    СКУЛЬПТУРНЫЙ</a:t>
            </a:r>
          </a:p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(в том числе рельефный)</a:t>
            </a:r>
            <a:endParaRPr lang="ru-RU" sz="24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5616116" y="3551071"/>
            <a:ext cx="1296144" cy="136815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cxnSpLocks/>
          </p:cNvCxnSpPr>
          <p:nvPr/>
        </p:nvCxnSpPr>
        <p:spPr>
          <a:xfrm rot="5400000" flipH="1">
            <a:off x="2267744" y="1602256"/>
            <a:ext cx="1224136" cy="136815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cxnSpLocks/>
          </p:cNvCxnSpPr>
          <p:nvPr/>
        </p:nvCxnSpPr>
        <p:spPr>
          <a:xfrm rot="10800000" flipH="1">
            <a:off x="5616116" y="1530248"/>
            <a:ext cx="1224136" cy="136815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flipH="1">
            <a:off x="5724128" y="341040"/>
            <a:ext cx="2448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Коллажные </a:t>
            </a:r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апликационный</a:t>
            </a:r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)</a:t>
            </a:r>
            <a:endParaRPr lang="ru-RU" sz="24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92921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4" grpId="0"/>
      <p:bldP spid="20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ANd9GcSHAxa3FZcJkaQymAfBerrep8VhWWoTV6tBFJKa8cNG-LVuDs_WO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821" y="138505"/>
            <a:ext cx="2103257" cy="2846578"/>
          </a:xfrm>
          <a:prstGeom prst="rect">
            <a:avLst/>
          </a:prstGeom>
          <a:noFill/>
          <a:ln w="127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612576" y="2608442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Карандашный портрет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upload.wikimedia.org/wikipedia/commons/thumb/f/f1/Hau_Elena_Pavlovna.jpg/520px-Hau_Elena_Pavlovn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3171" y="186812"/>
            <a:ext cx="2345153" cy="2706564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78645" y="2521257"/>
            <a:ext cx="24961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Акварельный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портрет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3" descr="http://upload.wikimedia.org/wikipedia/commons/thumb/e/ea/George_Washington_dollar.jpg/106px-George_Washington_dollar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4207" y="160280"/>
            <a:ext cx="2339747" cy="2733095"/>
          </a:xfrm>
          <a:prstGeom prst="rect">
            <a:avLst/>
          </a:prstGeom>
          <a:solidFill>
            <a:srgbClr val="4F81BD"/>
          </a:solidFill>
          <a:ln w="28575" cap="flat" cmpd="sng" algn="ctr">
            <a:solidFill>
              <a:srgbClr val="C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588224" y="3029089"/>
            <a:ext cx="1741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Гравюра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" y="5826074"/>
            <a:ext cx="32280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Живописный  портрет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(масло)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://f10.ifotki.info/org/aa867e94661ee9ec44d07aa2a283b98bbc5f6c12098128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862" y="3495060"/>
            <a:ext cx="2167462" cy="2887094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635896" y="642939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Рельеф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84168" y="6333905"/>
            <a:ext cx="305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Скульптурный  портрет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0" name="Picture 16" descr="http://t1.gstatic.com/images?q=tbn:ANd9GcRUexZL88Az-d0fqDghnaBvdRNaooQr07eOGG8CAJWIjdoLFyZ2j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8106" y="3434731"/>
            <a:ext cx="2167461" cy="2887094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02" y="3471050"/>
            <a:ext cx="2185876" cy="264931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6390470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</a:rPr>
              <a:t>Классификация портрета по полу и возрасту изображенных людей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363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2736304" cy="648072"/>
          </a:xfrm>
        </p:spPr>
        <p:txBody>
          <a:bodyPr/>
          <a:lstStyle/>
          <a:p>
            <a:pPr lvl="0">
              <a:defRPr/>
            </a:pPr>
            <a:r>
              <a:rPr lang="ru-RU" sz="3200" b="1" kern="1200" dirty="0" smtClean="0">
                <a:solidFill>
                  <a:srgbClr val="99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девушки</a:t>
            </a:r>
            <a:endParaRPr lang="ru-RU" sz="3200" b="1" kern="1200" dirty="0">
              <a:solidFill>
                <a:srgbClr val="990000"/>
              </a:solidFill>
              <a:effectLst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852936"/>
            <a:ext cx="3024336" cy="79208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99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u="sng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ПОРТРЕТ</a:t>
            </a:r>
            <a:endParaRPr lang="ru-RU" sz="4000" b="1" i="1" u="sng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4427984" y="1556792"/>
            <a:ext cx="0" cy="129614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131840" y="882735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детский</a:t>
            </a:r>
            <a:endParaRPr lang="ru-RU" sz="32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2195736" y="1916832"/>
            <a:ext cx="1224136" cy="108012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92080" y="1421488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юноши</a:t>
            </a:r>
            <a:endParaRPr lang="ru-RU" sz="32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5508104" y="1916832"/>
            <a:ext cx="1296144" cy="108012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5536" y="4725144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мужской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2195736" y="3573016"/>
            <a:ext cx="1224136" cy="136815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987824" y="4316803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женский</a:t>
            </a:r>
            <a:endParaRPr lang="ru-RU" sz="32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4427984" y="3645024"/>
            <a:ext cx="0" cy="61206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75324" y="4416425"/>
            <a:ext cx="35283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пожилого человека</a:t>
            </a:r>
          </a:p>
          <a:p>
            <a:pPr algn="ctr"/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(старика или старухи</a:t>
            </a:r>
            <a:endParaRPr lang="ru-RU" sz="32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5508104" y="3573016"/>
            <a:ext cx="1296144" cy="136815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593818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9" grpId="0"/>
      <p:bldP spid="14" grpId="0"/>
      <p:bldP spid="17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355" y="148393"/>
            <a:ext cx="2736304" cy="341582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16632"/>
            <a:ext cx="2664296" cy="19442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667" y="2132856"/>
            <a:ext cx="2828642" cy="43626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-171400"/>
            <a:ext cx="2481638" cy="36976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543261"/>
            <a:ext cx="2516701" cy="314096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3111213"/>
            <a:ext cx="3041727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15981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2">
      <a:dk1>
        <a:srgbClr val="003300"/>
      </a:dk1>
      <a:lt1>
        <a:srgbClr val="FFFFFF"/>
      </a:lt1>
      <a:dk2>
        <a:srgbClr val="4D6A2A"/>
      </a:dk2>
      <a:lt2>
        <a:srgbClr val="CCFF99"/>
      </a:lt2>
      <a:accent1>
        <a:srgbClr val="33CC33"/>
      </a:accent1>
      <a:accent2>
        <a:srgbClr val="46562A"/>
      </a:accent2>
      <a:accent3>
        <a:srgbClr val="B2B9AC"/>
      </a:accent3>
      <a:accent4>
        <a:srgbClr val="DADADA"/>
      </a:accent4>
      <a:accent5>
        <a:srgbClr val="ADE2AD"/>
      </a:accent5>
      <a:accent6>
        <a:srgbClr val="3F4D25"/>
      </a:accent6>
      <a:hlink>
        <a:srgbClr val="009999"/>
      </a:hlink>
      <a:folHlink>
        <a:srgbClr val="CC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Башни Кремля мои</Template>
  <TotalTime>869</TotalTime>
  <Words>291</Words>
  <Application>Microsoft Office PowerPoint</Application>
  <PresentationFormat>Экран (4:3)</PresentationFormat>
  <Paragraphs>88</Paragraphs>
  <Slides>25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Tahoma</vt:lpstr>
      <vt:lpstr>Times New Roman</vt:lpstr>
      <vt:lpstr>Wingdings</vt:lpstr>
      <vt:lpstr>Текстура</vt:lpstr>
      <vt:lpstr> Портрет  в  живописи. Виды  портрета  человека.</vt:lpstr>
      <vt:lpstr>Портрет- изображение или описание  какого-либо человека либо группы людей, существующих или существовавших в реальной действительности .  Портрет – это один из главных жанров живописи, скульптуры, графики, его смысл именно в том, чтобы воспроизвести индивидуальные качества конкретного человека.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девушки</vt:lpstr>
      <vt:lpstr>Презентация PowerPoint</vt:lpstr>
      <vt:lpstr>Презентация PowerPoint</vt:lpstr>
      <vt:lpstr>Групповой или семейный</vt:lpstr>
      <vt:lpstr>Индивидуальный, двойной, групповой, семейный.</vt:lpstr>
      <vt:lpstr>Презентация PowerPoint</vt:lpstr>
      <vt:lpstr>парадный</vt:lpstr>
      <vt:lpstr>   Камерный  портрет - дающий представление о личности и личной жизни человека  портрет  использующий  поясное,   погрудное  или  поплечное  изображение.   Фигура  в  камерном  портрете обычно  даётся  на  нейтральном  фоне.</vt:lpstr>
      <vt:lpstr>   Психологический  портрет  призван показать глубину внутреннего мира и переживаний человека, отразить полноту его личности, запечатлеть в мгновении бесконечное движение человеческих чувств и действий. </vt:lpstr>
      <vt:lpstr>  Социальный портрет  позволяет осмыслить содержание профессиональной деятельности,  проведение свободного времени, дать оценку личности человека, исходя из характеристики среды, в которой он проживает.</vt:lpstr>
      <vt:lpstr>Парадный портрет -  портрет, показывающий человека в полный рост, на коне, стоящим или сидящим.  Обычно в парадном портрете фигура дается на архитектурном или пейзажном фоне.</vt:lpstr>
      <vt:lpstr>Бытовой портрет</vt:lpstr>
      <vt:lpstr>Презентация PowerPoint</vt:lpstr>
      <vt:lpstr>погрудный</vt:lpstr>
      <vt:lpstr>Презентация PowerPoint</vt:lpstr>
      <vt:lpstr>Классификация по повороту головы</vt:lpstr>
      <vt:lpstr> отдельный раздел портрета - Автопортрет   графическое, живописное или скульптурное изображение художника, выполненное им самим с помощью зеркала или системы зеркал.</vt:lpstr>
      <vt:lpstr>Задание: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Пользователь</cp:lastModifiedBy>
  <cp:revision>63</cp:revision>
  <dcterms:created xsi:type="dcterms:W3CDTF">2013-02-11T09:03:24Z</dcterms:created>
  <dcterms:modified xsi:type="dcterms:W3CDTF">2016-10-11T12:30:46Z</dcterms:modified>
</cp:coreProperties>
</file>