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FBB2FFCD-7378-4137-8E59-77D71C087A41}" type="datetimeFigureOut">
              <a:rPr lang="ru-RU" smtClean="0"/>
              <a:pPr/>
              <a:t>08.04.2016</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50F69A0E-92F9-4069-817E-9A362CCFEA69}"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transition>
    <p:wheel spokes="2"/>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BB2FFCD-7378-4137-8E59-77D71C087A41}" type="datetimeFigureOut">
              <a:rPr lang="ru-RU" smtClean="0"/>
              <a:pPr/>
              <a:t>08.04.2016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0F69A0E-92F9-4069-817E-9A362CCFEA69}" type="slidenum">
              <a:rPr lang="ru-RU" smtClean="0"/>
              <a:pPr/>
              <a:t>‹#›</a:t>
            </a:fld>
            <a:endParaRPr lang="ru-RU"/>
          </a:p>
        </p:txBody>
      </p:sp>
    </p:spTree>
  </p:cSld>
  <p:clrMapOvr>
    <a:masterClrMapping/>
  </p:clrMapOvr>
  <p:transition>
    <p:wheel spokes="2"/>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BB2FFCD-7378-4137-8E59-77D71C087A41}" type="datetimeFigureOut">
              <a:rPr lang="ru-RU" smtClean="0"/>
              <a:pPr/>
              <a:t>08.04.2016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0F69A0E-92F9-4069-817E-9A362CCFEA69}" type="slidenum">
              <a:rPr lang="ru-RU" smtClean="0"/>
              <a:pPr/>
              <a:t>‹#›</a:t>
            </a:fld>
            <a:endParaRPr lang="ru-RU"/>
          </a:p>
        </p:txBody>
      </p:sp>
    </p:spTree>
  </p:cSld>
  <p:clrMapOvr>
    <a:masterClrMapping/>
  </p:clrMapOvr>
  <p:transition>
    <p:wheel spokes="2"/>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BB2FFCD-7378-4137-8E59-77D71C087A41}" type="datetimeFigureOut">
              <a:rPr lang="ru-RU" smtClean="0"/>
              <a:pPr/>
              <a:t>08.04.2016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0F69A0E-92F9-4069-817E-9A362CCFEA69}" type="slidenum">
              <a:rPr lang="ru-RU" smtClean="0"/>
              <a:pPr/>
              <a:t>‹#›</a:t>
            </a:fld>
            <a:endParaRPr lang="ru-RU"/>
          </a:p>
        </p:txBody>
      </p:sp>
    </p:spTree>
  </p:cSld>
  <p:clrMapOvr>
    <a:masterClrMapping/>
  </p:clrMapOvr>
  <p:transition>
    <p:wheel spokes="2"/>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FBB2FFCD-7378-4137-8E59-77D71C087A41}" type="datetimeFigureOut">
              <a:rPr lang="ru-RU" smtClean="0"/>
              <a:pPr/>
              <a:t>08.04.2016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50F69A0E-92F9-4069-817E-9A362CCFEA69}"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wheel spokes="2"/>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FBB2FFCD-7378-4137-8E59-77D71C087A41}" type="datetimeFigureOut">
              <a:rPr lang="ru-RU" smtClean="0"/>
              <a:pPr/>
              <a:t>08.04.2016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0F69A0E-92F9-4069-817E-9A362CCFEA69}" type="slidenum">
              <a:rPr lang="ru-RU" smtClean="0"/>
              <a:pPr/>
              <a:t>‹#›</a:t>
            </a:fld>
            <a:endParaRPr lang="ru-RU"/>
          </a:p>
        </p:txBody>
      </p:sp>
    </p:spTree>
  </p:cSld>
  <p:clrMapOvr>
    <a:masterClrMapping/>
  </p:clrMapOvr>
  <p:transition>
    <p:wheel spokes="2"/>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FBB2FFCD-7378-4137-8E59-77D71C087A41}" type="datetimeFigureOut">
              <a:rPr lang="ru-RU" smtClean="0"/>
              <a:pPr/>
              <a:t>08.04.2016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0F69A0E-92F9-4069-817E-9A362CCFEA69}" type="slidenum">
              <a:rPr lang="ru-RU" smtClean="0"/>
              <a:pPr/>
              <a:t>‹#›</a:t>
            </a:fld>
            <a:endParaRPr lang="ru-RU"/>
          </a:p>
        </p:txBody>
      </p:sp>
    </p:spTree>
  </p:cSld>
  <p:clrMapOvr>
    <a:masterClrMapping/>
  </p:clrMapOvr>
  <p:transition>
    <p:wheel spokes="2"/>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FBB2FFCD-7378-4137-8E59-77D71C087A41}" type="datetimeFigureOut">
              <a:rPr lang="ru-RU" smtClean="0"/>
              <a:pPr/>
              <a:t>08.04.2016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0F69A0E-92F9-4069-817E-9A362CCFEA69}" type="slidenum">
              <a:rPr lang="ru-RU" smtClean="0"/>
              <a:pPr/>
              <a:t>‹#›</a:t>
            </a:fld>
            <a:endParaRPr lang="ru-RU"/>
          </a:p>
        </p:txBody>
      </p:sp>
    </p:spTree>
  </p:cSld>
  <p:clrMapOvr>
    <a:masterClrMapping/>
  </p:clrMapOvr>
  <p:transition>
    <p:wheel spokes="2"/>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BB2FFCD-7378-4137-8E59-77D71C087A41}" type="datetimeFigureOut">
              <a:rPr lang="ru-RU" smtClean="0"/>
              <a:pPr/>
              <a:t>08.04.2016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0F69A0E-92F9-4069-817E-9A362CCFEA69}" type="slidenum">
              <a:rPr lang="ru-RU" smtClean="0"/>
              <a:pPr/>
              <a:t>‹#›</a:t>
            </a:fld>
            <a:endParaRPr lang="ru-RU"/>
          </a:p>
        </p:txBody>
      </p:sp>
    </p:spTree>
  </p:cSld>
  <p:clrMapOvr>
    <a:masterClrMapping/>
  </p:clrMapOvr>
  <p:transition>
    <p:wheel spokes="2"/>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FBB2FFCD-7378-4137-8E59-77D71C087A41}" type="datetimeFigureOut">
              <a:rPr lang="ru-RU" smtClean="0"/>
              <a:pPr/>
              <a:t>08.04.2016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0F69A0E-92F9-4069-817E-9A362CCFEA69}" type="slidenum">
              <a:rPr lang="ru-RU" smtClean="0"/>
              <a:pPr/>
              <a:t>‹#›</a:t>
            </a:fld>
            <a:endParaRPr lang="ru-RU"/>
          </a:p>
        </p:txBody>
      </p:sp>
    </p:spTree>
  </p:cSld>
  <p:clrMapOvr>
    <a:masterClrMapping/>
  </p:clrMapOvr>
  <p:transition>
    <p:wheel spokes="2"/>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FBB2FFCD-7378-4137-8E59-77D71C087A41}" type="datetimeFigureOut">
              <a:rPr lang="ru-RU" smtClean="0"/>
              <a:pPr/>
              <a:t>08.04.2016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0F69A0E-92F9-4069-817E-9A362CCFEA69}" type="slidenum">
              <a:rPr lang="ru-RU" smtClean="0"/>
              <a:pPr/>
              <a:t>‹#›</a:t>
            </a:fld>
            <a:endParaRPr lang="ru-RU"/>
          </a:p>
        </p:txBody>
      </p:sp>
    </p:spTree>
  </p:cSld>
  <p:clrMapOvr>
    <a:masterClrMapping/>
  </p:clrMapOvr>
  <p:transition>
    <p:wheel spokes="2"/>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FBB2FFCD-7378-4137-8E59-77D71C087A41}" type="datetimeFigureOut">
              <a:rPr lang="ru-RU" smtClean="0"/>
              <a:pPr/>
              <a:t>08.04.2016</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50F69A0E-92F9-4069-817E-9A362CCFEA69}"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wheel spokes="2"/>
  </p:transition>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www.wonderslist.com/wp-content/uploads/2014/10/Swaddled-Babies-Anguloa-Uniflora.jpg" TargetMode="Externa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wonderslist.com/wp-content/uploads/2014/10/Bleeding-Heart-Flower-Pictures.jpg" TargetMode="Externa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wonderslist.com/wp-content/uploads/2014/10/Parrot-Flower.jpg" TargetMode="Externa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wonderslist.com/wp-content/uploads/2014/10/Ballerina-Orchid.jpg" TargetMode="Externa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wonderslist.com/wp-content/uploads/2014/10/Flying-Duck-Orchid.jpg" TargetMode="Externa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wonderslist.com/wp-content/uploads/2014/10/Holy-Ghost-Orchid.jpg" TargetMode="Externa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wonderslist.com/wp-content/uploads/2014/10/Monkey-Orchid.jpg"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en-US" b="1" dirty="0" smtClean="0">
                <a:solidFill>
                  <a:srgbClr val="002060"/>
                </a:solidFill>
                <a:latin typeface="Times New Roman" pitchFamily="18" charset="0"/>
                <a:cs typeface="Times New Roman" pitchFamily="18" charset="0"/>
              </a:rPr>
              <a:t>Enjoy the project</a:t>
            </a:r>
            <a:br>
              <a:rPr lang="en-US" b="1" dirty="0" smtClean="0">
                <a:solidFill>
                  <a:srgbClr val="002060"/>
                </a:solidFill>
                <a:latin typeface="Times New Roman" pitchFamily="18" charset="0"/>
                <a:cs typeface="Times New Roman" pitchFamily="18" charset="0"/>
              </a:rPr>
            </a:br>
            <a:r>
              <a:rPr lang="en-US" dirty="0" smtClean="0">
                <a:solidFill>
                  <a:srgbClr val="C00000"/>
                </a:solidFill>
                <a:latin typeface="Times New Roman" pitchFamily="18" charset="0"/>
                <a:cs typeface="Times New Roman" pitchFamily="18" charset="0"/>
              </a:rPr>
              <a:t>“ THE MOST BEAUTIFUL AND STRANGE FLOWERS of </a:t>
            </a:r>
            <a:r>
              <a:rPr lang="en-US" smtClean="0">
                <a:solidFill>
                  <a:srgbClr val="C00000"/>
                </a:solidFill>
                <a:latin typeface="Times New Roman" pitchFamily="18" charset="0"/>
                <a:cs typeface="Times New Roman" pitchFamily="18" charset="0"/>
              </a:rPr>
              <a:t>the world </a:t>
            </a:r>
            <a:r>
              <a:rPr lang="en-US" b="1" smtClean="0">
                <a:solidFill>
                  <a:srgbClr val="C00000"/>
                </a:solidFill>
                <a:latin typeface="Times New Roman" pitchFamily="18" charset="0"/>
                <a:cs typeface="Times New Roman" pitchFamily="18" charset="0"/>
              </a:rPr>
              <a:t>!”</a:t>
            </a:r>
            <a:endParaRPr lang="ru-RU" dirty="0"/>
          </a:p>
        </p:txBody>
      </p:sp>
      <p:sp>
        <p:nvSpPr>
          <p:cNvPr id="3" name="Подзаголовок 2"/>
          <p:cNvSpPr>
            <a:spLocks noGrp="1"/>
          </p:cNvSpPr>
          <p:nvPr>
            <p:ph type="subTitle" idx="1"/>
          </p:nvPr>
        </p:nvSpPr>
        <p:spPr/>
        <p:txBody>
          <a:bodyPr>
            <a:normAutofit/>
          </a:bodyPr>
          <a:lstStyle/>
          <a:p>
            <a:r>
              <a:rPr lang="ru-RU" sz="1800" dirty="0" smtClean="0"/>
              <a:t>Выполнила: ученица 5 «А» класса МОУ «СОШ № 24» Кировского района г. </a:t>
            </a:r>
            <a:r>
              <a:rPr lang="ru-RU" sz="1800" dirty="0" smtClean="0"/>
              <a:t>Саратова</a:t>
            </a:r>
            <a:endParaRPr lang="en-US" sz="1800" dirty="0" smtClean="0"/>
          </a:p>
          <a:p>
            <a:r>
              <a:rPr lang="ru-RU" sz="1800" smtClean="0"/>
              <a:t>Весёлая Ксения.</a:t>
            </a:r>
            <a:endParaRPr lang="ru-RU" sz="1800" dirty="0" smtClean="0"/>
          </a:p>
          <a:p>
            <a:r>
              <a:rPr lang="ru-RU" sz="1800" dirty="0" smtClean="0"/>
              <a:t>Руководитель : </a:t>
            </a:r>
            <a:r>
              <a:rPr lang="ru-RU" sz="1800" dirty="0" err="1" smtClean="0"/>
              <a:t>Яковенко</a:t>
            </a:r>
            <a:r>
              <a:rPr lang="ru-RU" sz="1800" dirty="0" smtClean="0"/>
              <a:t> Е.И.</a:t>
            </a:r>
            <a:endParaRPr lang="ru-RU" sz="1800" dirty="0"/>
          </a:p>
        </p:txBody>
      </p:sp>
    </p:spTree>
  </p:cSld>
  <p:clrMapOvr>
    <a:masterClrMapping/>
  </p:clrMapOvr>
  <p:transition>
    <p:wheel spokes="2"/>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6600" b="1" i="1" dirty="0">
                <a:solidFill>
                  <a:schemeClr val="tx2">
                    <a:lumMod val="60000"/>
                    <a:lumOff val="40000"/>
                  </a:schemeClr>
                </a:solidFill>
                <a:latin typeface="Times New Roman" pitchFamily="18" charset="0"/>
                <a:cs typeface="Times New Roman" pitchFamily="18" charset="0"/>
              </a:rPr>
              <a:t>Swaddled Babies</a:t>
            </a:r>
            <a:endParaRPr lang="ru-RU" sz="6600" i="1" dirty="0">
              <a:solidFill>
                <a:schemeClr val="tx2">
                  <a:lumMod val="60000"/>
                  <a:lumOff val="40000"/>
                </a:schemeClr>
              </a:solidFill>
              <a:latin typeface="Times New Roman" pitchFamily="18" charset="0"/>
              <a:cs typeface="Times New Roman" pitchFamily="18" charset="0"/>
            </a:endParaRPr>
          </a:p>
        </p:txBody>
      </p:sp>
      <p:sp>
        <p:nvSpPr>
          <p:cNvPr id="3" name="Содержимое 2"/>
          <p:cNvSpPr>
            <a:spLocks noGrp="1"/>
          </p:cNvSpPr>
          <p:nvPr>
            <p:ph sz="half" idx="1"/>
          </p:nvPr>
        </p:nvSpPr>
        <p:spPr/>
        <p:txBody>
          <a:bodyPr>
            <a:normAutofit fontScale="70000" lnSpcReduction="20000"/>
          </a:bodyPr>
          <a:lstStyle/>
          <a:p>
            <a:r>
              <a:rPr lang="en-US" sz="3800" b="1" i="1" dirty="0">
                <a:solidFill>
                  <a:srgbClr val="002060"/>
                </a:solidFill>
              </a:rPr>
              <a:t>It is a beautiful orchid which is  known by the name, Swaddled Babies. The plant grows in the Columbian Andes</a:t>
            </a:r>
            <a:r>
              <a:rPr lang="en-US" sz="3800" b="1" i="1" dirty="0" smtClean="0">
                <a:solidFill>
                  <a:srgbClr val="002060"/>
                </a:solidFill>
              </a:rPr>
              <a:t>. Its </a:t>
            </a:r>
            <a:r>
              <a:rPr lang="en-US" sz="3800" b="1" i="1" dirty="0">
                <a:solidFill>
                  <a:srgbClr val="002060"/>
                </a:solidFill>
              </a:rPr>
              <a:t>flowers  are large, creamy-white and waxy. The flowers look like a baby wrapped in swaddling cloth. </a:t>
            </a:r>
            <a:endParaRPr lang="ru-RU" sz="3800" b="1" i="1" dirty="0">
              <a:solidFill>
                <a:srgbClr val="002060"/>
              </a:solidFill>
            </a:endParaRPr>
          </a:p>
          <a:p>
            <a:endParaRPr lang="ru-RU" dirty="0"/>
          </a:p>
        </p:txBody>
      </p:sp>
      <p:pic>
        <p:nvPicPr>
          <p:cNvPr id="5" name="Содержимое 4" descr="Swaddled Babies Strange Flowers">
            <a:hlinkClick r:id="rId2" tgtFrame="&quot;_blank&quot;"/>
          </p:cNvPr>
          <p:cNvPicPr>
            <a:picLocks noGrp="1"/>
          </p:cNvPicPr>
          <p:nvPr>
            <p:ph sz="half" idx="2"/>
          </p:nvPr>
        </p:nvPicPr>
        <p:blipFill>
          <a:blip r:embed="rId3" cstate="print"/>
          <a:srcRect/>
          <a:stretch>
            <a:fillRect/>
          </a:stretch>
        </p:blipFill>
        <p:spPr bwMode="auto">
          <a:xfrm>
            <a:off x="4648200" y="1571612"/>
            <a:ext cx="4281518" cy="4572032"/>
          </a:xfrm>
          <a:prstGeom prst="rect">
            <a:avLst/>
          </a:prstGeom>
          <a:noFill/>
          <a:ln w="9525">
            <a:noFill/>
            <a:miter lim="800000"/>
            <a:headEnd/>
            <a:tailEnd/>
          </a:ln>
        </p:spPr>
      </p:pic>
    </p:spTree>
  </p:cSld>
  <p:clrMapOvr>
    <a:masterClrMapping/>
  </p:clrMapOvr>
  <p:transition>
    <p:wheel spokes="2"/>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939916"/>
          </a:xfrm>
        </p:spPr>
        <p:txBody>
          <a:bodyPr>
            <a:normAutofit fontScale="90000"/>
          </a:bodyPr>
          <a:lstStyle/>
          <a:p>
            <a:r>
              <a:rPr lang="en-US" sz="3100" b="1" i="1" dirty="0">
                <a:solidFill>
                  <a:srgbClr val="FF0000"/>
                </a:solidFill>
              </a:rPr>
              <a:t>There are very  many strange flowers in our world. Some look like Dancing Girls, while others look like Laughing Bumble Bees. All in all, Mother Nature has shown some remarkable creativity with her beautiful and strange flowers.</a:t>
            </a:r>
            <a:r>
              <a:rPr lang="ru-RU" dirty="0"/>
              <a:t/>
            </a:r>
            <a:br>
              <a:rPr lang="ru-RU" dirty="0"/>
            </a:br>
            <a:endParaRPr lang="ru-RU" dirty="0"/>
          </a:p>
        </p:txBody>
      </p:sp>
      <p:pic>
        <p:nvPicPr>
          <p:cNvPr id="3074" name="Picture 2" descr="C:\Users\User\Desktop\7e46b4d93aab13e17bae87d71c513c47.jpg"/>
          <p:cNvPicPr>
            <a:picLocks noChangeAspect="1" noChangeArrowheads="1"/>
          </p:cNvPicPr>
          <p:nvPr/>
        </p:nvPicPr>
        <p:blipFill>
          <a:blip r:embed="rId2" cstate="print"/>
          <a:srcRect/>
          <a:stretch>
            <a:fillRect/>
          </a:stretch>
        </p:blipFill>
        <p:spPr bwMode="auto">
          <a:xfrm>
            <a:off x="821502" y="2181584"/>
            <a:ext cx="7250960" cy="4462104"/>
          </a:xfrm>
          <a:prstGeom prst="rect">
            <a:avLst/>
          </a:prstGeom>
          <a:noFill/>
        </p:spPr>
      </p:pic>
    </p:spTree>
  </p:cSld>
  <p:clrMapOvr>
    <a:masterClrMapping/>
  </p:clrMapOvr>
  <p:transition>
    <p:wheel spokes="2"/>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User\Desktop\img6.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ransition>
    <p:wheel spokes="2"/>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571480"/>
          </a:xfrm>
        </p:spPr>
        <p:txBody>
          <a:bodyPr>
            <a:noAutofit/>
          </a:bodyPr>
          <a:lstStyle/>
          <a:p>
            <a:r>
              <a:rPr lang="ru-RU" sz="6600" dirty="0"/>
              <a:t/>
            </a:r>
            <a:br>
              <a:rPr lang="ru-RU" sz="6600" dirty="0"/>
            </a:br>
            <a:r>
              <a:rPr lang="en-US" sz="2800" dirty="0" smtClean="0">
                <a:solidFill>
                  <a:srgbClr val="FF0000"/>
                </a:solidFill>
                <a:latin typeface="Times New Roman" pitchFamily="18" charset="0"/>
                <a:cs typeface="Times New Roman" pitchFamily="18" charset="0"/>
              </a:rPr>
              <a:t>Flowers are a wonder of the nature. They make the world a beautiful place. Flower is the easiest way to show our  feelings and emotions. </a:t>
            </a:r>
            <a:endParaRPr lang="ru-RU" sz="6600" dirty="0">
              <a:solidFill>
                <a:srgbClr val="FF0000"/>
              </a:solidFill>
            </a:endParaRPr>
          </a:p>
        </p:txBody>
      </p:sp>
      <p:pic>
        <p:nvPicPr>
          <p:cNvPr id="1026" name="Picture 2" descr="C:\Users\User\Desktop\8.jpg"/>
          <p:cNvPicPr>
            <a:picLocks noGrp="1" noChangeAspect="1" noChangeArrowheads="1"/>
          </p:cNvPicPr>
          <p:nvPr>
            <p:ph idx="1"/>
          </p:nvPr>
        </p:nvPicPr>
        <p:blipFill>
          <a:blip r:embed="rId2" cstate="print"/>
          <a:stretch>
            <a:fillRect/>
          </a:stretch>
        </p:blipFill>
        <p:spPr bwMode="auto">
          <a:xfrm>
            <a:off x="1742168" y="1600200"/>
            <a:ext cx="5659663" cy="4708525"/>
          </a:xfrm>
          <a:prstGeom prst="rect">
            <a:avLst/>
          </a:prstGeom>
          <a:noFill/>
        </p:spPr>
      </p:pic>
    </p:spTree>
  </p:cSld>
  <p:clrMapOvr>
    <a:masterClrMapping/>
  </p:clrMapOvr>
  <p:transition>
    <p:wheel spokes="2"/>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200" dirty="0" smtClean="0">
                <a:latin typeface="Times New Roman" pitchFamily="18" charset="0"/>
                <a:cs typeface="Times New Roman" pitchFamily="18" charset="0"/>
              </a:rPr>
              <a:t>When we see beautiful flower, we feel happy. They are a simple  way to lift our spirits. Let us look at some of the most beautiful  and strange flowers that adorn the world around us.</a:t>
            </a:r>
            <a:endParaRPr lang="ru-RU" dirty="0"/>
          </a:p>
        </p:txBody>
      </p:sp>
      <p:pic>
        <p:nvPicPr>
          <p:cNvPr id="2050" name="Picture 2" descr="C:\Users\User\Desktop\flowerchakra.jpg"/>
          <p:cNvPicPr>
            <a:picLocks noGrp="1" noChangeAspect="1" noChangeArrowheads="1"/>
          </p:cNvPicPr>
          <p:nvPr>
            <p:ph idx="1"/>
          </p:nvPr>
        </p:nvPicPr>
        <p:blipFill>
          <a:blip r:embed="rId2" cstate="print"/>
          <a:stretch>
            <a:fillRect/>
          </a:stretch>
        </p:blipFill>
        <p:spPr bwMode="auto">
          <a:xfrm>
            <a:off x="1041964" y="1600200"/>
            <a:ext cx="7060072" cy="4708525"/>
          </a:xfrm>
          <a:prstGeom prst="rect">
            <a:avLst/>
          </a:prstGeom>
          <a:noFill/>
        </p:spPr>
      </p:pic>
    </p:spTree>
  </p:cSld>
  <p:clrMapOvr>
    <a:masterClrMapping/>
  </p:clrMapOvr>
  <p:transition>
    <p:wheel spokes="2"/>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i="1" dirty="0">
                <a:solidFill>
                  <a:srgbClr val="FF0000"/>
                </a:solidFill>
                <a:latin typeface="Times New Roman" pitchFamily="18" charset="0"/>
                <a:cs typeface="Times New Roman" pitchFamily="18" charset="0"/>
              </a:rPr>
              <a:t>Bleeding Heart</a:t>
            </a:r>
            <a:endParaRPr lang="ru-RU" i="1" dirty="0">
              <a:solidFill>
                <a:srgbClr val="FF0000"/>
              </a:solidFill>
              <a:latin typeface="Times New Roman" pitchFamily="18" charset="0"/>
              <a:cs typeface="Times New Roman" pitchFamily="18" charset="0"/>
            </a:endParaRPr>
          </a:p>
        </p:txBody>
      </p:sp>
      <p:sp>
        <p:nvSpPr>
          <p:cNvPr id="3" name="Содержимое 2"/>
          <p:cNvSpPr>
            <a:spLocks noGrp="1"/>
          </p:cNvSpPr>
          <p:nvPr>
            <p:ph sz="half" idx="1"/>
          </p:nvPr>
        </p:nvSpPr>
        <p:spPr>
          <a:xfrm>
            <a:off x="285720" y="1600200"/>
            <a:ext cx="4210080" cy="4525963"/>
          </a:xfrm>
        </p:spPr>
        <p:txBody>
          <a:bodyPr>
            <a:normAutofit fontScale="92500" lnSpcReduction="10000"/>
          </a:bodyPr>
          <a:lstStyle/>
          <a:p>
            <a:r>
              <a:rPr lang="en-US" sz="3600" i="1" dirty="0">
                <a:solidFill>
                  <a:srgbClr val="C00000"/>
                </a:solidFill>
                <a:latin typeface="Times New Roman" pitchFamily="18" charset="0"/>
                <a:cs typeface="Times New Roman" pitchFamily="18" charset="0"/>
              </a:rPr>
              <a:t>The flower looks like  the heart with e droplet beneath. That is why, its name is a bleeding heart. This plant is found in Siberia, northern China, Korea and Japan.</a:t>
            </a:r>
            <a:endParaRPr lang="ru-RU" sz="3600" i="1" dirty="0">
              <a:solidFill>
                <a:srgbClr val="C00000"/>
              </a:solidFill>
              <a:latin typeface="Times New Roman" pitchFamily="18" charset="0"/>
              <a:cs typeface="Times New Roman" pitchFamily="18" charset="0"/>
            </a:endParaRPr>
          </a:p>
          <a:p>
            <a:endParaRPr lang="ru-RU" dirty="0"/>
          </a:p>
        </p:txBody>
      </p:sp>
      <p:pic>
        <p:nvPicPr>
          <p:cNvPr id="5" name="Содержимое 4" descr="Bleeding Heart Strange Flowers">
            <a:hlinkClick r:id="rId2" tgtFrame="&quot;_blank&quot;"/>
          </p:cNvPr>
          <p:cNvPicPr>
            <a:picLocks noGrp="1"/>
          </p:cNvPicPr>
          <p:nvPr>
            <p:ph sz="half" idx="2"/>
          </p:nvPr>
        </p:nvPicPr>
        <p:blipFill>
          <a:blip r:embed="rId3" cstate="print"/>
          <a:srcRect/>
          <a:stretch>
            <a:fillRect/>
          </a:stretch>
        </p:blipFill>
        <p:spPr bwMode="auto">
          <a:xfrm>
            <a:off x="4648200" y="1571612"/>
            <a:ext cx="4281518" cy="4572032"/>
          </a:xfrm>
          <a:prstGeom prst="rect">
            <a:avLst/>
          </a:prstGeom>
          <a:noFill/>
          <a:ln w="9525">
            <a:noFill/>
            <a:miter lim="800000"/>
            <a:headEnd/>
            <a:tailEnd/>
          </a:ln>
        </p:spPr>
      </p:pic>
    </p:spTree>
  </p:cSld>
  <p:clrMapOvr>
    <a:masterClrMapping/>
  </p:clrMapOvr>
  <p:transition>
    <p:wheel spokes="2"/>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6600" b="1" i="1" dirty="0">
                <a:solidFill>
                  <a:srgbClr val="00B050"/>
                </a:solidFill>
                <a:latin typeface="Times New Roman" pitchFamily="18" charset="0"/>
                <a:cs typeface="Times New Roman" pitchFamily="18" charset="0"/>
              </a:rPr>
              <a:t>Parrot Flower</a:t>
            </a:r>
            <a:endParaRPr lang="ru-RU" sz="6600" i="1" dirty="0">
              <a:solidFill>
                <a:srgbClr val="00B050"/>
              </a:solidFill>
              <a:latin typeface="Times New Roman" pitchFamily="18" charset="0"/>
              <a:cs typeface="Times New Roman" pitchFamily="18" charset="0"/>
            </a:endParaRPr>
          </a:p>
        </p:txBody>
      </p:sp>
      <p:sp>
        <p:nvSpPr>
          <p:cNvPr id="3" name="Содержимое 2"/>
          <p:cNvSpPr>
            <a:spLocks noGrp="1"/>
          </p:cNvSpPr>
          <p:nvPr>
            <p:ph sz="half" idx="1"/>
          </p:nvPr>
        </p:nvSpPr>
        <p:spPr>
          <a:xfrm>
            <a:off x="214282" y="1600200"/>
            <a:ext cx="4357718" cy="4525963"/>
          </a:xfrm>
        </p:spPr>
        <p:txBody>
          <a:bodyPr>
            <a:noAutofit/>
          </a:bodyPr>
          <a:lstStyle/>
          <a:p>
            <a:r>
              <a:rPr lang="en-US" i="1" dirty="0">
                <a:solidFill>
                  <a:srgbClr val="002060"/>
                </a:solidFill>
                <a:latin typeface="Times New Roman" pitchFamily="18" charset="0"/>
                <a:cs typeface="Times New Roman" pitchFamily="18" charset="0"/>
              </a:rPr>
              <a:t>The flowers are purple and red in </a:t>
            </a:r>
            <a:r>
              <a:rPr lang="en-US" i="1" dirty="0" err="1">
                <a:solidFill>
                  <a:srgbClr val="002060"/>
                </a:solidFill>
                <a:latin typeface="Times New Roman" pitchFamily="18" charset="0"/>
                <a:cs typeface="Times New Roman" pitchFamily="18" charset="0"/>
              </a:rPr>
              <a:t>colour</a:t>
            </a:r>
            <a:r>
              <a:rPr lang="en-US" i="1" dirty="0">
                <a:solidFill>
                  <a:srgbClr val="002060"/>
                </a:solidFill>
                <a:latin typeface="Times New Roman" pitchFamily="18" charset="0"/>
                <a:cs typeface="Times New Roman" pitchFamily="18" charset="0"/>
              </a:rPr>
              <a:t>. British botanist and explorer, Sir Joseph Dalton Hooker, first noted  how its bloom looks like a ‘flying cockatoo’ and from then on, the name has stuck. This rare plant is found in Thailand, Burma and parts of </a:t>
            </a:r>
            <a:r>
              <a:rPr lang="en-US" i="1" dirty="0" smtClean="0">
                <a:solidFill>
                  <a:srgbClr val="002060"/>
                </a:solidFill>
                <a:latin typeface="Times New Roman" pitchFamily="18" charset="0"/>
                <a:cs typeface="Times New Roman" pitchFamily="18" charset="0"/>
              </a:rPr>
              <a:t>India</a:t>
            </a:r>
            <a:r>
              <a:rPr lang="en-US" i="1" dirty="0" smtClean="0">
                <a:latin typeface="Times New Roman" pitchFamily="18" charset="0"/>
                <a:cs typeface="Times New Roman" pitchFamily="18" charset="0"/>
              </a:rPr>
              <a:t>.</a:t>
            </a:r>
            <a:endParaRPr lang="ru-RU" i="1" dirty="0">
              <a:latin typeface="Times New Roman" pitchFamily="18" charset="0"/>
              <a:cs typeface="Times New Roman" pitchFamily="18" charset="0"/>
            </a:endParaRPr>
          </a:p>
        </p:txBody>
      </p:sp>
      <p:pic>
        <p:nvPicPr>
          <p:cNvPr id="5" name="Содержимое 4" descr="Parrot Flower">
            <a:hlinkClick r:id="rId2" tgtFrame="&quot;_blank&quot;"/>
          </p:cNvPr>
          <p:cNvPicPr>
            <a:picLocks noGrp="1"/>
          </p:cNvPicPr>
          <p:nvPr>
            <p:ph sz="half" idx="2"/>
          </p:nvPr>
        </p:nvPicPr>
        <p:blipFill>
          <a:blip r:embed="rId3" cstate="print"/>
          <a:srcRect/>
          <a:stretch>
            <a:fillRect/>
          </a:stretch>
        </p:blipFill>
        <p:spPr bwMode="auto">
          <a:xfrm>
            <a:off x="4648200" y="1571612"/>
            <a:ext cx="4281518" cy="4572032"/>
          </a:xfrm>
          <a:prstGeom prst="rect">
            <a:avLst/>
          </a:prstGeom>
          <a:noFill/>
          <a:ln w="9525">
            <a:noFill/>
            <a:miter lim="800000"/>
            <a:headEnd/>
            <a:tailEnd/>
          </a:ln>
        </p:spPr>
      </p:pic>
    </p:spTree>
  </p:cSld>
  <p:clrMapOvr>
    <a:masterClrMapping/>
  </p:clrMapOvr>
  <p:transition>
    <p:wheel spokes="2"/>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6600" b="1" i="1" dirty="0">
                <a:solidFill>
                  <a:schemeClr val="accent2">
                    <a:lumMod val="60000"/>
                    <a:lumOff val="40000"/>
                  </a:schemeClr>
                </a:solidFill>
                <a:latin typeface="Times New Roman" pitchFamily="18" charset="0"/>
                <a:cs typeface="Times New Roman" pitchFamily="18" charset="0"/>
              </a:rPr>
              <a:t>Ballerina Orchid</a:t>
            </a:r>
            <a:endParaRPr lang="ru-RU" sz="6600" i="1" dirty="0">
              <a:solidFill>
                <a:schemeClr val="accent2">
                  <a:lumMod val="60000"/>
                  <a:lumOff val="40000"/>
                </a:schemeClr>
              </a:solidFill>
              <a:latin typeface="Times New Roman" pitchFamily="18" charset="0"/>
              <a:cs typeface="Times New Roman" pitchFamily="18" charset="0"/>
            </a:endParaRPr>
          </a:p>
        </p:txBody>
      </p:sp>
      <p:sp>
        <p:nvSpPr>
          <p:cNvPr id="3" name="Содержимое 2"/>
          <p:cNvSpPr>
            <a:spLocks noGrp="1"/>
          </p:cNvSpPr>
          <p:nvPr>
            <p:ph sz="half" idx="1"/>
          </p:nvPr>
        </p:nvSpPr>
        <p:spPr/>
        <p:txBody>
          <a:bodyPr>
            <a:normAutofit lnSpcReduction="10000"/>
          </a:bodyPr>
          <a:lstStyle/>
          <a:p>
            <a:r>
              <a:rPr lang="en-US" sz="3200" i="1" dirty="0">
                <a:solidFill>
                  <a:srgbClr val="C00000"/>
                </a:solidFill>
                <a:latin typeface="Times New Roman" pitchFamily="18" charset="0"/>
                <a:cs typeface="Times New Roman" pitchFamily="18" charset="0"/>
              </a:rPr>
              <a:t>These small plants that grow singly or in groups in different parts across the island of Australia. The flowers are essentially cream in </a:t>
            </a:r>
            <a:r>
              <a:rPr lang="en-US" sz="3200" i="1" dirty="0" err="1">
                <a:solidFill>
                  <a:srgbClr val="C00000"/>
                </a:solidFill>
                <a:latin typeface="Times New Roman" pitchFamily="18" charset="0"/>
                <a:cs typeface="Times New Roman" pitchFamily="18" charset="0"/>
              </a:rPr>
              <a:t>colour</a:t>
            </a:r>
            <a:r>
              <a:rPr lang="en-US" sz="3200" i="1" dirty="0">
                <a:solidFill>
                  <a:srgbClr val="C00000"/>
                </a:solidFill>
                <a:latin typeface="Times New Roman" pitchFamily="18" charset="0"/>
                <a:cs typeface="Times New Roman" pitchFamily="18" charset="0"/>
              </a:rPr>
              <a:t>, with maroon markings.</a:t>
            </a:r>
            <a:endParaRPr lang="ru-RU" sz="3200" i="1" dirty="0">
              <a:solidFill>
                <a:srgbClr val="C00000"/>
              </a:solidFill>
              <a:latin typeface="Times New Roman" pitchFamily="18" charset="0"/>
              <a:cs typeface="Times New Roman" pitchFamily="18" charset="0"/>
            </a:endParaRPr>
          </a:p>
        </p:txBody>
      </p:sp>
      <p:pic>
        <p:nvPicPr>
          <p:cNvPr id="5" name="Содержимое 4" descr="Ballerina Orchid Strange Flowers">
            <a:hlinkClick r:id="rId2" tgtFrame="&quot;_blank&quot;"/>
          </p:cNvPr>
          <p:cNvPicPr>
            <a:picLocks noGrp="1"/>
          </p:cNvPicPr>
          <p:nvPr>
            <p:ph sz="half" idx="2"/>
          </p:nvPr>
        </p:nvPicPr>
        <p:blipFill>
          <a:blip r:embed="rId3" cstate="print"/>
          <a:srcRect/>
          <a:stretch>
            <a:fillRect/>
          </a:stretch>
        </p:blipFill>
        <p:spPr bwMode="auto">
          <a:xfrm>
            <a:off x="4648200" y="1571612"/>
            <a:ext cx="4281518" cy="4572032"/>
          </a:xfrm>
          <a:prstGeom prst="rect">
            <a:avLst/>
          </a:prstGeom>
          <a:noFill/>
          <a:ln w="9525">
            <a:noFill/>
            <a:miter lim="800000"/>
            <a:headEnd/>
            <a:tailEnd/>
          </a:ln>
        </p:spPr>
      </p:pic>
    </p:spTree>
  </p:cSld>
  <p:clrMapOvr>
    <a:masterClrMapping/>
  </p:clrMapOvr>
  <p:transition>
    <p:wheel spokes="2"/>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7200" b="1" i="1" dirty="0">
                <a:solidFill>
                  <a:schemeClr val="accent2">
                    <a:lumMod val="75000"/>
                  </a:schemeClr>
                </a:solidFill>
                <a:latin typeface="Times New Roman" pitchFamily="18" charset="0"/>
                <a:cs typeface="Times New Roman" pitchFamily="18" charset="0"/>
              </a:rPr>
              <a:t>Duck Orchid</a:t>
            </a:r>
            <a:endParaRPr lang="ru-RU" sz="7200" i="1" dirty="0">
              <a:solidFill>
                <a:schemeClr val="accent2">
                  <a:lumMod val="75000"/>
                </a:schemeClr>
              </a:solidFill>
              <a:latin typeface="Times New Roman" pitchFamily="18" charset="0"/>
              <a:cs typeface="Times New Roman" pitchFamily="18" charset="0"/>
            </a:endParaRPr>
          </a:p>
        </p:txBody>
      </p:sp>
      <p:sp>
        <p:nvSpPr>
          <p:cNvPr id="3" name="Содержимое 2"/>
          <p:cNvSpPr>
            <a:spLocks noGrp="1"/>
          </p:cNvSpPr>
          <p:nvPr>
            <p:ph sz="half" idx="1"/>
          </p:nvPr>
        </p:nvSpPr>
        <p:spPr/>
        <p:txBody>
          <a:bodyPr>
            <a:normAutofit/>
          </a:bodyPr>
          <a:lstStyle/>
          <a:p>
            <a:r>
              <a:rPr lang="en-US" i="1" dirty="0">
                <a:solidFill>
                  <a:schemeClr val="bg2">
                    <a:lumMod val="25000"/>
                  </a:schemeClr>
                </a:solidFill>
                <a:latin typeface="Times New Roman" pitchFamily="18" charset="0"/>
                <a:cs typeface="Times New Roman" pitchFamily="18" charset="0"/>
              </a:rPr>
              <a:t>This flower looks just like a flying duck with its wings raised high. The flower is reddish brown in </a:t>
            </a:r>
            <a:r>
              <a:rPr lang="en-US" i="1" dirty="0" err="1">
                <a:solidFill>
                  <a:schemeClr val="bg2">
                    <a:lumMod val="25000"/>
                  </a:schemeClr>
                </a:solidFill>
                <a:latin typeface="Times New Roman" pitchFamily="18" charset="0"/>
                <a:cs typeface="Times New Roman" pitchFamily="18" charset="0"/>
              </a:rPr>
              <a:t>colour</a:t>
            </a:r>
            <a:r>
              <a:rPr lang="en-US" i="1" dirty="0">
                <a:solidFill>
                  <a:schemeClr val="bg2">
                    <a:lumMod val="25000"/>
                  </a:schemeClr>
                </a:solidFill>
                <a:latin typeface="Times New Roman" pitchFamily="18" charset="0"/>
                <a:cs typeface="Times New Roman" pitchFamily="18" charset="0"/>
              </a:rPr>
              <a:t>, and in rare cases, it is greenish with dark </a:t>
            </a:r>
            <a:r>
              <a:rPr lang="en-US" i="1" dirty="0" smtClean="0">
                <a:solidFill>
                  <a:schemeClr val="bg2">
                    <a:lumMod val="25000"/>
                  </a:schemeClr>
                </a:solidFill>
                <a:latin typeface="Times New Roman" pitchFamily="18" charset="0"/>
                <a:cs typeface="Times New Roman" pitchFamily="18" charset="0"/>
              </a:rPr>
              <a:t>spots. It </a:t>
            </a:r>
            <a:r>
              <a:rPr lang="en-US" i="1" dirty="0">
                <a:solidFill>
                  <a:schemeClr val="bg2">
                    <a:lumMod val="25000"/>
                  </a:schemeClr>
                </a:solidFill>
                <a:latin typeface="Times New Roman" pitchFamily="18" charset="0"/>
                <a:cs typeface="Times New Roman" pitchFamily="18" charset="0"/>
              </a:rPr>
              <a:t>is found in Australia and Tasmania.</a:t>
            </a:r>
            <a:endParaRPr lang="ru-RU" i="1" dirty="0">
              <a:solidFill>
                <a:schemeClr val="bg2">
                  <a:lumMod val="25000"/>
                </a:schemeClr>
              </a:solidFill>
              <a:latin typeface="Times New Roman" pitchFamily="18" charset="0"/>
              <a:cs typeface="Times New Roman" pitchFamily="18" charset="0"/>
            </a:endParaRPr>
          </a:p>
        </p:txBody>
      </p:sp>
      <p:pic>
        <p:nvPicPr>
          <p:cNvPr id="5" name="Содержимое 4" descr="Flying Duck Orchid">
            <a:hlinkClick r:id="rId2" tgtFrame="&quot;_blank&quot;"/>
          </p:cNvPr>
          <p:cNvPicPr>
            <a:picLocks noGrp="1"/>
          </p:cNvPicPr>
          <p:nvPr>
            <p:ph sz="half" idx="2"/>
          </p:nvPr>
        </p:nvPicPr>
        <p:blipFill>
          <a:blip r:embed="rId3" cstate="print"/>
          <a:srcRect/>
          <a:stretch>
            <a:fillRect/>
          </a:stretch>
        </p:blipFill>
        <p:spPr bwMode="auto">
          <a:xfrm>
            <a:off x="4648200" y="1571612"/>
            <a:ext cx="4281518" cy="4572032"/>
          </a:xfrm>
          <a:prstGeom prst="rect">
            <a:avLst/>
          </a:prstGeom>
          <a:noFill/>
          <a:ln w="9525">
            <a:noFill/>
            <a:miter lim="800000"/>
            <a:headEnd/>
            <a:tailEnd/>
          </a:ln>
        </p:spPr>
      </p:pic>
    </p:spTree>
  </p:cSld>
  <p:clrMapOvr>
    <a:masterClrMapping/>
  </p:clrMapOvr>
  <p:transition>
    <p:wheel spokes="2"/>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7200" b="1" i="1" dirty="0">
                <a:solidFill>
                  <a:schemeClr val="accent2">
                    <a:lumMod val="60000"/>
                    <a:lumOff val="40000"/>
                  </a:schemeClr>
                </a:solidFill>
                <a:latin typeface="Times New Roman" pitchFamily="18" charset="0"/>
                <a:cs typeface="Times New Roman" pitchFamily="18" charset="0"/>
              </a:rPr>
              <a:t>Dove Orchid</a:t>
            </a:r>
            <a:endParaRPr lang="ru-RU" sz="7200" i="1" dirty="0">
              <a:solidFill>
                <a:schemeClr val="accent2">
                  <a:lumMod val="60000"/>
                  <a:lumOff val="40000"/>
                </a:schemeClr>
              </a:solidFill>
              <a:latin typeface="Times New Roman" pitchFamily="18" charset="0"/>
              <a:cs typeface="Times New Roman" pitchFamily="18" charset="0"/>
            </a:endParaRPr>
          </a:p>
        </p:txBody>
      </p:sp>
      <p:sp>
        <p:nvSpPr>
          <p:cNvPr id="3" name="Содержимое 2"/>
          <p:cNvSpPr>
            <a:spLocks noGrp="1"/>
          </p:cNvSpPr>
          <p:nvPr>
            <p:ph sz="half" idx="1"/>
          </p:nvPr>
        </p:nvSpPr>
        <p:spPr/>
        <p:txBody>
          <a:bodyPr>
            <a:normAutofit fontScale="92500"/>
          </a:bodyPr>
          <a:lstStyle/>
          <a:p>
            <a:r>
              <a:rPr lang="en-US" sz="3600" b="1" i="1" dirty="0">
                <a:latin typeface="Times New Roman" pitchFamily="18" charset="0"/>
                <a:cs typeface="Times New Roman" pitchFamily="18" charset="0"/>
              </a:rPr>
              <a:t>This flower is from South America,  Panama, Trinidad and Costa Rica. It looks like dove. It is indeed one very peaceful looking flower.</a:t>
            </a:r>
            <a:endParaRPr lang="ru-RU" sz="3600" b="1" i="1" dirty="0">
              <a:latin typeface="Times New Roman" pitchFamily="18" charset="0"/>
              <a:cs typeface="Times New Roman" pitchFamily="18" charset="0"/>
            </a:endParaRPr>
          </a:p>
        </p:txBody>
      </p:sp>
      <p:pic>
        <p:nvPicPr>
          <p:cNvPr id="5" name="Содержимое 4" descr="Strange Flowers Holy Ghost Orchid">
            <a:hlinkClick r:id="rId2" tgtFrame="&quot;_blank&quot;"/>
          </p:cNvPr>
          <p:cNvPicPr>
            <a:picLocks noGrp="1"/>
          </p:cNvPicPr>
          <p:nvPr>
            <p:ph sz="half" idx="2"/>
          </p:nvPr>
        </p:nvPicPr>
        <p:blipFill>
          <a:blip r:embed="rId3" cstate="print"/>
          <a:srcRect/>
          <a:stretch>
            <a:fillRect/>
          </a:stretch>
        </p:blipFill>
        <p:spPr bwMode="auto">
          <a:xfrm>
            <a:off x="4648200" y="1571612"/>
            <a:ext cx="4281518" cy="4572032"/>
          </a:xfrm>
          <a:prstGeom prst="rect">
            <a:avLst/>
          </a:prstGeom>
          <a:noFill/>
          <a:ln w="9525">
            <a:noFill/>
            <a:miter lim="800000"/>
            <a:headEnd/>
            <a:tailEnd/>
          </a:ln>
        </p:spPr>
      </p:pic>
    </p:spTree>
  </p:cSld>
  <p:clrMapOvr>
    <a:masterClrMapping/>
  </p:clrMapOvr>
  <p:transition>
    <p:wheel spokes="2"/>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6600" b="1" i="1" dirty="0">
                <a:solidFill>
                  <a:schemeClr val="accent6">
                    <a:lumMod val="75000"/>
                  </a:schemeClr>
                </a:solidFill>
                <a:latin typeface="Times New Roman" pitchFamily="18" charset="0"/>
                <a:cs typeface="Times New Roman" pitchFamily="18" charset="0"/>
              </a:rPr>
              <a:t>Monkey Orchid</a:t>
            </a:r>
            <a:endParaRPr lang="ru-RU" sz="6600" i="1" dirty="0">
              <a:solidFill>
                <a:schemeClr val="accent6">
                  <a:lumMod val="75000"/>
                </a:schemeClr>
              </a:solidFill>
              <a:latin typeface="Times New Roman" pitchFamily="18" charset="0"/>
              <a:cs typeface="Times New Roman" pitchFamily="18" charset="0"/>
            </a:endParaRPr>
          </a:p>
        </p:txBody>
      </p:sp>
      <p:sp>
        <p:nvSpPr>
          <p:cNvPr id="3" name="Содержимое 2"/>
          <p:cNvSpPr>
            <a:spLocks noGrp="1"/>
          </p:cNvSpPr>
          <p:nvPr>
            <p:ph sz="half" idx="1"/>
          </p:nvPr>
        </p:nvSpPr>
        <p:spPr/>
        <p:txBody>
          <a:bodyPr>
            <a:normAutofit fontScale="92500" lnSpcReduction="20000"/>
          </a:bodyPr>
          <a:lstStyle/>
          <a:p>
            <a:r>
              <a:rPr lang="en-US" sz="3600" b="1" i="1" dirty="0">
                <a:solidFill>
                  <a:schemeClr val="accent2">
                    <a:lumMod val="50000"/>
                  </a:schemeClr>
                </a:solidFill>
                <a:latin typeface="Times New Roman" pitchFamily="18" charset="0"/>
                <a:cs typeface="Times New Roman" pitchFamily="18" charset="0"/>
              </a:rPr>
              <a:t>The orchid is called so because it has flowers  that strongly resembles the face of a monkey – </a:t>
            </a:r>
            <a:r>
              <a:rPr lang="en-US" sz="3600" b="1" i="1" dirty="0" smtClean="0">
                <a:solidFill>
                  <a:schemeClr val="accent2">
                    <a:lumMod val="50000"/>
                  </a:schemeClr>
                </a:solidFill>
                <a:latin typeface="Times New Roman" pitchFamily="18" charset="0"/>
                <a:cs typeface="Times New Roman" pitchFamily="18" charset="0"/>
              </a:rPr>
              <a:t>a baboon. </a:t>
            </a:r>
            <a:r>
              <a:rPr lang="en-US" sz="3600" b="1" i="1" dirty="0">
                <a:solidFill>
                  <a:schemeClr val="accent2">
                    <a:lumMod val="50000"/>
                  </a:schemeClr>
                </a:solidFill>
                <a:latin typeface="Times New Roman" pitchFamily="18" charset="0"/>
                <a:cs typeface="Times New Roman" pitchFamily="18" charset="0"/>
              </a:rPr>
              <a:t>The flowers bear the fragrance of a ripe orange.</a:t>
            </a:r>
            <a:endParaRPr lang="ru-RU" sz="3600" b="1" i="1" dirty="0">
              <a:solidFill>
                <a:schemeClr val="accent2">
                  <a:lumMod val="50000"/>
                </a:schemeClr>
              </a:solidFill>
              <a:latin typeface="Times New Roman" pitchFamily="18" charset="0"/>
              <a:cs typeface="Times New Roman" pitchFamily="18" charset="0"/>
            </a:endParaRPr>
          </a:p>
          <a:p>
            <a:endParaRPr lang="ru-RU" dirty="0"/>
          </a:p>
        </p:txBody>
      </p:sp>
      <p:pic>
        <p:nvPicPr>
          <p:cNvPr id="5" name="Содержимое 4" descr="Strange Flowers Monkey Orchid">
            <a:hlinkClick r:id="rId2" tgtFrame="&quot;_blank&quot;"/>
          </p:cNvPr>
          <p:cNvPicPr>
            <a:picLocks noGrp="1"/>
          </p:cNvPicPr>
          <p:nvPr>
            <p:ph sz="half" idx="2"/>
          </p:nvPr>
        </p:nvPicPr>
        <p:blipFill>
          <a:blip r:embed="rId3" cstate="print"/>
          <a:srcRect/>
          <a:stretch>
            <a:fillRect/>
          </a:stretch>
        </p:blipFill>
        <p:spPr bwMode="auto">
          <a:xfrm>
            <a:off x="4648200" y="1571612"/>
            <a:ext cx="4352956" cy="4572032"/>
          </a:xfrm>
          <a:prstGeom prst="rect">
            <a:avLst/>
          </a:prstGeom>
          <a:noFill/>
          <a:ln w="9525">
            <a:noFill/>
            <a:miter lim="800000"/>
            <a:headEnd/>
            <a:tailEnd/>
          </a:ln>
        </p:spPr>
      </p:pic>
    </p:spTree>
  </p:cSld>
  <p:clrMapOvr>
    <a:masterClrMapping/>
  </p:clrMapOvr>
  <p:transition>
    <p:wheel spokes="2"/>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41</TotalTime>
  <Words>376</Words>
  <Application>Microsoft Office PowerPoint</Application>
  <PresentationFormat>Экран (4:3)</PresentationFormat>
  <Paragraphs>21</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Апекс</vt:lpstr>
      <vt:lpstr>Enjoy the project “ THE MOST BEAUTIFUL AND STRANGE FLOWERS of the world !”</vt:lpstr>
      <vt:lpstr> Flowers are a wonder of the nature. They make the world a beautiful place. Flower is the easiest way to show our  feelings and emotions. </vt:lpstr>
      <vt:lpstr>When we see beautiful flower, we feel happy. They are a simple  way to lift our spirits. Let us look at some of the most beautiful  and strange flowers that adorn the world around us.</vt:lpstr>
      <vt:lpstr>Bleeding Heart</vt:lpstr>
      <vt:lpstr>Parrot Flower</vt:lpstr>
      <vt:lpstr>Ballerina Orchid</vt:lpstr>
      <vt:lpstr>Duck Orchid</vt:lpstr>
      <vt:lpstr>Dove Orchid</vt:lpstr>
      <vt:lpstr>Monkey Orchid</vt:lpstr>
      <vt:lpstr>Swaddled Babies</vt:lpstr>
      <vt:lpstr>There are very  many strange flowers in our world. Some look like Dancing Girls, while others look like Laughing Bumble Bees. All in all, Mother Nature has shown some remarkable creativity with her beautiful and strange flowers. </vt:lpstr>
      <vt:lpstr>Слайд 12</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Enjoy the project “Welcome to our town!”</dc:title>
  <dc:creator>User</dc:creator>
  <cp:lastModifiedBy>Admin</cp:lastModifiedBy>
  <cp:revision>8</cp:revision>
  <dcterms:created xsi:type="dcterms:W3CDTF">2016-04-03T13:19:48Z</dcterms:created>
  <dcterms:modified xsi:type="dcterms:W3CDTF">2016-04-08T07:30:21Z</dcterms:modified>
</cp:coreProperties>
</file>