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7" r:id="rId5"/>
    <p:sldId id="268" r:id="rId6"/>
    <p:sldId id="262" r:id="rId7"/>
    <p:sldId id="264" r:id="rId8"/>
    <p:sldId id="263" r:id="rId9"/>
    <p:sldId id="260" r:id="rId10"/>
    <p:sldId id="259" r:id="rId11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660033"/>
    <a:srgbClr val="0C788E"/>
    <a:srgbClr val="FF66CC"/>
    <a:srgbClr val="FF3399"/>
    <a:srgbClr val="422C16"/>
    <a:srgbClr val="663300"/>
    <a:srgbClr val="006666"/>
    <a:srgbClr val="0099CC"/>
    <a:srgbClr val="3366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23" autoAdjust="0"/>
    <p:restoredTop sz="94652" autoAdjust="0"/>
  </p:normalViewPr>
  <p:slideViewPr>
    <p:cSldViewPr>
      <p:cViewPr varScale="1">
        <p:scale>
          <a:sx n="103" d="100"/>
          <a:sy n="103" d="100"/>
        </p:scale>
        <p:origin x="-13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D7DDD2-CD40-464E-BCB3-223DDAD687F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C7A4B3-F2FE-46B5-8EDC-CC55D147B95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FB6DA0-3AE5-4C8A-B167-7F67B5E46D0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0B3C41-8252-4CE6-AE5D-13B6326D960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E95704-1695-47AA-B80E-9AD234717ACE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434D9B-80DB-4168-98AD-CF532CE9DD46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4EBC5D-3868-449B-A89D-35D5F006D205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D8A53E-7788-4B9E-A619-779A1A7F0982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204EAE-C510-4E95-9824-ED2845C26861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7BBF5D-FBBB-4877-AB97-E56DA4929B78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DF94DD-FB7A-4E34-9B72-0CF1C8253FA4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ABFDEE3-3E05-4A66-9B60-0A20B037DF6B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8" name="Rectangle 150"/>
          <p:cNvSpPr>
            <a:spLocks noGrp="1" noChangeArrowheads="1"/>
          </p:cNvSpPr>
          <p:nvPr>
            <p:ph type="ctrTitle"/>
          </p:nvPr>
        </p:nvSpPr>
        <p:spPr>
          <a:xfrm>
            <a:off x="1691680" y="908720"/>
            <a:ext cx="5832475" cy="2520280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РОЛЬ</a:t>
            </a:r>
            <a:r>
              <a:rPr lang="ru-RU" sz="3600" b="1" dirty="0" smtClean="0">
                <a:solidFill>
                  <a:srgbClr val="6633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ХУДОЖЕСТВЕННОЙ</a:t>
            </a:r>
            <a:r>
              <a:rPr lang="ru-RU" sz="3600" b="1" dirty="0" smtClean="0">
                <a:solidFill>
                  <a:srgbClr val="6633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ЛИТЕРАТУРЫ</a:t>
            </a:r>
            <a:r>
              <a:rPr lang="ru-RU" sz="3600" b="1" dirty="0" smtClean="0">
                <a:solidFill>
                  <a:srgbClr val="6633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В</a:t>
            </a:r>
            <a:r>
              <a:rPr lang="ru-RU" sz="3600" b="1" dirty="0" smtClean="0">
                <a:solidFill>
                  <a:srgbClr val="6633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РАЗВИТИИ</a:t>
            </a:r>
            <a:r>
              <a:rPr lang="ru-RU" sz="3600" b="1" dirty="0" smtClean="0">
                <a:solidFill>
                  <a:srgbClr val="6633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РЕЧИ</a:t>
            </a:r>
            <a:r>
              <a:rPr lang="ru-RU" sz="3600" b="1" dirty="0" smtClean="0">
                <a:solidFill>
                  <a:srgbClr val="6633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ДЕТЕЙ</a:t>
            </a:r>
            <a:endParaRPr lang="es-ES" sz="3600" b="1" dirty="0">
              <a:solidFill>
                <a:schemeClr val="accent6">
                  <a:lumMod val="50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786578" y="6643710"/>
            <a:ext cx="2357422" cy="2142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Prezentacii.com</a:t>
            </a: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800344" y="5157192"/>
            <a:ext cx="555070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es-ES" sz="2400" b="1" kern="0" dirty="0">
              <a:solidFill>
                <a:srgbClr val="6633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31640" y="5157192"/>
            <a:ext cx="7056784" cy="1200329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660033"/>
                </a:solidFill>
                <a:latin typeface="+mj-lt"/>
              </a:rPr>
              <a:t>Воспитатель МБДОУ д/с № 53</a:t>
            </a:r>
          </a:p>
          <a:p>
            <a:pPr algn="ctr"/>
            <a:r>
              <a:rPr lang="ru-RU" sz="2400" b="1" dirty="0" smtClean="0">
                <a:solidFill>
                  <a:srgbClr val="660033"/>
                </a:solidFill>
                <a:latin typeface="+mj-lt"/>
              </a:rPr>
              <a:t>          Зубарева И.Г.</a:t>
            </a:r>
          </a:p>
          <a:p>
            <a:pPr algn="ctr"/>
            <a:r>
              <a:rPr lang="ru-RU" sz="2400" b="1" dirty="0" smtClean="0">
                <a:solidFill>
                  <a:srgbClr val="660033"/>
                </a:solidFill>
                <a:latin typeface="+mj-lt"/>
              </a:rPr>
              <a:t>                  1 младшая группа</a:t>
            </a:r>
            <a:endParaRPr lang="ru-RU" sz="2400" b="1" dirty="0">
              <a:solidFill>
                <a:srgbClr val="660033"/>
              </a:solidFill>
              <a:latin typeface="+mj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Verdana" pitchFamily="34" charset="0"/>
                <a:cs typeface="Verdana" pitchFamily="34" charset="0"/>
              </a:rPr>
              <a:t>В</a:t>
            </a:r>
            <a:r>
              <a:rPr lang="ru-RU" b="1" u="sng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Verdana" pitchFamily="34" charset="0"/>
                <a:cs typeface="Verdana" pitchFamily="34" charset="0"/>
              </a:rPr>
              <a:t>ывод</a:t>
            </a:r>
            <a:endParaRPr lang="ru-RU" b="1" u="sng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268760"/>
            <a:ext cx="8352928" cy="5832648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Главный результат проведенной работы в том, что дети любят книги, рассматривают их, просят прочитать, обмениваются своими впечатлениями, активно используют в речи выразительные средства языка, сочиняют, фантазируют, с удовольствием участвуют в инсценировке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сказок.</a:t>
            </a: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8108872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Verdana" pitchFamily="34" charset="0"/>
                <a:cs typeface="Verdana" pitchFamily="34" charset="0"/>
              </a:rPr>
              <a:t>Цель</a:t>
            </a:r>
            <a:endParaRPr lang="ru-RU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052736"/>
            <a:ext cx="4186808" cy="417646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</a:rPr>
              <a:t>Побуждать </a:t>
            </a:r>
            <a:r>
              <a:rPr lang="ru-RU" sz="1800" b="1" dirty="0">
                <a:solidFill>
                  <a:schemeClr val="accent2">
                    <a:lumMod val="75000"/>
                  </a:schemeClr>
                </a:solidFill>
              </a:rPr>
              <a:t>у детей желание слушать рассказывание сказок, </a:t>
            </a:r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</a:rPr>
              <a:t>чтение художественных </a:t>
            </a:r>
            <a:r>
              <a:rPr lang="ru-RU" sz="1800" b="1" dirty="0">
                <a:solidFill>
                  <a:schemeClr val="accent2">
                    <a:lumMod val="75000"/>
                  </a:schemeClr>
                </a:solidFill>
              </a:rPr>
              <a:t>произведений </a:t>
            </a:r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</a:rPr>
              <a:t>. </a:t>
            </a:r>
          </a:p>
          <a:p>
            <a:pPr>
              <a:lnSpc>
                <a:spcPct val="150000"/>
              </a:lnSpc>
            </a:pPr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</a:rPr>
              <a:t>Воспитывать </a:t>
            </a:r>
            <a:r>
              <a:rPr lang="ru-RU" sz="1800" b="1" dirty="0">
                <a:solidFill>
                  <a:schemeClr val="accent2">
                    <a:lumMod val="75000"/>
                  </a:schemeClr>
                </a:solidFill>
              </a:rPr>
              <a:t>умение следить за развитием действия в сказке, рассказе, сочувствовать положительным </a:t>
            </a:r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</a:rPr>
              <a:t>героям.</a:t>
            </a:r>
            <a:endParaRPr lang="ru-RU" sz="1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4726" y="1484784"/>
            <a:ext cx="4644557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84325617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/>
          <a:lstStyle/>
          <a:p>
            <a:r>
              <a:rPr lang="ru-RU" b="1" u="sng" dirty="0" smtClean="0">
                <a:solidFill>
                  <a:srgbClr val="66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Verdana" pitchFamily="34" charset="0"/>
                <a:cs typeface="Verdana" pitchFamily="34" charset="0"/>
              </a:rPr>
              <a:t>Задачи</a:t>
            </a:r>
            <a:endParaRPr lang="ru-RU" u="sng" dirty="0">
              <a:solidFill>
                <a:srgbClr val="6600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sz="2400" dirty="0" smtClean="0"/>
          </a:p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воспитание 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  <a:t>звуковой культуры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речи.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обогащение 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  <a:t>и активизация словаря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  <a:t>ф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ормирование 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  <a:t>грамматического строя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речи.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ознакомление с художественной литературой</a:t>
            </a: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786578" y="6643710"/>
            <a:ext cx="2357422" cy="2142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Prezentacii.com</a:t>
            </a:r>
            <a:endParaRPr lang="ru-RU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26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47248" cy="1138138"/>
          </a:xfrm>
        </p:spPr>
        <p:txBody>
          <a:bodyPr/>
          <a:lstStyle/>
          <a:p>
            <a:r>
              <a:rPr lang="ru-RU" sz="3200" b="1" u="sng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Методы ознакомления с художественной литературой</a:t>
            </a:r>
            <a:endParaRPr lang="ru-RU" sz="3200" b="1" u="sng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1484784"/>
            <a:ext cx="5194920" cy="576064"/>
          </a:xfrm>
        </p:spPr>
        <p:txBody>
          <a:bodyPr/>
          <a:lstStyle/>
          <a:p>
            <a:r>
              <a:rPr lang="ru-RU" sz="2800" u="sng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Рассказывание </a:t>
            </a:r>
            <a:r>
              <a:rPr lang="ru-RU" sz="2800" u="sng" dirty="0" err="1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потешки</a:t>
            </a:r>
            <a:endParaRPr lang="ru-RU" sz="2800" u="sng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220072" y="1412776"/>
            <a:ext cx="4751511" cy="648072"/>
          </a:xfrm>
        </p:spPr>
        <p:txBody>
          <a:bodyPr/>
          <a:lstStyle/>
          <a:p>
            <a:r>
              <a:rPr lang="ru-RU" sz="2800" u="sng" dirty="0" err="1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Инсценирование</a:t>
            </a:r>
            <a:endParaRPr lang="ru-RU" u="sng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8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060849"/>
            <a:ext cx="404018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2132857"/>
            <a:ext cx="4041775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0520829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u="sng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Рассказывание сказок</a:t>
            </a:r>
            <a:endParaRPr lang="ru-RU" sz="3600" b="1" u="sng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6448" y="1196753"/>
            <a:ext cx="7451103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404848887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u="sng" dirty="0" smtClean="0">
                <a:solidFill>
                  <a:schemeClr val="accent1">
                    <a:lumMod val="50000"/>
                  </a:schemeClr>
                </a:solidFill>
              </a:rPr>
              <a:t>Рассмотрение</a:t>
            </a:r>
            <a:r>
              <a:rPr lang="ru-RU" b="1" u="sng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3600" b="1" u="sng" dirty="0" smtClean="0">
                <a:solidFill>
                  <a:schemeClr val="accent1">
                    <a:lumMod val="50000"/>
                  </a:schemeClr>
                </a:solidFill>
              </a:rPr>
              <a:t>ярких</a:t>
            </a:r>
            <a:r>
              <a:rPr lang="ru-RU" b="1" u="sng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3600" b="1" u="sng" dirty="0" smtClean="0">
                <a:solidFill>
                  <a:schemeClr val="accent1">
                    <a:lumMod val="50000"/>
                  </a:schemeClr>
                </a:solidFill>
              </a:rPr>
              <a:t>картинок</a:t>
            </a:r>
            <a:r>
              <a:rPr lang="ru-RU" b="1" u="sng" dirty="0" smtClean="0">
                <a:solidFill>
                  <a:schemeClr val="accent1">
                    <a:lumMod val="50000"/>
                  </a:schemeClr>
                </a:solidFill>
              </a:rPr>
              <a:t>  и </a:t>
            </a:r>
            <a:r>
              <a:rPr lang="ru-RU" sz="3600" b="1" u="sng" dirty="0" smtClean="0">
                <a:solidFill>
                  <a:schemeClr val="accent1">
                    <a:lumMod val="50000"/>
                  </a:schemeClr>
                </a:solidFill>
              </a:rPr>
              <a:t>книжек</a:t>
            </a:r>
            <a:endParaRPr lang="ru-RU" sz="3600" b="1" u="sng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1628800"/>
            <a:ext cx="4092104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628800"/>
            <a:ext cx="4038600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70006225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656184"/>
          </a:xfrm>
        </p:spPr>
        <p:txBody>
          <a:bodyPr/>
          <a:lstStyle/>
          <a:p>
            <a:r>
              <a:rPr lang="ru-RU" sz="3600" b="1" u="sng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Использование театрализованной деятельности</a:t>
            </a:r>
            <a:endParaRPr lang="ru-RU" sz="3600" b="1" u="sng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07504" y="1771423"/>
            <a:ext cx="65527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C788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   </a:t>
            </a:r>
            <a:r>
              <a:rPr lang="ru-RU" sz="2400" b="1" dirty="0" smtClean="0">
                <a:solidFill>
                  <a:srgbClr val="66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Приходит     «Сказочница»</a:t>
            </a:r>
            <a:endParaRPr lang="ru-RU" sz="2400" b="1" dirty="0">
              <a:solidFill>
                <a:srgbClr val="6600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204864"/>
            <a:ext cx="3816424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2204864"/>
            <a:ext cx="3840426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7717884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u="sng" dirty="0" smtClean="0">
                <a:solidFill>
                  <a:schemeClr val="accent1">
                    <a:lumMod val="50000"/>
                  </a:schemeClr>
                </a:solidFill>
              </a:rPr>
              <a:t>Уголок книги и театра в группе</a:t>
            </a:r>
            <a:endParaRPr lang="ru-RU" sz="3600" b="1" u="sng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1412776"/>
            <a:ext cx="2627337" cy="36203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95936" y="1847278"/>
            <a:ext cx="4358640" cy="3021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0086750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301006"/>
          </a:xfrm>
        </p:spPr>
        <p:txBody>
          <a:bodyPr/>
          <a:lstStyle/>
          <a:p>
            <a:r>
              <a:rPr lang="ru-RU" b="1" u="sng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Значение</a:t>
            </a:r>
            <a:endParaRPr lang="ru-RU" b="1" u="sng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</a:rPr>
              <a:t>Сопровождая человека с самых первых лет его жизни, художественная литература оказывает большое влияние на развитие и обогащение речи ребенка: она воспитывает воображение, дает прекрасные образцы русского литературного языка. Слушая знакомую сказку, стихотворение, ребенок переживает, волнуется вместе с героями. Так он учится понимать литературные произведения и посредством этого формируется как личность.</a:t>
            </a:r>
          </a:p>
        </p:txBody>
      </p:sp>
    </p:spTree>
    <p:extLst>
      <p:ext uri="{BB962C8B-B14F-4D97-AF65-F5344CB8AC3E}">
        <p14:creationId xmlns:p14="http://schemas.microsoft.com/office/powerpoint/2010/main" xmlns="" val="14743994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5483</TotalTime>
  <Words>202</Words>
  <Application>Microsoft Office PowerPoint</Application>
  <PresentationFormat>Экран (4:3)</PresentationFormat>
  <Paragraphs>27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Diseño predeterminado</vt:lpstr>
      <vt:lpstr>РОЛЬ ХУДОЖЕСТВЕННОЙ ЛИТЕРАТУРЫ В РАЗВИТИИ РЕЧИ ДЕТЕЙ</vt:lpstr>
      <vt:lpstr>Цель</vt:lpstr>
      <vt:lpstr>Задачи</vt:lpstr>
      <vt:lpstr>Методы ознакомления с художественной литературой</vt:lpstr>
      <vt:lpstr>Рассказывание сказок</vt:lpstr>
      <vt:lpstr>Рассмотрение ярких картинок  и книжек</vt:lpstr>
      <vt:lpstr>Использование театрализованной деятельности</vt:lpstr>
      <vt:lpstr>Уголок книги и театра в группе</vt:lpstr>
      <vt:lpstr>Значение</vt:lpstr>
      <vt:lpstr>Вывод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Мама</cp:lastModifiedBy>
  <cp:revision>753</cp:revision>
  <dcterms:created xsi:type="dcterms:W3CDTF">2010-05-23T14:28:12Z</dcterms:created>
  <dcterms:modified xsi:type="dcterms:W3CDTF">2016-10-12T17:00:17Z</dcterms:modified>
</cp:coreProperties>
</file>