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ms-office.legacyDiagramTex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63" r:id="rId10"/>
    <p:sldId id="264" r:id="rId11"/>
    <p:sldId id="273" r:id="rId12"/>
    <p:sldId id="265" r:id="rId13"/>
    <p:sldId id="266" r:id="rId14"/>
    <p:sldId id="267" r:id="rId15"/>
    <p:sldId id="268" r:id="rId16"/>
    <p:sldId id="274" r:id="rId17"/>
    <p:sldId id="270" r:id="rId18"/>
    <p:sldId id="269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366" autoAdjust="0"/>
  </p:normalViewPr>
  <p:slideViewPr>
    <p:cSldViewPr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06/relationships/legacyDocTextInfo" Target="legacyDocTextInfo.bin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Lbls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70</c:v>
                </c:pt>
                <c:pt idx="2">
                  <c:v>30</c:v>
                </c:pt>
              </c:numCache>
            </c:numRef>
          </c:val>
        </c:ser>
      </c:pie3DChart>
    </c:plotArea>
    <c:legend>
      <c:legendPos val="r"/>
      <c:layout/>
      <c:spPr>
        <a:ln>
          <a:solidFill>
            <a:srgbClr val="FF0000"/>
          </a:solidFill>
        </a:ln>
      </c:sp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Lbls>
            <c:txPr>
              <a:bodyPr/>
              <a:lstStyle/>
              <a:p>
                <a:pPr>
                  <a:defRPr sz="32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высокий уровень 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55</c:v>
                </c:pt>
                <c:pt idx="1">
                  <c:v>45</c:v>
                </c:pt>
                <c:pt idx="2">
                  <c:v>0</c:v>
                </c:pt>
              </c:numCache>
            </c:numRef>
          </c:val>
        </c:ser>
      </c:pie3DChart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floor>
      <c:spPr>
        <a:ln>
          <a:solidFill>
            <a:schemeClr val="tx1"/>
          </a:solidFill>
        </a:ln>
      </c:spPr>
    </c:floor>
    <c:sideWall>
      <c:spPr>
        <a:ln>
          <a:solidFill>
            <a:schemeClr val="tx1"/>
          </a:solidFill>
        </a:ln>
      </c:spPr>
    </c:sideWall>
    <c:backWall>
      <c:spPr>
        <a:ln>
          <a:solidFill>
            <a:schemeClr val="tx1"/>
          </a:solidFill>
        </a:ln>
      </c:spPr>
    </c:backWall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spPr>
            <a:solidFill>
              <a:srgbClr val="FF0000"/>
            </a:solidFill>
          </c:spPr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на начало проекта</c:v>
                </c:pt>
                <c:pt idx="1">
                  <c:v>по итогам проекта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</c:v>
                </c:pt>
                <c:pt idx="1">
                  <c:v>55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spPr>
            <a:solidFill>
              <a:srgbClr val="00B050"/>
            </a:solidFill>
          </c:spPr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на начало проекта</c:v>
                </c:pt>
                <c:pt idx="1">
                  <c:v>по итогам проекта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70</c:v>
                </c:pt>
                <c:pt idx="1">
                  <c:v>45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spPr>
            <a:solidFill>
              <a:srgbClr val="00B0F0"/>
            </a:solidFill>
          </c:spPr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на начало проекта</c:v>
                </c:pt>
                <c:pt idx="1">
                  <c:v>по итогам проекта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30</c:v>
                </c:pt>
                <c:pt idx="1">
                  <c:v>0</c:v>
                </c:pt>
              </c:numCache>
            </c:numRef>
          </c:val>
        </c:ser>
        <c:shape val="cone"/>
        <c:axId val="81813504"/>
        <c:axId val="81815040"/>
        <c:axId val="81622784"/>
      </c:bar3DChart>
      <c:catAx>
        <c:axId val="81813504"/>
        <c:scaling>
          <c:orientation val="minMax"/>
        </c:scaling>
        <c:axPos val="b"/>
        <c:tickLblPos val="nextTo"/>
        <c:crossAx val="81815040"/>
        <c:crosses val="autoZero"/>
        <c:auto val="1"/>
        <c:lblAlgn val="ctr"/>
        <c:lblOffset val="100"/>
      </c:catAx>
      <c:valAx>
        <c:axId val="81815040"/>
        <c:scaling>
          <c:orientation val="minMax"/>
        </c:scaling>
        <c:axPos val="l"/>
        <c:majorGridlines>
          <c:spPr>
            <a:ln>
              <a:solidFill>
                <a:schemeClr val="tx1"/>
              </a:solidFill>
            </a:ln>
          </c:spPr>
        </c:majorGridlines>
        <c:numFmt formatCode="General" sourceLinked="1"/>
        <c:tickLblPos val="nextTo"/>
        <c:spPr>
          <a:ln>
            <a:solidFill>
              <a:schemeClr val="tx1"/>
            </a:solidFill>
          </a:ln>
        </c:spPr>
        <c:crossAx val="81813504"/>
        <c:crosses val="autoZero"/>
        <c:crossBetween val="between"/>
      </c:valAx>
      <c:serAx>
        <c:axId val="81622784"/>
        <c:scaling>
          <c:orientation val="minMax"/>
        </c:scaling>
        <c:axPos val="b"/>
        <c:tickLblPos val="nextTo"/>
        <c:crossAx val="81815040"/>
        <c:crosses val="autoZero"/>
      </c:serAx>
      <c:spPr>
        <a:ln>
          <a:solidFill>
            <a:schemeClr val="tx1"/>
          </a:solidFill>
        </a:ln>
      </c:spPr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CC31F-DAED-463F-92D3-86D929790864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DADD5C-B39E-4742-8EF5-5D832639C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ADD5C-B39E-4742-8EF5-5D832639C1D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3096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b6b01bd66e7a9f4c82392ce192f_pre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2786058"/>
            <a:ext cx="4857784" cy="363922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0100" y="1428736"/>
            <a:ext cx="685764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Музыкальный проект 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«Тайна золотого ключика»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4286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85720" y="142852"/>
            <a:ext cx="867102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Муниципального казенное дошкольного образовательного учреждения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города  Новосибирска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«Детский сад № 156 общеразвивающего вида «Сказка»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приоритетным осуществлением художественно – эстетического воспитания детей.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dirty="0" smtClean="0"/>
              <a:t> </a:t>
            </a:r>
            <a:endParaRPr lang="ru-RU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096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00232" y="0"/>
            <a:ext cx="50163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Критерии диагностики: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714357"/>
          <a:ext cx="8644000" cy="5961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  <a:gridCol w="2357454"/>
                <a:gridCol w="2196720"/>
                <a:gridCol w="2161000"/>
              </a:tblGrid>
              <a:tr h="630880"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Вопросы к диагностики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Высокий уровень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Средний уровень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Низкий уровень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155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1.  Дети</a:t>
                      </a:r>
                      <a:r>
                        <a:rPr lang="ru-RU" sz="1200" baseline="0" dirty="0" smtClean="0"/>
                        <a:t> знакомы с произведением  А.Н. Толстого «Приключения Буратино»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  <a:r>
                        <a:rPr lang="ru-RU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знакомы с произведением  А.Н. Толстого «Приключения Буратино»; называют главных героев; 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  <a:r>
                        <a:rPr lang="ru-RU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знакомы с произведением  А.Н. Толстого «Приключения Буратино»; называют главных героев; </a:t>
                      </a:r>
                      <a:endParaRPr lang="ru-RU" sz="105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  <a:r>
                        <a:rPr lang="ru-RU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знакомы с произведением  А.Н. Толстого «Приключения Буратино»; путают  главных героев;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639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2.  Активная</a:t>
                      </a:r>
                      <a:r>
                        <a:rPr lang="ru-RU" sz="1200" baseline="0" dirty="0" smtClean="0"/>
                        <a:t> речевая деятельность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/>
                        <a:t>Проявляют</a:t>
                      </a:r>
                      <a:r>
                        <a:rPr lang="ru-RU" sz="1050" baseline="0" dirty="0" smtClean="0"/>
                        <a:t> интерес к чтению книги «Приключения Буратино» и постановки музыкального спектакля «Тайна золотого ключика» (выразительно играют роль персонажей)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пересказывают  сюжет сказки; узнают и называют песни из фильма</a:t>
                      </a:r>
                      <a:endParaRPr lang="ru-RU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Проявляют</a:t>
                      </a:r>
                      <a:r>
                        <a:rPr lang="ru-RU" sz="1000" baseline="0" dirty="0" smtClean="0"/>
                        <a:t> интерес к чтению книги «Приключения Буратино» только на занятиях или совместной деятельности, участвуют  постановки музыкального спектакля «Тайна золотого ключика» (выразительно играют роль персонажей)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пересказывают  сюжет сказки с опорой на наглядность или с помощью воспитателя;  частично узнают и называют песни из фильма</a:t>
                      </a:r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/>
                        <a:t>Не  проявляют</a:t>
                      </a:r>
                      <a:r>
                        <a:rPr lang="ru-RU" sz="1050" baseline="0" dirty="0" smtClean="0"/>
                        <a:t> интерес к чтению книги «Приключения Буратино», не охотно участвуют  постановки музыкального спектакля «Тайна золотого ключика»</a:t>
                      </a:r>
                      <a:endParaRPr lang="ru-RU" sz="105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не пересказывают  сюжет сказки;  частично узнают и называют песни из фильма;</a:t>
                      </a:r>
                      <a:endParaRPr lang="ru-RU" sz="105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960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3. Дети проявляют  музыкальное, художественное творчество в постановки музыкального спектакля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/>
                        <a:t>Дети проявляют активное  музыкально</a:t>
                      </a:r>
                      <a:r>
                        <a:rPr lang="ru-RU" sz="1050" baseline="0" dirty="0" smtClean="0"/>
                        <a:t> – танцевальное творчество в постановке танцев к спектаклю; выразительно и артистично  представляют публике образ своего героя; грамотно и эмоционально  читают  свою роль; Гармонично вливаются в общую тему спектакля;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/>
                        <a:t>Дети проявляют музыкально</a:t>
                      </a:r>
                      <a:r>
                        <a:rPr lang="ru-RU" sz="1050" baseline="0" dirty="0" smtClean="0"/>
                        <a:t> – танцевальное творчество в постановке танцев к спектаклю; выразительно и эмоционально  представляют публике образ своего героя; </a:t>
                      </a:r>
                      <a:endParaRPr lang="ru-RU" sz="1050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Дети не  проявляют  музыкальное, художественное творчество в постановки музыкального спектакля.</a:t>
                      </a:r>
                    </a:p>
                    <a:p>
                      <a:r>
                        <a:rPr lang="ru-RU" sz="1050" dirty="0" smtClean="0"/>
                        <a:t>Проявляют интерес только в просмотре спектакля</a:t>
                      </a:r>
                      <a:endParaRPr lang="ru-RU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8725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4. Владение театральными средствами выразительност</a:t>
                      </a:r>
                      <a:r>
                        <a:rPr lang="ru-RU" sz="1050" dirty="0" smtClean="0"/>
                        <a:t>и</a:t>
                      </a:r>
                      <a:endParaRPr lang="ru-RU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aseline="0" dirty="0" smtClean="0"/>
                        <a:t>Дети выразительно и артистично  представляют публике образ своего героя; грамотно и эмоционально  читают  свою роль; Гармонично вливаются в общую тему спектакля;</a:t>
                      </a:r>
                      <a:endParaRPr lang="ru-RU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aseline="0" dirty="0" smtClean="0"/>
                        <a:t>Дети выразительно и эмоционально  представляют публике образ своего героя; </a:t>
                      </a:r>
                      <a:endParaRPr lang="ru-RU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Дети не выразительно представляют </a:t>
                      </a:r>
                      <a:r>
                        <a:rPr lang="ru-RU" sz="1050" smtClean="0"/>
                        <a:t>публике образ героя;</a:t>
                      </a:r>
                      <a:endParaRPr lang="ru-RU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096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71604" y="0"/>
            <a:ext cx="513422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Диагностика детей</a:t>
            </a:r>
          </a:p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на начало проекта: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785786" y="1397000"/>
          <a:ext cx="7715304" cy="488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096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_DSC395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3643314"/>
            <a:ext cx="4000528" cy="2662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_DSC398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86314" y="571481"/>
            <a:ext cx="3856498" cy="25717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_DSC398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85720" y="571480"/>
            <a:ext cx="3927936" cy="26140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_DSC3996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857752" y="3643314"/>
            <a:ext cx="3857652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643042" y="0"/>
            <a:ext cx="566866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«Тайна золотого ключика»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096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SL37005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4000504"/>
            <a:ext cx="3143240" cy="23574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SL37003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7158" y="1214422"/>
            <a:ext cx="3143240" cy="23574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SL37004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453038" y="1142984"/>
            <a:ext cx="3238522" cy="24288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SL37005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500694" y="3982644"/>
            <a:ext cx="3214678" cy="24110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1385037273_004608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286116" y="2714620"/>
            <a:ext cx="2541574" cy="190618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000100" y="0"/>
            <a:ext cx="689605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«Музыкальные инструменты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Мальвины»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096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SL37000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4071942"/>
            <a:ext cx="3214710" cy="25307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SL37000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429256" y="4214818"/>
            <a:ext cx="3214709" cy="24110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SL37002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7158" y="1071546"/>
            <a:ext cx="2680805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SL37000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929323" y="1214422"/>
            <a:ext cx="2857520" cy="24398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142976" y="0"/>
            <a:ext cx="6716775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Музыкальная сказка</a:t>
            </a:r>
          </a:p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«Ожившие музыкальные инструменты </a:t>
            </a:r>
          </a:p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или Тайна коморки папы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арло»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SL370025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857489" y="2500306"/>
            <a:ext cx="3143271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096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SL37005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44" y="857232"/>
            <a:ext cx="3619493" cy="27146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 descr="SL37005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86380" y="714356"/>
            <a:ext cx="3619526" cy="27146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SL37005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143504" y="3857628"/>
            <a:ext cx="3619558" cy="27146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26503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Мини- музей «Музыкальные инструменты»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SL37018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42844" y="3786190"/>
            <a:ext cx="3833807" cy="287535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 descr="SL370190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928926" y="2357430"/>
            <a:ext cx="3357554" cy="251816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096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8131" y="0"/>
            <a:ext cx="90258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Диагностика детей по итогам проекта: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71472" y="928670"/>
          <a:ext cx="8358246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096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02317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Сравнительная диагностика на начало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 по  итогам проекта: 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85720" y="1397000"/>
          <a:ext cx="8429684" cy="4675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1472" y="6357958"/>
            <a:ext cx="779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 итогам проекта высокий уровень вырос на 55 %, низкий уровень  равен 0.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096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0"/>
            <a:ext cx="793486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Результаты по итогам проекта: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370" y="714356"/>
            <a:ext cx="8996630" cy="557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Дети познакомились  с произведением А.Н. Толстого «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Приключения Буратино» , через чтение сказки, просмотр  фильма и мультфильма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«Приключения  Буратино»;</a:t>
            </a:r>
          </a:p>
          <a:p>
            <a:pPr lvl="1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Дети принимали активное участие  в театрализовано – музыкальной постановке </a:t>
            </a:r>
          </a:p>
          <a:p>
            <a:pPr lvl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к новому  году  «Тайна золотого ключика»;</a:t>
            </a:r>
          </a:p>
          <a:p>
            <a:pPr lvl="1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Совместно с родителями  и детьми оформили  музыкально – театральный уголок</a:t>
            </a:r>
          </a:p>
          <a:p>
            <a:pPr lvl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«Тайна коморки папы Карло»  куклами  - персонажами , декорациями </a:t>
            </a:r>
          </a:p>
          <a:p>
            <a:pPr lvl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из сказки «Буратино»;</a:t>
            </a:r>
          </a:p>
          <a:p>
            <a:pPr lvl="1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Дети совместно с родителями активно принимали участие в  сочинении</a:t>
            </a:r>
          </a:p>
          <a:p>
            <a:pPr lvl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собственной  сказки  про Буратино и его друзей;</a:t>
            </a:r>
          </a:p>
          <a:p>
            <a:pPr lvl="1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Принимали  активное участие  в оформление выставки  рисунков «Буратино и его </a:t>
            </a:r>
          </a:p>
          <a:p>
            <a:pPr lvl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друзья»; также активно принимали участие  в изготовлении декораций, </a:t>
            </a:r>
          </a:p>
          <a:p>
            <a:pPr lvl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костюмов и атрибутов  к постановке  сказки «Тайна золотого ключика» ;</a:t>
            </a:r>
          </a:p>
          <a:p>
            <a:pPr lvl="1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на музыкальных занятиях дети познакомились с музыкальными образами </a:t>
            </a:r>
          </a:p>
          <a:p>
            <a:pPr lvl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главных героев сказки «Приключения Буратино»,  с песнями  из фильма(</a:t>
            </a:r>
            <a:r>
              <a:rPr lang="ru-RU" sz="1600" dirty="0" smtClean="0"/>
              <a:t>Юрия </a:t>
            </a:r>
            <a:r>
              <a:rPr lang="ru-RU" sz="1600" dirty="0" err="1" smtClean="0"/>
              <a:t>Энтина</a:t>
            </a:r>
            <a:r>
              <a:rPr lang="ru-RU" sz="1600" dirty="0" smtClean="0"/>
              <a:t> </a:t>
            </a:r>
          </a:p>
          <a:p>
            <a:pPr lvl="1"/>
            <a:r>
              <a:rPr lang="ru-RU" sz="1600" dirty="0" smtClean="0"/>
              <a:t>и Булата  Окуджава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танцевальными   образами  сказочных персонажей;</a:t>
            </a:r>
          </a:p>
          <a:p>
            <a:pPr lvl="1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дети  показали свой артистизм, танцевальное  творчество через </a:t>
            </a:r>
          </a:p>
          <a:p>
            <a:pPr lvl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показ новогоднего  музыкально – театрализованного представления   и презентации </a:t>
            </a:r>
          </a:p>
          <a:p>
            <a:pPr lvl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муз. проекта   «Тайна золотого ключика»</a:t>
            </a:r>
          </a:p>
          <a:p>
            <a:pPr lvl="1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Так же дети приняли участие  в открытых занятиях «Музыкальная викторина по</a:t>
            </a:r>
          </a:p>
          <a:p>
            <a:pPr lvl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сказкам» и «музыкальное путешествие по сказке «Приключение Буратино»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6b01bd66e7a9f4c82392ce192f_pre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08100" y="3214686"/>
            <a:ext cx="7035900" cy="923330"/>
          </a:xfrm>
          <a:prstGeom prst="rect">
            <a:avLst/>
          </a:prstGeom>
          <a:solidFill>
            <a:srgbClr val="7030A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096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buratin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57158" y="2000240"/>
            <a:ext cx="2500330" cy="337546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71538" y="357166"/>
            <a:ext cx="702596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Разработчик: </a:t>
            </a:r>
            <a:r>
              <a:rPr lang="ru-RU" sz="28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музыкальный руководитель</a:t>
            </a:r>
          </a:p>
          <a:p>
            <a:pPr algn="ctr"/>
            <a:r>
              <a:rPr lang="ru-RU" sz="28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Франц Людмила Валентиновна</a:t>
            </a:r>
            <a:endParaRPr lang="ru-RU" sz="28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1285860"/>
            <a:ext cx="5683607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Творческая группа:</a:t>
            </a:r>
          </a:p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 старшей группы № 3</a:t>
            </a:r>
          </a:p>
          <a:p>
            <a:pPr algn="ctr"/>
            <a:r>
              <a:rPr lang="ru-RU" sz="2800" b="1" u="sng" cap="none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Тишурова</a:t>
            </a:r>
            <a:r>
              <a:rPr lang="ru-RU" sz="2800" b="1" u="sng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Инна </a:t>
            </a:r>
            <a:r>
              <a:rPr lang="ru-RU" sz="2800" b="1" u="sng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r>
              <a:rPr lang="ru-RU" sz="2800" b="1" u="sng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ихайловна</a:t>
            </a:r>
          </a:p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 старшей группы № 4</a:t>
            </a:r>
          </a:p>
          <a:p>
            <a:pPr algn="ctr"/>
            <a:r>
              <a:rPr lang="ru-RU" sz="2800" b="1" u="sng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Бессонова Вероника Анатольевна</a:t>
            </a:r>
          </a:p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 подготовительной </a:t>
            </a:r>
          </a:p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группы № 8</a:t>
            </a:r>
          </a:p>
          <a:p>
            <a:pPr algn="ctr"/>
            <a:r>
              <a:rPr lang="ru-RU" sz="2800" b="1" u="sng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Кудинова Юлия Леонидовна</a:t>
            </a:r>
            <a:endParaRPr lang="ru-RU" sz="2800" b="1" u="sng" cap="none" spc="50" dirty="0" smtClean="0">
              <a:ln w="11430"/>
            </a:endParaRPr>
          </a:p>
          <a:p>
            <a:pPr algn="ctr"/>
            <a:endParaRPr lang="ru-RU" sz="2800" b="1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1302" y="5143512"/>
            <a:ext cx="868269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Участники проекта:</a:t>
            </a:r>
          </a:p>
          <a:p>
            <a:pPr algn="ctr"/>
            <a:r>
              <a:rPr lang="ru-RU" sz="2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Дети старшей группы № 3, № 4 и их родители</a:t>
            </a:r>
          </a:p>
          <a:p>
            <a:pPr algn="ctr"/>
            <a:r>
              <a:rPr lang="ru-RU" sz="28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дети подготовительной группы №8 и их родители</a:t>
            </a:r>
            <a:endParaRPr lang="ru-RU" sz="28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096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foto_obrabotka_0019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715008" y="2857496"/>
            <a:ext cx="3428992" cy="24431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500166" y="3571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0"/>
            <a:ext cx="638668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Тип проекта: </a:t>
            </a:r>
          </a:p>
          <a:p>
            <a:pPr algn="ctr"/>
            <a:r>
              <a:rPr lang="ru-RU" sz="36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информационно - творческий</a:t>
            </a:r>
            <a:endParaRPr lang="ru-RU" sz="3600" b="1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214422"/>
            <a:ext cx="6142707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Реализация проекта:</a:t>
            </a:r>
          </a:p>
          <a:p>
            <a:pPr algn="ctr"/>
            <a:r>
              <a:rPr lang="ru-RU" sz="28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 рассчитан на месяц</a:t>
            </a:r>
          </a:p>
          <a:p>
            <a:pPr algn="ctr"/>
            <a:r>
              <a:rPr lang="ru-RU" sz="28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25 ноября по 25 декабря 2015года </a:t>
            </a:r>
            <a:endParaRPr lang="ru-RU" sz="2800" b="1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571744"/>
            <a:ext cx="795807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Основные направления деятельности:</a:t>
            </a:r>
            <a:endParaRPr lang="ru-RU" sz="3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4714884"/>
            <a:ext cx="357238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Практическая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: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3214686"/>
            <a:ext cx="453040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Информационная: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786190"/>
            <a:ext cx="5958554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Чтение сказки «Золотой ключик или приключения</a:t>
            </a:r>
          </a:p>
          <a:p>
            <a:r>
              <a:rPr lang="ru-RU" dirty="0" smtClean="0"/>
              <a:t>Буратино»; Просмотр фильма «Приключения Буратино»</a:t>
            </a:r>
            <a:r>
              <a:rPr lang="ru-RU" dirty="0" smtClean="0">
                <a:solidFill>
                  <a:srgbClr val="FFFF00"/>
                </a:solidFill>
              </a:rPr>
              <a:t>;</a:t>
            </a:r>
          </a:p>
          <a:p>
            <a:r>
              <a:rPr lang="ru-RU" dirty="0" smtClean="0"/>
              <a:t>Беседа «Положительный и отрицательный герой в сказке»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5257562"/>
            <a:ext cx="9144000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Изо деятельность «Буратино и его друзья»;</a:t>
            </a:r>
          </a:p>
          <a:p>
            <a:r>
              <a:rPr lang="ru-RU" sz="1600" dirty="0" smtClean="0"/>
              <a:t> Муз. Викторина «Герои сказки Буратино и их образ»; муз. Занятия «Путешествие по сказке </a:t>
            </a:r>
          </a:p>
          <a:p>
            <a:r>
              <a:rPr lang="ru-RU" sz="1600" dirty="0" smtClean="0"/>
              <a:t>«Буратино» Постановка танцев «Полька Карабас»,  «Танго </a:t>
            </a:r>
            <a:r>
              <a:rPr lang="ru-RU" sz="1600" dirty="0" err="1" smtClean="0"/>
              <a:t>Артемонов</a:t>
            </a:r>
            <a:r>
              <a:rPr lang="ru-RU" sz="1600" dirty="0" smtClean="0"/>
              <a:t>», Танец  Мальвины </a:t>
            </a:r>
          </a:p>
          <a:p>
            <a:r>
              <a:rPr lang="ru-RU" sz="1600" dirty="0" smtClean="0"/>
              <a:t>«Волшебство кукол», общий танец «Буратино»; постановка  Спектакля «Буратино» , Выставка  «Тайна золотого ключика», итоговое мероприятие :активное  участие в новогоднем представлении «Тайна золотого ключика» ,  </a:t>
            </a:r>
            <a:r>
              <a:rPr lang="ru-RU" sz="1400" dirty="0" smtClean="0"/>
              <a:t>Презентация  музыкального   проекта «Тайна – золотого ключика». 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5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4357694"/>
            <a:ext cx="9049657" cy="2492990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u="sng" dirty="0" smtClean="0"/>
              <a:t>Цель проекта: </a:t>
            </a:r>
          </a:p>
          <a:p>
            <a:r>
              <a:rPr lang="ru-RU" sz="2800" dirty="0" smtClean="0"/>
              <a:t>познакомить детей со сказкой «Золотой ключик, или</a:t>
            </a:r>
          </a:p>
          <a:p>
            <a:r>
              <a:rPr lang="ru-RU" sz="2400" dirty="0" smtClean="0"/>
              <a:t> </a:t>
            </a:r>
            <a:r>
              <a:rPr lang="ru-RU" sz="2800" dirty="0" smtClean="0"/>
              <a:t>Приключения Буратино»   </a:t>
            </a:r>
            <a:r>
              <a:rPr lang="ru-RU" sz="2400" dirty="0" smtClean="0"/>
              <a:t>Алексея Николаевича</a:t>
            </a:r>
          </a:p>
          <a:p>
            <a:r>
              <a:rPr lang="ru-RU" sz="2400" dirty="0" smtClean="0"/>
              <a:t> Толстого через активное участие в музыкально – театральной</a:t>
            </a:r>
          </a:p>
          <a:p>
            <a:r>
              <a:rPr lang="ru-RU" sz="2400" dirty="0" smtClean="0"/>
              <a:t> постановки новогоднего представления «Тайна золотого ключика»</a:t>
            </a:r>
          </a:p>
          <a:p>
            <a:endParaRPr lang="ru-RU" sz="24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096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0034" y="214290"/>
            <a:ext cx="16129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Задачи: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785794"/>
            <a:ext cx="8396529" cy="529375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• </a:t>
            </a:r>
            <a:r>
              <a:rPr lang="ru-RU" sz="2000" dirty="0" smtClean="0"/>
              <a:t>Знакомить детей с произведением А.Н. Толстого</a:t>
            </a:r>
          </a:p>
          <a:p>
            <a:r>
              <a:rPr lang="ru-RU" sz="2000" dirty="0" smtClean="0"/>
              <a:t>• Учить детей давать свою оценку положительным и </a:t>
            </a:r>
          </a:p>
          <a:p>
            <a:r>
              <a:rPr lang="ru-RU" sz="2000" dirty="0" smtClean="0"/>
              <a:t>    отрицательным героям сказки, используя музыкальные средства</a:t>
            </a:r>
          </a:p>
          <a:p>
            <a:r>
              <a:rPr lang="ru-RU" sz="2000" dirty="0" smtClean="0"/>
              <a:t>    выразительности.</a:t>
            </a:r>
          </a:p>
          <a:p>
            <a:r>
              <a:rPr lang="ru-RU" sz="2000" dirty="0" smtClean="0"/>
              <a:t>• Учить пересказывать текст сказки от лица героя, от собственного</a:t>
            </a:r>
          </a:p>
          <a:p>
            <a:r>
              <a:rPr lang="ru-RU" sz="2000" dirty="0" smtClean="0"/>
              <a:t>    лица или от лица автора произведения.</a:t>
            </a:r>
          </a:p>
          <a:p>
            <a:r>
              <a:rPr lang="ru-RU" sz="2000" dirty="0" smtClean="0"/>
              <a:t>• Расширять словарь детей, активизируя в речи незнакомые слова.</a:t>
            </a:r>
          </a:p>
          <a:p>
            <a:r>
              <a:rPr lang="ru-RU" sz="2000" dirty="0" smtClean="0"/>
              <a:t>• Развивать произвольное внимание, память, связную речь детей.</a:t>
            </a:r>
          </a:p>
          <a:p>
            <a:r>
              <a:rPr lang="ru-RU" sz="2000" dirty="0" smtClean="0"/>
              <a:t>• Учить разыгрывать сценки по предложенному произведению,</a:t>
            </a:r>
          </a:p>
          <a:p>
            <a:r>
              <a:rPr lang="ru-RU" sz="2000" dirty="0" smtClean="0"/>
              <a:t>    используя кукольный настольный театр.</a:t>
            </a:r>
          </a:p>
          <a:p>
            <a:r>
              <a:rPr lang="ru-RU" sz="2000" dirty="0" smtClean="0"/>
              <a:t>• Развивать диалоговую речь детей.</a:t>
            </a:r>
          </a:p>
          <a:p>
            <a:r>
              <a:rPr lang="ru-RU" sz="2000" dirty="0" smtClean="0"/>
              <a:t>• Расширять эмоциональную сферу детей через постановку танцев</a:t>
            </a:r>
          </a:p>
          <a:p>
            <a:r>
              <a:rPr lang="ru-RU" sz="2000" dirty="0" smtClean="0"/>
              <a:t>    и новогоднего представления «Тайна золотого ключика»</a:t>
            </a:r>
          </a:p>
          <a:p>
            <a:r>
              <a:rPr lang="ru-RU" sz="2000" dirty="0" smtClean="0"/>
              <a:t>• Развитие в детях артистичности, выразительности своего</a:t>
            </a:r>
          </a:p>
          <a:p>
            <a:r>
              <a:rPr lang="ru-RU" sz="2000" dirty="0" smtClean="0"/>
              <a:t>   персонажа через активное участие в постановке спектакля «Буратино» и </a:t>
            </a:r>
          </a:p>
          <a:p>
            <a:r>
              <a:rPr lang="ru-RU" sz="2000" dirty="0" smtClean="0"/>
              <a:t>   исполнении сольных танцев героев.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096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28794" y="0"/>
            <a:ext cx="45042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Актуальность: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857232"/>
            <a:ext cx="8900385" cy="489364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Детские сказки расширяют словарный запас детей, помогают</a:t>
            </a:r>
          </a:p>
          <a:p>
            <a:r>
              <a:rPr lang="ru-RU" sz="2400" b="1" dirty="0" smtClean="0">
                <a:solidFill>
                  <a:srgbClr val="0000FF"/>
                </a:solidFill>
              </a:rPr>
              <a:t> правильно строить диалог, развивать связную логическую речь.</a:t>
            </a:r>
          </a:p>
          <a:p>
            <a:r>
              <a:rPr lang="ru-RU" sz="2400" b="1" dirty="0" smtClean="0">
                <a:solidFill>
                  <a:srgbClr val="0000FF"/>
                </a:solidFill>
              </a:rPr>
              <a:t> Развитие связной речи является  центральной задачей речевого</a:t>
            </a:r>
          </a:p>
          <a:p>
            <a:r>
              <a:rPr lang="ru-RU" sz="2400" b="1" dirty="0" smtClean="0">
                <a:solidFill>
                  <a:srgbClr val="0000FF"/>
                </a:solidFill>
              </a:rPr>
              <a:t> воспитания детей. Рано или поздно народное творчество</a:t>
            </a:r>
          </a:p>
          <a:p>
            <a:r>
              <a:rPr lang="ru-RU" sz="2400" b="1" dirty="0" smtClean="0">
                <a:solidFill>
                  <a:srgbClr val="0000FF"/>
                </a:solidFill>
              </a:rPr>
              <a:t> становится другом каждому читающему человеку и задача</a:t>
            </a:r>
          </a:p>
          <a:p>
            <a:r>
              <a:rPr lang="ru-RU" sz="2400" b="1" dirty="0" smtClean="0">
                <a:solidFill>
                  <a:srgbClr val="0000FF"/>
                </a:solidFill>
              </a:rPr>
              <a:t> взрослых  познакомить с ним ребенка как можно раньше. </a:t>
            </a:r>
          </a:p>
          <a:p>
            <a:r>
              <a:rPr lang="ru-RU" sz="2400" b="1" dirty="0" smtClean="0">
                <a:solidFill>
                  <a:srgbClr val="0000FF"/>
                </a:solidFill>
              </a:rPr>
              <a:t>Музыкально - театрализованная  деятельность  вносит</a:t>
            </a:r>
          </a:p>
          <a:p>
            <a:r>
              <a:rPr lang="ru-RU" sz="2400" b="1" dirty="0" smtClean="0">
                <a:solidFill>
                  <a:srgbClr val="0000FF"/>
                </a:solidFill>
              </a:rPr>
              <a:t> разнообразие в жизнь ребенка в детском саду, дарит ему </a:t>
            </a:r>
          </a:p>
          <a:p>
            <a:r>
              <a:rPr lang="ru-RU" sz="2400" b="1" dirty="0" smtClean="0">
                <a:solidFill>
                  <a:srgbClr val="0000FF"/>
                </a:solidFill>
              </a:rPr>
              <a:t>радость и является одним из самых эффективных способов  </a:t>
            </a:r>
          </a:p>
          <a:p>
            <a:r>
              <a:rPr lang="ru-RU" sz="2400" b="1" dirty="0" smtClean="0">
                <a:solidFill>
                  <a:srgbClr val="0000FF"/>
                </a:solidFill>
              </a:rPr>
              <a:t>развитие эмоционального восприятия и  воздействия на</a:t>
            </a:r>
          </a:p>
          <a:p>
            <a:r>
              <a:rPr lang="ru-RU" sz="2400" b="1" dirty="0" smtClean="0">
                <a:solidFill>
                  <a:srgbClr val="0000FF"/>
                </a:solidFill>
              </a:rPr>
              <a:t> ребенка, в котором наиболее ярко проявляется  принцип </a:t>
            </a:r>
          </a:p>
          <a:p>
            <a:r>
              <a:rPr lang="ru-RU" sz="2400" b="1" dirty="0" smtClean="0">
                <a:solidFill>
                  <a:srgbClr val="0000FF"/>
                </a:solidFill>
              </a:rPr>
              <a:t>обучения: учить играя.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096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</p:pic>
      <p:graphicFrame>
        <p:nvGraphicFramePr>
          <p:cNvPr id="2050" name="Diagram 2"/>
          <p:cNvGraphicFramePr>
            <a:graphicFrameLocks/>
          </p:cNvGraphicFramePr>
          <p:nvPr/>
        </p:nvGraphicFramePr>
        <p:xfrm>
          <a:off x="285720" y="1071546"/>
          <a:ext cx="8643966" cy="5310208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  <p:sp>
        <p:nvSpPr>
          <p:cNvPr id="4" name="Rectang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Технологическая  карта  проекта:</a:t>
            </a:r>
            <a:b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096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71670" y="0"/>
            <a:ext cx="43749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Этапы проекта:</a:t>
            </a:r>
            <a:endParaRPr lang="ru-RU" sz="4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18" y="785794"/>
          <a:ext cx="8501124" cy="5109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5281"/>
                <a:gridCol w="2125281"/>
                <a:gridCol w="2107422"/>
                <a:gridCol w="2143140"/>
              </a:tblGrid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Этапы работы</a:t>
                      </a:r>
                      <a:endParaRPr lang="ru-RU" dirty="0">
                        <a:solidFill>
                          <a:srgbClr val="C0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Содержание работы</a:t>
                      </a:r>
                      <a:endParaRPr lang="ru-RU" dirty="0">
                        <a:solidFill>
                          <a:srgbClr val="C0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Сроки выполнения</a:t>
                      </a:r>
                      <a:endParaRPr lang="ru-RU" dirty="0">
                        <a:solidFill>
                          <a:srgbClr val="C0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Ответственное лицо</a:t>
                      </a:r>
                      <a:endParaRPr lang="ru-RU" dirty="0">
                        <a:solidFill>
                          <a:srgbClr val="C0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20452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Организационно-</a:t>
                      </a:r>
                    </a:p>
                    <a:p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подготовительный</a:t>
                      </a:r>
                      <a:endParaRPr lang="ru-RU" sz="1400" dirty="0">
                        <a:solidFill>
                          <a:srgbClr val="C0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Изучение метод.</a:t>
                      </a:r>
                    </a:p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Литературы о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различных видов танцев 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Беседа с  родителями о содержании  и реализации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проекта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Разработка конспектов, к занятиям, подбор материалов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 20.11.2015</a:t>
                      </a:r>
                    </a:p>
                    <a:p>
                      <a:r>
                        <a:rPr lang="ru-RU" dirty="0" smtClean="0"/>
                        <a:t>по</a:t>
                      </a:r>
                      <a:r>
                        <a:rPr lang="ru-RU" baseline="0" dirty="0" smtClean="0"/>
                        <a:t>  01.12.2015г.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aseline="0" dirty="0" smtClean="0"/>
                        <a:t> </a:t>
                      </a:r>
                      <a:r>
                        <a:rPr lang="ru-RU" sz="1600" baseline="0" dirty="0" err="1" smtClean="0"/>
                        <a:t>ФранцЛ.В</a:t>
                      </a:r>
                      <a:r>
                        <a:rPr lang="ru-RU" sz="1600" baseline="0" dirty="0" smtClean="0"/>
                        <a:t>.</a:t>
                      </a:r>
                    </a:p>
                    <a:p>
                      <a:r>
                        <a:rPr lang="ru-RU" sz="1600" baseline="0" dirty="0" smtClean="0"/>
                        <a:t>Кудинова Ю.Л.</a:t>
                      </a:r>
                    </a:p>
                    <a:p>
                      <a:r>
                        <a:rPr lang="ru-RU" sz="1600" baseline="0" dirty="0" smtClean="0"/>
                        <a:t>Бессонова В.А</a:t>
                      </a:r>
                    </a:p>
                    <a:p>
                      <a:r>
                        <a:rPr lang="ru-RU" sz="1600" baseline="0" dirty="0" err="1" smtClean="0"/>
                        <a:t>Пачков</a:t>
                      </a:r>
                      <a:r>
                        <a:rPr lang="ru-RU" sz="1600" baseline="0" dirty="0" smtClean="0"/>
                        <a:t> А.А.</a:t>
                      </a:r>
                      <a:endParaRPr lang="ru-RU" sz="1600" dirty="0" smtClean="0"/>
                    </a:p>
                  </a:txBody>
                  <a:tcPr/>
                </a:tc>
              </a:tr>
              <a:tr h="12045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Основной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Реализация проекта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 01.12.2015 г.</a:t>
                      </a:r>
                    </a:p>
                    <a:p>
                      <a:r>
                        <a:rPr lang="ru-RU" dirty="0" smtClean="0"/>
                        <a:t>по</a:t>
                      </a:r>
                      <a:r>
                        <a:rPr lang="ru-RU" baseline="0" dirty="0" smtClean="0"/>
                        <a:t>  22.12.2015г.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aseline="0" dirty="0" smtClean="0"/>
                        <a:t> </a:t>
                      </a:r>
                      <a:r>
                        <a:rPr lang="ru-RU" sz="1600" baseline="0" dirty="0" err="1" smtClean="0"/>
                        <a:t>ФранцЛ.В</a:t>
                      </a:r>
                      <a:r>
                        <a:rPr lang="ru-RU" sz="1600" baseline="0" dirty="0" smtClean="0"/>
                        <a:t>.</a:t>
                      </a:r>
                    </a:p>
                    <a:p>
                      <a:r>
                        <a:rPr lang="ru-RU" sz="1600" baseline="0" dirty="0" smtClean="0"/>
                        <a:t>Кудинова Ю.Л.</a:t>
                      </a:r>
                    </a:p>
                    <a:p>
                      <a:r>
                        <a:rPr lang="ru-RU" sz="1600" baseline="0" dirty="0" smtClean="0"/>
                        <a:t>Бессонова В.А</a:t>
                      </a:r>
                    </a:p>
                    <a:p>
                      <a:r>
                        <a:rPr lang="ru-RU" sz="1600" baseline="0" dirty="0" err="1" smtClean="0"/>
                        <a:t>Пачков</a:t>
                      </a:r>
                      <a:r>
                        <a:rPr lang="ru-RU" sz="1600" baseline="0" dirty="0" smtClean="0"/>
                        <a:t> А.А.</a:t>
                      </a:r>
                      <a:endParaRPr lang="ru-RU" sz="1600" dirty="0" smtClean="0"/>
                    </a:p>
                  </a:txBody>
                  <a:tcPr/>
                </a:tc>
              </a:tr>
              <a:tr h="120452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Заключительный</a:t>
                      </a:r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Обобщение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результатов</a:t>
                      </a:r>
                    </a:p>
                    <a:p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Анализ  деятельности</a:t>
                      </a:r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 24.12.2015г.</a:t>
                      </a:r>
                    </a:p>
                    <a:p>
                      <a:r>
                        <a:rPr lang="ru-RU" dirty="0" smtClean="0"/>
                        <a:t>По 25.12.2015г.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aseline="0" dirty="0" err="1" smtClean="0"/>
                        <a:t>ФранцЛ.В</a:t>
                      </a:r>
                      <a:r>
                        <a:rPr lang="ru-RU" sz="1600" baseline="0" dirty="0" smtClean="0"/>
                        <a:t>.</a:t>
                      </a:r>
                    </a:p>
                    <a:p>
                      <a:r>
                        <a:rPr lang="ru-RU" sz="1600" baseline="0" dirty="0" smtClean="0"/>
                        <a:t>Кудинова Ю.Л.</a:t>
                      </a:r>
                    </a:p>
                    <a:p>
                      <a:r>
                        <a:rPr lang="ru-RU" sz="1600" baseline="0" dirty="0" smtClean="0"/>
                        <a:t>Бессонова В.А</a:t>
                      </a:r>
                    </a:p>
                    <a:p>
                      <a:r>
                        <a:rPr lang="ru-RU" sz="1600" baseline="0" dirty="0" err="1" smtClean="0"/>
                        <a:t>Пачков</a:t>
                      </a:r>
                      <a:r>
                        <a:rPr lang="ru-RU" sz="1600" baseline="0" dirty="0" smtClean="0"/>
                        <a:t> А.А.</a:t>
                      </a:r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096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282" y="285728"/>
            <a:ext cx="783810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Ожидаемые результаты проекта: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28670"/>
            <a:ext cx="8996630" cy="578619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1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Дети познакомятся  с произведением А.Н. Толстого «Золотой ключик или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Приключения Буратино» , через чтение сказки, просмотр  фильма и мультфильма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«Приключения  Буратино»;</a:t>
            </a:r>
          </a:p>
          <a:p>
            <a:pPr lvl="1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Дети примут активное участие  в театрализовано – музыкальной постановке </a:t>
            </a:r>
          </a:p>
          <a:p>
            <a:pPr lvl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к новому  году  «Тайна золотого ключика»;</a:t>
            </a:r>
          </a:p>
          <a:p>
            <a:pPr lvl="1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Совместно с родителями  и детьми оформят  музыкально – театральный уголок</a:t>
            </a:r>
          </a:p>
          <a:p>
            <a:pPr lvl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«Тайна коморки папы Карло»  куклами  - персонажами , декорациями </a:t>
            </a:r>
          </a:p>
          <a:p>
            <a:pPr lvl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из сказки «Буратино»;</a:t>
            </a:r>
          </a:p>
          <a:p>
            <a:pPr lvl="1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Дети совместно с родителями приобщаться к сочинению  и оформлению </a:t>
            </a:r>
          </a:p>
          <a:p>
            <a:pPr lvl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собственной  сказки  про Буратино и его друзей;</a:t>
            </a:r>
          </a:p>
          <a:p>
            <a:pPr lvl="1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Примут активное участие  в оформление выставки  рисунков «Буратино и его </a:t>
            </a:r>
          </a:p>
          <a:p>
            <a:pPr lvl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друзья»;</a:t>
            </a:r>
          </a:p>
          <a:p>
            <a:pPr lvl="1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Родители и педагоги примут активное участие в изготовлении декораций, </a:t>
            </a:r>
          </a:p>
          <a:p>
            <a:pPr lvl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костюмов и атрибутов  к постановке  сказки «Тайна золотого ключика» ;</a:t>
            </a:r>
          </a:p>
          <a:p>
            <a:pPr lvl="1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на музыкальных занятиях дети познакомятся с музыкальными образами </a:t>
            </a:r>
          </a:p>
          <a:p>
            <a:pPr lvl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главных героев сказки «Приключения Буратино»,  с песнями  из фильма(</a:t>
            </a:r>
            <a:r>
              <a:rPr lang="ru-RU" sz="1600" dirty="0" smtClean="0"/>
              <a:t>Юрия </a:t>
            </a:r>
            <a:r>
              <a:rPr lang="ru-RU" sz="1600" dirty="0" err="1" smtClean="0"/>
              <a:t>Энтина</a:t>
            </a:r>
            <a:r>
              <a:rPr lang="ru-RU" sz="1600" dirty="0" smtClean="0"/>
              <a:t> </a:t>
            </a:r>
          </a:p>
          <a:p>
            <a:pPr lvl="1"/>
            <a:r>
              <a:rPr lang="ru-RU" sz="1600" dirty="0" smtClean="0"/>
              <a:t>и Булата  Окуджава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танцевальными   образами  сказочных персонажей;</a:t>
            </a:r>
          </a:p>
          <a:p>
            <a:pPr lvl="1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дети смогут показать свой артистизм, танцевальное  творчество через </a:t>
            </a:r>
          </a:p>
          <a:p>
            <a:pPr lvl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показ новогоднего  музыкально – театрализованного представления   и презентации </a:t>
            </a:r>
          </a:p>
          <a:p>
            <a:pPr lvl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муз. проекта   «Тайна золотого ключика»</a:t>
            </a:r>
          </a:p>
          <a:p>
            <a:pPr lvl="1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Так же дети примут участие  в открытых занятиях «Музыкальная викторина по</a:t>
            </a:r>
          </a:p>
          <a:p>
            <a:pPr lvl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сказкам» и «музыкальное путешествие по сказке «Приключение Буратино»</a:t>
            </a:r>
          </a:p>
          <a:p>
            <a:pPr lvl="1">
              <a:buFont typeface="Wingdings" pitchFamily="2" charset="2"/>
              <a:buChar char="Ø"/>
            </a:pPr>
            <a:endParaRPr lang="ru-RU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7510980</TotalTime>
  <Words>1454</Words>
  <PresentationFormat>Экран (4:3)</PresentationFormat>
  <Paragraphs>205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Людмила</cp:lastModifiedBy>
  <cp:revision>76</cp:revision>
  <dcterms:created xsi:type="dcterms:W3CDTF">2015-12-30T02:53:25Z</dcterms:created>
  <dcterms:modified xsi:type="dcterms:W3CDTF">2016-10-12T09:17:14Z</dcterms:modified>
</cp:coreProperties>
</file>