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90" r:id="rId2"/>
  </p:sldMasterIdLst>
  <p:notesMasterIdLst>
    <p:notesMasterId r:id="rId23"/>
  </p:notesMasterIdLst>
  <p:sldIdLst>
    <p:sldId id="256" r:id="rId3"/>
    <p:sldId id="257" r:id="rId4"/>
    <p:sldId id="261" r:id="rId5"/>
    <p:sldId id="264" r:id="rId6"/>
    <p:sldId id="262" r:id="rId7"/>
    <p:sldId id="263" r:id="rId8"/>
    <p:sldId id="265" r:id="rId9"/>
    <p:sldId id="266" r:id="rId10"/>
    <p:sldId id="271" r:id="rId11"/>
    <p:sldId id="272" r:id="rId12"/>
    <p:sldId id="259" r:id="rId13"/>
    <p:sldId id="260" r:id="rId14"/>
    <p:sldId id="267" r:id="rId15"/>
    <p:sldId id="268" r:id="rId16"/>
    <p:sldId id="269" r:id="rId17"/>
    <p:sldId id="270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961" autoAdjust="0"/>
  </p:normalViewPr>
  <p:slideViewPr>
    <p:cSldViewPr showGuides="1"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CEADC0-5EA2-49C2-AA43-AF5487F4269D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7058AF-39DA-462F-B909-62D79F9FF807}">
      <dgm:prSet/>
      <dgm:spPr/>
      <dgm:t>
        <a:bodyPr/>
        <a:lstStyle/>
        <a:p>
          <a:endParaRPr lang="ru-RU" dirty="0"/>
        </a:p>
      </dgm:t>
    </dgm:pt>
    <dgm:pt modelId="{824A274B-5C8A-440D-A019-39097B8984DE}" type="parTrans" cxnId="{703C9C92-3F8B-4B10-950E-FAA30715BE81}">
      <dgm:prSet/>
      <dgm:spPr/>
      <dgm:t>
        <a:bodyPr/>
        <a:lstStyle/>
        <a:p>
          <a:endParaRPr lang="en-US"/>
        </a:p>
      </dgm:t>
    </dgm:pt>
    <dgm:pt modelId="{FB3D0123-1D33-4291-A6B1-68E35C391EDC}" type="sibTrans" cxnId="{703C9C92-3F8B-4B10-950E-FAA30715BE81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innerShdw blurRad="127000" dist="88900" dir="18900000">
            <a:prstClr val="black">
              <a:alpha val="54000"/>
            </a:prstClr>
          </a:innerShdw>
        </a:effectLst>
        <a:scene3d>
          <a:camera prst="orthographicFront"/>
          <a:lightRig rig="soft" dir="t"/>
        </a:scene3d>
        <a:sp3d>
          <a:bevelT w="152400" h="101600"/>
        </a:sp3d>
      </dgm:spPr>
      <dgm:t>
        <a:bodyPr/>
        <a:lstStyle/>
        <a:p>
          <a:endParaRPr lang="ru-RU"/>
        </a:p>
      </dgm:t>
    </dgm:pt>
    <dgm:pt modelId="{76A277C0-A686-47E1-8C3D-02E29FA77922}">
      <dgm:prSet phldrT="[Text]" custT="1"/>
      <dgm:spPr/>
      <dgm:t>
        <a:bodyPr/>
        <a:lstStyle/>
        <a:p>
          <a:pPr algn="l" defTabSz="914400">
            <a:buNone/>
          </a:pPr>
          <a:endParaRPr lang="ru-RU" sz="2800" b="0" i="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gm:t>
    </dgm:pt>
    <dgm:pt modelId="{C898D091-B394-45CF-B8BD-6A48A1FF5361}" type="parTrans" cxnId="{8A764B73-BF3B-4570-9449-1907CB71BA93}">
      <dgm:prSet/>
      <dgm:spPr/>
      <dgm:t>
        <a:bodyPr/>
        <a:lstStyle/>
        <a:p>
          <a:endParaRPr lang="en-US"/>
        </a:p>
      </dgm:t>
    </dgm:pt>
    <dgm:pt modelId="{D7FAD27F-40FE-4080-9564-807D61EF67F2}" type="sibTrans" cxnId="{8A764B73-BF3B-4570-9449-1907CB71BA93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3689365C-8C58-4623-B51A-613C695EDAC7}">
      <dgm:prSet phldrT="[Text]" custT="1"/>
      <dgm:spPr/>
      <dgm:t>
        <a:bodyPr/>
        <a:lstStyle/>
        <a:p>
          <a:pPr algn="l" defTabSz="914400">
            <a:buNone/>
          </a:pPr>
          <a:endParaRPr lang="ru-RU" sz="2800" b="0" i="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gm:t>
    </dgm:pt>
    <dgm:pt modelId="{8407B76B-C9F0-41C4-BB76-31479BA92FDD}" type="parTrans" cxnId="{B2EA27BB-225C-47ED-9245-90AD3965A8EC}">
      <dgm:prSet/>
      <dgm:spPr/>
      <dgm:t>
        <a:bodyPr/>
        <a:lstStyle/>
        <a:p>
          <a:endParaRPr lang="en-US"/>
        </a:p>
      </dgm:t>
    </dgm:pt>
    <dgm:pt modelId="{D327EC46-12BB-4C72-8125-512AFE88B6CB}" type="sibTrans" cxnId="{B2EA27BB-225C-47ED-9245-90AD3965A8EC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0751609F-26C6-4160-9478-87E868D53FF4}">
      <dgm:prSet phldrT="[Text]" custT="1"/>
      <dgm:spPr/>
      <dgm:t>
        <a:bodyPr/>
        <a:lstStyle/>
        <a:p>
          <a:pPr algn="l" defTabSz="914400">
            <a:buNone/>
          </a:pPr>
          <a:endParaRPr lang="ru-RU" sz="2800" b="0" i="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gm:t>
    </dgm:pt>
    <dgm:pt modelId="{E4BD4196-5F79-4C17-A07B-982A21678786}" type="parTrans" cxnId="{78B443D7-F5F7-4DE5-A084-3AFE62B03223}">
      <dgm:prSet/>
      <dgm:spPr/>
      <dgm:t>
        <a:bodyPr/>
        <a:lstStyle/>
        <a:p>
          <a:endParaRPr lang="en-US"/>
        </a:p>
      </dgm:t>
    </dgm:pt>
    <dgm:pt modelId="{C23F2E2B-D75F-4361-833B-8EB61C7591C7}" type="sibTrans" cxnId="{78B443D7-F5F7-4DE5-A084-3AFE62B03223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5A3A2EBE-08DD-469C-9A78-68045B025674}" type="pres">
      <dgm:prSet presAssocID="{FCCEADC0-5EA2-49C2-AA43-AF5487F4269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BE2B219-7DD2-44A4-B86E-6BB67237D31E}" type="pres">
      <dgm:prSet presAssocID="{FCCEADC0-5EA2-49C2-AA43-AF5487F4269D}" presName="Name1" presStyleCnt="0"/>
      <dgm:spPr/>
    </dgm:pt>
    <dgm:pt modelId="{43FE599A-4D13-4E9E-9A62-D74A00C7E56A}" type="pres">
      <dgm:prSet presAssocID="{FB3D0123-1D33-4291-A6B1-68E35C391EDC}" presName="picture_1" presStyleCnt="0"/>
      <dgm:spPr/>
    </dgm:pt>
    <dgm:pt modelId="{D824F5AB-FFF4-4AA1-861E-D8923C2D4E25}" type="pres">
      <dgm:prSet presAssocID="{FB3D0123-1D33-4291-A6B1-68E35C391EDC}" presName="pictureRepeatNode" presStyleLbl="alignImgPlace1" presStyleIdx="0" presStyleCnt="4" custScaleX="114179" custScaleY="111111"/>
      <dgm:spPr/>
      <dgm:t>
        <a:bodyPr/>
        <a:lstStyle/>
        <a:p>
          <a:endParaRPr lang="en-US"/>
        </a:p>
      </dgm:t>
    </dgm:pt>
    <dgm:pt modelId="{C5D7BA75-A419-4C3D-B1D4-522100F40370}" type="pres">
      <dgm:prSet presAssocID="{917058AF-39DA-462F-B909-62D79F9FF807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188D0-19E9-4905-BC01-C5960C025D1D}" type="pres">
      <dgm:prSet presAssocID="{D7FAD27F-40FE-4080-9564-807D61EF67F2}" presName="picture_2" presStyleCnt="0"/>
      <dgm:spPr/>
    </dgm:pt>
    <dgm:pt modelId="{19E99EEA-4BFF-457C-96B1-F87440ADAAE8}" type="pres">
      <dgm:prSet presAssocID="{D7FAD27F-40FE-4080-9564-807D61EF67F2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8EFA5BF9-3983-4A0E-98D6-21D2DD15C964}" type="pres">
      <dgm:prSet presAssocID="{76A277C0-A686-47E1-8C3D-02E29FA77922}" presName="line_2" presStyleLbl="parChTrans1D1" presStyleIdx="0" presStyleCnt="3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83DDB2B0-9C38-4FDC-9DB3-E083168C0395}" type="pres">
      <dgm:prSet presAssocID="{76A277C0-A686-47E1-8C3D-02E29FA77922}" presName="textparent_2" presStyleLbl="node1" presStyleIdx="0" presStyleCnt="0"/>
      <dgm:spPr/>
    </dgm:pt>
    <dgm:pt modelId="{D86B972E-1427-4BC2-9BAB-DFD5EE4E141C}" type="pres">
      <dgm:prSet presAssocID="{76A277C0-A686-47E1-8C3D-02E29FA77922}" presName="text_2" presStyleLbl="revTx" presStyleIdx="0" presStyleCnt="3" custScaleX="785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D77BE-6186-487A-B1A7-CEAE765AF19B}" type="pres">
      <dgm:prSet presAssocID="{D327EC46-12BB-4C72-8125-512AFE88B6CB}" presName="picture_3" presStyleCnt="0"/>
      <dgm:spPr/>
    </dgm:pt>
    <dgm:pt modelId="{712870C3-E2D1-4694-B2FB-11A25016C61E}" type="pres">
      <dgm:prSet presAssocID="{D327EC46-12BB-4C72-8125-512AFE88B6CB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1A78D722-6F65-4962-886C-9D1FBB80F378}" type="pres">
      <dgm:prSet presAssocID="{3689365C-8C58-4623-B51A-613C695EDAC7}" presName="line_3" presStyleLbl="parChTrans1D1" presStyleIdx="1" presStyleCnt="3"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72420129-FBE0-435B-8196-75F668FCF280}" type="pres">
      <dgm:prSet presAssocID="{3689365C-8C58-4623-B51A-613C695EDAC7}" presName="textparent_3" presStyleLbl="node1" presStyleIdx="0" presStyleCnt="0"/>
      <dgm:spPr/>
    </dgm:pt>
    <dgm:pt modelId="{7B3FBFD9-6CC2-43E3-9945-15A049CF1E36}" type="pres">
      <dgm:prSet presAssocID="{3689365C-8C58-4623-B51A-613C695EDAC7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64458-582F-4676-815F-2795346F460C}" type="pres">
      <dgm:prSet presAssocID="{C23F2E2B-D75F-4361-833B-8EB61C7591C7}" presName="picture_4" presStyleCnt="0"/>
      <dgm:spPr/>
    </dgm:pt>
    <dgm:pt modelId="{5A1B3909-6505-4734-B2B6-C2917A75BF7F}" type="pres">
      <dgm:prSet presAssocID="{C23F2E2B-D75F-4361-833B-8EB61C7591C7}" presName="pictureRepeatNode" presStyleLbl="alignImgPlace1" presStyleIdx="3" presStyleCnt="4"/>
      <dgm:spPr/>
      <dgm:t>
        <a:bodyPr/>
        <a:lstStyle/>
        <a:p>
          <a:endParaRPr lang="en-US"/>
        </a:p>
      </dgm:t>
    </dgm:pt>
    <dgm:pt modelId="{D1B192E2-D643-4AFF-8563-C57D5964E4D4}" type="pres">
      <dgm:prSet presAssocID="{0751609F-26C6-4160-9478-87E868D53FF4}" presName="line_4" presStyleLbl="parChTrans1D1" presStyleIdx="2" presStyleCnt="3"/>
      <dgm:spPr>
        <a:ln>
          <a:solidFill>
            <a:schemeClr val="accent2"/>
          </a:solidFill>
        </a:ln>
      </dgm:spPr>
      <dgm:t>
        <a:bodyPr/>
        <a:lstStyle/>
        <a:p>
          <a:endParaRPr lang="en-US"/>
        </a:p>
      </dgm:t>
    </dgm:pt>
    <dgm:pt modelId="{EB6960CF-BD5F-4D64-9607-42B2323AC4E0}" type="pres">
      <dgm:prSet presAssocID="{0751609F-26C6-4160-9478-87E868D53FF4}" presName="textparent_4" presStyleLbl="node1" presStyleIdx="0" presStyleCnt="0"/>
      <dgm:spPr/>
    </dgm:pt>
    <dgm:pt modelId="{B2234DCD-A008-48C7-9696-9FB191EFD550}" type="pres">
      <dgm:prSet presAssocID="{0751609F-26C6-4160-9478-87E868D53FF4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ED7FBA-05D0-43F9-AB50-3A81566E5803}" type="presOf" srcId="{FCCEADC0-5EA2-49C2-AA43-AF5487F4269D}" destId="{5A3A2EBE-08DD-469C-9A78-68045B025674}" srcOrd="0" destOrd="0" presId="urn:microsoft.com/office/officeart/2008/layout/CircularPictureCallout"/>
    <dgm:cxn modelId="{41824B78-7416-44DB-A803-01BBE5EBC6FC}" type="presOf" srcId="{D327EC46-12BB-4C72-8125-512AFE88B6CB}" destId="{712870C3-E2D1-4694-B2FB-11A25016C61E}" srcOrd="0" destOrd="0" presId="urn:microsoft.com/office/officeart/2008/layout/CircularPictureCallout"/>
    <dgm:cxn modelId="{B2EA27BB-225C-47ED-9245-90AD3965A8EC}" srcId="{FCCEADC0-5EA2-49C2-AA43-AF5487F4269D}" destId="{3689365C-8C58-4623-B51A-613C695EDAC7}" srcOrd="2" destOrd="0" parTransId="{8407B76B-C9F0-41C4-BB76-31479BA92FDD}" sibTransId="{D327EC46-12BB-4C72-8125-512AFE88B6CB}"/>
    <dgm:cxn modelId="{78B443D7-F5F7-4DE5-A084-3AFE62B03223}" srcId="{FCCEADC0-5EA2-49C2-AA43-AF5487F4269D}" destId="{0751609F-26C6-4160-9478-87E868D53FF4}" srcOrd="3" destOrd="0" parTransId="{E4BD4196-5F79-4C17-A07B-982A21678786}" sibTransId="{C23F2E2B-D75F-4361-833B-8EB61C7591C7}"/>
    <dgm:cxn modelId="{4E043180-895D-42EC-881D-8675148776B9}" type="presOf" srcId="{3689365C-8C58-4623-B51A-613C695EDAC7}" destId="{7B3FBFD9-6CC2-43E3-9945-15A049CF1E36}" srcOrd="0" destOrd="0" presId="urn:microsoft.com/office/officeart/2008/layout/CircularPictureCallout"/>
    <dgm:cxn modelId="{703C9C92-3F8B-4B10-950E-FAA30715BE81}" srcId="{FCCEADC0-5EA2-49C2-AA43-AF5487F4269D}" destId="{917058AF-39DA-462F-B909-62D79F9FF807}" srcOrd="0" destOrd="0" parTransId="{824A274B-5C8A-440D-A019-39097B8984DE}" sibTransId="{FB3D0123-1D33-4291-A6B1-68E35C391EDC}"/>
    <dgm:cxn modelId="{8A764B73-BF3B-4570-9449-1907CB71BA93}" srcId="{FCCEADC0-5EA2-49C2-AA43-AF5487F4269D}" destId="{76A277C0-A686-47E1-8C3D-02E29FA77922}" srcOrd="1" destOrd="0" parTransId="{C898D091-B394-45CF-B8BD-6A48A1FF5361}" sibTransId="{D7FAD27F-40FE-4080-9564-807D61EF67F2}"/>
    <dgm:cxn modelId="{CAC3D617-A1DE-46E3-BD60-E0AE0B8386E7}" type="presOf" srcId="{C23F2E2B-D75F-4361-833B-8EB61C7591C7}" destId="{5A1B3909-6505-4734-B2B6-C2917A75BF7F}" srcOrd="0" destOrd="0" presId="urn:microsoft.com/office/officeart/2008/layout/CircularPictureCallout"/>
    <dgm:cxn modelId="{24D63F20-47FC-4AA7-A0A1-CF83DAC6FE33}" type="presOf" srcId="{76A277C0-A686-47E1-8C3D-02E29FA77922}" destId="{D86B972E-1427-4BC2-9BAB-DFD5EE4E141C}" srcOrd="0" destOrd="0" presId="urn:microsoft.com/office/officeart/2008/layout/CircularPictureCallout"/>
    <dgm:cxn modelId="{074953C2-EF14-4DA4-91FF-AC5FDB33FF4A}" type="presOf" srcId="{D7FAD27F-40FE-4080-9564-807D61EF67F2}" destId="{19E99EEA-4BFF-457C-96B1-F87440ADAAE8}" srcOrd="0" destOrd="0" presId="urn:microsoft.com/office/officeart/2008/layout/CircularPictureCallout"/>
    <dgm:cxn modelId="{F2B82691-2362-432F-B0A9-61CC9292D3EB}" type="presOf" srcId="{0751609F-26C6-4160-9478-87E868D53FF4}" destId="{B2234DCD-A008-48C7-9696-9FB191EFD550}" srcOrd="0" destOrd="0" presId="urn:microsoft.com/office/officeart/2008/layout/CircularPictureCallout"/>
    <dgm:cxn modelId="{1A9206B8-092A-47F7-894A-46E0F8F31B2C}" type="presOf" srcId="{FB3D0123-1D33-4291-A6B1-68E35C391EDC}" destId="{D824F5AB-FFF4-4AA1-861E-D8923C2D4E25}" srcOrd="0" destOrd="0" presId="urn:microsoft.com/office/officeart/2008/layout/CircularPictureCallout"/>
    <dgm:cxn modelId="{A9EFF4C3-FAAA-4F87-952D-0D5C3652DFC2}" type="presOf" srcId="{917058AF-39DA-462F-B909-62D79F9FF807}" destId="{C5D7BA75-A419-4C3D-B1D4-522100F40370}" srcOrd="0" destOrd="0" presId="urn:microsoft.com/office/officeart/2008/layout/CircularPictureCallout"/>
    <dgm:cxn modelId="{A4EEE4EA-F2C1-4E99-A7F1-C042695C0ADE}" type="presParOf" srcId="{5A3A2EBE-08DD-469C-9A78-68045B025674}" destId="{8BE2B219-7DD2-44A4-B86E-6BB67237D31E}" srcOrd="0" destOrd="0" presId="urn:microsoft.com/office/officeart/2008/layout/CircularPictureCallout"/>
    <dgm:cxn modelId="{6E2B4DC9-0E81-40E7-8770-863D38C1DB83}" type="presParOf" srcId="{8BE2B219-7DD2-44A4-B86E-6BB67237D31E}" destId="{43FE599A-4D13-4E9E-9A62-D74A00C7E56A}" srcOrd="0" destOrd="0" presId="urn:microsoft.com/office/officeart/2008/layout/CircularPictureCallout"/>
    <dgm:cxn modelId="{BDC51A6F-5FCA-4BED-A1C4-29A5345C6495}" type="presParOf" srcId="{43FE599A-4D13-4E9E-9A62-D74A00C7E56A}" destId="{D824F5AB-FFF4-4AA1-861E-D8923C2D4E25}" srcOrd="0" destOrd="0" presId="urn:microsoft.com/office/officeart/2008/layout/CircularPictureCallout"/>
    <dgm:cxn modelId="{27FED7D5-60BA-43D2-ABA0-AE9E2E6217D6}" type="presParOf" srcId="{8BE2B219-7DD2-44A4-B86E-6BB67237D31E}" destId="{C5D7BA75-A419-4C3D-B1D4-522100F40370}" srcOrd="1" destOrd="0" presId="urn:microsoft.com/office/officeart/2008/layout/CircularPictureCallout"/>
    <dgm:cxn modelId="{EBC2AB8A-3BE7-4B5E-B561-4E783906779E}" type="presParOf" srcId="{8BE2B219-7DD2-44A4-B86E-6BB67237D31E}" destId="{B27188D0-19E9-4905-BC01-C5960C025D1D}" srcOrd="2" destOrd="0" presId="urn:microsoft.com/office/officeart/2008/layout/CircularPictureCallout"/>
    <dgm:cxn modelId="{C82969E8-BF0B-4110-B645-FBAE2FBE8343}" type="presParOf" srcId="{B27188D0-19E9-4905-BC01-C5960C025D1D}" destId="{19E99EEA-4BFF-457C-96B1-F87440ADAAE8}" srcOrd="0" destOrd="0" presId="urn:microsoft.com/office/officeart/2008/layout/CircularPictureCallout"/>
    <dgm:cxn modelId="{B9408ABF-F57C-4550-8611-A37EB5E97B1B}" type="presParOf" srcId="{8BE2B219-7DD2-44A4-B86E-6BB67237D31E}" destId="{8EFA5BF9-3983-4A0E-98D6-21D2DD15C964}" srcOrd="3" destOrd="0" presId="urn:microsoft.com/office/officeart/2008/layout/CircularPictureCallout"/>
    <dgm:cxn modelId="{9BCD0CD0-58C8-4855-8F48-798AC47A7D2A}" type="presParOf" srcId="{8BE2B219-7DD2-44A4-B86E-6BB67237D31E}" destId="{83DDB2B0-9C38-4FDC-9DB3-E083168C0395}" srcOrd="4" destOrd="0" presId="urn:microsoft.com/office/officeart/2008/layout/CircularPictureCallout"/>
    <dgm:cxn modelId="{EAF61177-C0BF-4D59-9AB8-06B50844044F}" type="presParOf" srcId="{83DDB2B0-9C38-4FDC-9DB3-E083168C0395}" destId="{D86B972E-1427-4BC2-9BAB-DFD5EE4E141C}" srcOrd="0" destOrd="0" presId="urn:microsoft.com/office/officeart/2008/layout/CircularPictureCallout"/>
    <dgm:cxn modelId="{65BE8995-D726-4B2B-AD03-171A171EB6A5}" type="presParOf" srcId="{8BE2B219-7DD2-44A4-B86E-6BB67237D31E}" destId="{513D77BE-6186-487A-B1A7-CEAE765AF19B}" srcOrd="5" destOrd="0" presId="urn:microsoft.com/office/officeart/2008/layout/CircularPictureCallout"/>
    <dgm:cxn modelId="{EA760EAA-8105-4014-92D0-F909E300776B}" type="presParOf" srcId="{513D77BE-6186-487A-B1A7-CEAE765AF19B}" destId="{712870C3-E2D1-4694-B2FB-11A25016C61E}" srcOrd="0" destOrd="0" presId="urn:microsoft.com/office/officeart/2008/layout/CircularPictureCallout"/>
    <dgm:cxn modelId="{6415465A-4DE9-45D1-B7FA-30A30AAB1061}" type="presParOf" srcId="{8BE2B219-7DD2-44A4-B86E-6BB67237D31E}" destId="{1A78D722-6F65-4962-886C-9D1FBB80F378}" srcOrd="6" destOrd="0" presId="urn:microsoft.com/office/officeart/2008/layout/CircularPictureCallout"/>
    <dgm:cxn modelId="{3C9C42B2-7BE3-4A90-BB03-D1BBBEC9F4D9}" type="presParOf" srcId="{8BE2B219-7DD2-44A4-B86E-6BB67237D31E}" destId="{72420129-FBE0-435B-8196-75F668FCF280}" srcOrd="7" destOrd="0" presId="urn:microsoft.com/office/officeart/2008/layout/CircularPictureCallout"/>
    <dgm:cxn modelId="{7305183E-5061-4D78-A285-51431D62A2F4}" type="presParOf" srcId="{72420129-FBE0-435B-8196-75F668FCF280}" destId="{7B3FBFD9-6CC2-43E3-9945-15A049CF1E36}" srcOrd="0" destOrd="0" presId="urn:microsoft.com/office/officeart/2008/layout/CircularPictureCallout"/>
    <dgm:cxn modelId="{8C92DB87-89DA-4B63-99D0-BA2066141E77}" type="presParOf" srcId="{8BE2B219-7DD2-44A4-B86E-6BB67237D31E}" destId="{CFB64458-582F-4676-815F-2795346F460C}" srcOrd="8" destOrd="0" presId="urn:microsoft.com/office/officeart/2008/layout/CircularPictureCallout"/>
    <dgm:cxn modelId="{576B7A98-5252-4774-A3BB-1929352126D4}" type="presParOf" srcId="{CFB64458-582F-4676-815F-2795346F460C}" destId="{5A1B3909-6505-4734-B2B6-C2917A75BF7F}" srcOrd="0" destOrd="0" presId="urn:microsoft.com/office/officeart/2008/layout/CircularPictureCallout"/>
    <dgm:cxn modelId="{38780606-FB1E-43CF-9670-01983DB7C61B}" type="presParOf" srcId="{8BE2B219-7DD2-44A4-B86E-6BB67237D31E}" destId="{D1B192E2-D643-4AFF-8563-C57D5964E4D4}" srcOrd="9" destOrd="0" presId="urn:microsoft.com/office/officeart/2008/layout/CircularPictureCallout"/>
    <dgm:cxn modelId="{97A53BAF-F1ED-46C9-BC7F-EF3723C98A77}" type="presParOf" srcId="{8BE2B219-7DD2-44A4-B86E-6BB67237D31E}" destId="{EB6960CF-BD5F-4D64-9607-42B2323AC4E0}" srcOrd="10" destOrd="0" presId="urn:microsoft.com/office/officeart/2008/layout/CircularPictureCallout"/>
    <dgm:cxn modelId="{415C1AA6-A650-4510-B690-988DCBEB8D93}" type="presParOf" srcId="{EB6960CF-BD5F-4D64-9607-42B2323AC4E0}" destId="{B2234DCD-A008-48C7-9696-9FB191EFD550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192E2-D643-4AFF-8563-C57D5964E4D4}">
      <dsp:nvSpPr>
        <dsp:cNvPr id="0" name=""/>
        <dsp:cNvSpPr/>
      </dsp:nvSpPr>
      <dsp:spPr>
        <a:xfrm>
          <a:off x="2143619" y="3722813"/>
          <a:ext cx="3759393" cy="0"/>
        </a:xfrm>
        <a:prstGeom prst="line">
          <a:avLst/>
        </a:prstGeom>
        <a:noFill/>
        <a:ln w="158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78D722-6F65-4962-886C-9D1FBB80F378}">
      <dsp:nvSpPr>
        <dsp:cNvPr id="0" name=""/>
        <dsp:cNvSpPr/>
      </dsp:nvSpPr>
      <dsp:spPr>
        <a:xfrm>
          <a:off x="2143619" y="2412268"/>
          <a:ext cx="3220197" cy="0"/>
        </a:xfrm>
        <a:prstGeom prst="line">
          <a:avLst/>
        </a:prstGeom>
        <a:noFill/>
        <a:ln w="15875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5BF9-3983-4A0E-98D6-21D2DD15C964}">
      <dsp:nvSpPr>
        <dsp:cNvPr id="0" name=""/>
        <dsp:cNvSpPr/>
      </dsp:nvSpPr>
      <dsp:spPr>
        <a:xfrm>
          <a:off x="2143619" y="1101722"/>
          <a:ext cx="3759393" cy="0"/>
        </a:xfrm>
        <a:prstGeom prst="line">
          <a:avLst/>
        </a:pr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4F5AB-FFF4-4AA1-861E-D8923C2D4E25}">
      <dsp:nvSpPr>
        <dsp:cNvPr id="0" name=""/>
        <dsp:cNvSpPr/>
      </dsp:nvSpPr>
      <dsp:spPr>
        <a:xfrm>
          <a:off x="5951" y="332038"/>
          <a:ext cx="4275336" cy="416045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>
          <a:innerShdw blurRad="127000" dist="88900" dir="18900000">
            <a:prstClr val="black">
              <a:alpha val="54000"/>
            </a:prstClr>
          </a:innerShdw>
        </a:effectLst>
        <a:scene3d>
          <a:camera prst="orthographicFront"/>
          <a:lightRig rig="soft" dir="t"/>
        </a:scene3d>
        <a:sp3d>
          <a:bevelT w="152400" h="1016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7BA75-A419-4C3D-B1D4-522100F40370}">
      <dsp:nvSpPr>
        <dsp:cNvPr id="0" name=""/>
        <dsp:cNvSpPr/>
      </dsp:nvSpPr>
      <dsp:spPr>
        <a:xfrm>
          <a:off x="945406" y="2528344"/>
          <a:ext cx="2396426" cy="123565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945406" y="2528344"/>
        <a:ext cx="2396426" cy="1235657"/>
      </dsp:txXfrm>
    </dsp:sp>
    <dsp:sp modelId="{19E99EEA-4BFF-457C-96B1-F87440ADAAE8}">
      <dsp:nvSpPr>
        <dsp:cNvPr id="0" name=""/>
        <dsp:cNvSpPr/>
      </dsp:nvSpPr>
      <dsp:spPr>
        <a:xfrm>
          <a:off x="5341350" y="540059"/>
          <a:ext cx="1123324" cy="112332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B972E-1427-4BC2-9BAB-DFD5EE4E141C}">
      <dsp:nvSpPr>
        <dsp:cNvPr id="0" name=""/>
        <dsp:cNvSpPr/>
      </dsp:nvSpPr>
      <dsp:spPr>
        <a:xfrm>
          <a:off x="6464675" y="540059"/>
          <a:ext cx="1018204" cy="1123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0" i="0" kern="120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sp:txBody>
      <dsp:txXfrm>
        <a:off x="6464675" y="540059"/>
        <a:ext cx="1018204" cy="1123324"/>
      </dsp:txXfrm>
    </dsp:sp>
    <dsp:sp modelId="{712870C3-E2D1-4694-B2FB-11A25016C61E}">
      <dsp:nvSpPr>
        <dsp:cNvPr id="0" name=""/>
        <dsp:cNvSpPr/>
      </dsp:nvSpPr>
      <dsp:spPr>
        <a:xfrm>
          <a:off x="4802155" y="1850605"/>
          <a:ext cx="1123324" cy="112332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FBFD9-6CC2-43E3-9945-15A049CF1E36}">
      <dsp:nvSpPr>
        <dsp:cNvPr id="0" name=""/>
        <dsp:cNvSpPr/>
      </dsp:nvSpPr>
      <dsp:spPr>
        <a:xfrm>
          <a:off x="5925479" y="1850605"/>
          <a:ext cx="183476" cy="1123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0" i="0" kern="120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sp:txBody>
      <dsp:txXfrm>
        <a:off x="5925479" y="1850605"/>
        <a:ext cx="183476" cy="1123324"/>
      </dsp:txXfrm>
    </dsp:sp>
    <dsp:sp modelId="{5A1B3909-6505-4734-B2B6-C2917A75BF7F}">
      <dsp:nvSpPr>
        <dsp:cNvPr id="0" name=""/>
        <dsp:cNvSpPr/>
      </dsp:nvSpPr>
      <dsp:spPr>
        <a:xfrm>
          <a:off x="5341350" y="3161151"/>
          <a:ext cx="1123324" cy="112332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>
          <a:outerShdw blurRad="76200" dist="635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balanced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34DCD-A008-48C7-9696-9FB191EFD550}">
      <dsp:nvSpPr>
        <dsp:cNvPr id="0" name=""/>
        <dsp:cNvSpPr/>
      </dsp:nvSpPr>
      <dsp:spPr>
        <a:xfrm>
          <a:off x="6464675" y="3161151"/>
          <a:ext cx="129556" cy="1123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0" i="0" kern="1200" dirty="0">
            <a:solidFill>
              <a:schemeClr val="bg1"/>
            </a:solidFill>
            <a:latin typeface="Franklin Gothic Book"/>
            <a:ea typeface="+mn-ea"/>
            <a:cs typeface="+mn-cs"/>
          </a:endParaRPr>
        </a:p>
      </dsp:txBody>
      <dsp:txXfrm>
        <a:off x="6464675" y="3161151"/>
        <a:ext cx="129556" cy="1123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D7651-E4D9-4B14-B9F0-2631DBF4699C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041D8-DE8D-48FD-93F8-3F3997618D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85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C3041D8-DE8D-48FD-93F8-3F3997618D8F}" type="slidenum">
              <a:rPr lang="ru-RU" sz="1200" b="0" i="0">
                <a:latin typeface="Calibri"/>
                <a:ea typeface="+mn-ea"/>
                <a:cs typeface="+mn-cs"/>
              </a:rPr>
              <a:t>1</a:t>
            </a:fld>
            <a:endParaRPr lang="ru-RU" sz="1200" b="0" i="0" dirty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2968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1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F726D4-738B-454D-AF34-78336AE6524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56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301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4788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931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F726D4-738B-454D-AF34-78336AE6524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1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F726D4-738B-454D-AF34-78336AE6524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06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28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43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98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7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07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74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0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4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D284CE-FF52-4374-959D-47FC8A45532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421ACB0-30FD-4A20-9E8B-70606D88F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27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  <p:sldLayoutId id="2147484103" r:id="rId13"/>
    <p:sldLayoutId id="2147484104" r:id="rId14"/>
    <p:sldLayoutId id="2147484105" r:id="rId15"/>
    <p:sldLayoutId id="2147484106" r:id="rId16"/>
    <p:sldLayoutId id="214748410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50800" dist="25400" dir="4980000" algn="tl" rotWithShape="0">
              <a:srgbClr val="000000">
                <a:alpha val="36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oile.ru/files/3443/4ay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-m-k.ru/img/content/iodine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2.wdp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2">
                <a:lumMod val="75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99691130"/>
              </p:ext>
            </p:extLst>
          </p:nvPr>
        </p:nvGraphicFramePr>
        <p:xfrm>
          <a:off x="1043608" y="1124744"/>
          <a:ext cx="748883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1663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элементы в клетках живых организмов</a:t>
            </a:r>
            <a:endParaRPr lang="ru-RU" sz="3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91672" y="5259163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Коломииц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Владимировна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63813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Тула 2015г.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45" y="620688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Разукрасьте картинку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36831"/>
            <a:ext cx="7487991" cy="4933348"/>
          </a:xfrm>
        </p:spPr>
      </p:pic>
    </p:spTree>
    <p:extLst>
      <p:ext uri="{BB962C8B-B14F-4D97-AF65-F5344CB8AC3E}">
        <p14:creationId xmlns:p14="http://schemas.microsoft.com/office/powerpoint/2010/main" val="226855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82089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Роданиды (тиоцианаты) калия или аммония образуют с солями железа (III) красный роданид железа, который по виду напоминает кровь. 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3KSCN + FeCl</a:t>
            </a:r>
            <a:r>
              <a:rPr lang="ru-RU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&lt; = &gt; [Fe(SCN)</a:t>
            </a:r>
            <a:r>
              <a:rPr lang="ru-RU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+ 3KCl</a:t>
            </a: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6064" y="2636912"/>
            <a:ext cx="831641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Качественная реакция на ион  железа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III) – реакция с желтой кровяной солью.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кровяная соль – это гексацианоферрат  калия K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]. (Для определения железа (II) используют красную кровяную соль K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kumimoji="0" lang="en-US" sz="200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]). К порции раствора хлорида железа прильем  раствор желтой кровяной соли. Синий осадок берлинской лазури* показывает на присутствие в исходном растворе ионов трехвалентного железа.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 К</a:t>
            </a:r>
            <a:r>
              <a:rPr kumimoji="0" lang="es-E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kumimoji="0" lang="es-E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6 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  +4 FeCl</a:t>
            </a:r>
            <a:r>
              <a:rPr kumimoji="0" lang="es-E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Fe[Fe(CN)</a:t>
            </a:r>
            <a:r>
              <a:rPr kumimoji="0" lang="es-E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↓ + 12 KCl</a:t>
            </a:r>
            <a:endParaRPr kumimoji="0" lang="es-ES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93424" y="236316"/>
            <a:ext cx="6589200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Качественные реакции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2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1772816"/>
            <a:ext cx="7740352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Качественная реакция на ион железа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II) – реакция с красной кровяной солью.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Добавим красную кровяную соль ‑ гексацианоферрат калия K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]. (Для определения железа (III) используют желтую кровяную сольK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]). В присутствии ионов  железа (II) образуется темно-синий осадок. Это - турнбуллева синь ‑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соль железа K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Fe[Fe(CN)</a:t>
            </a:r>
            <a:r>
              <a:rPr kumimoji="0" lang="es-ES" sz="2000" b="0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турнбуллевой сини доказывает присутствие в растворе ионов  железа 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 К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[Fe(CN)6 ]  +3 Fe SO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 K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Fe[Fe(CN)</a:t>
            </a:r>
            <a:r>
              <a:rPr kumimoji="0" lang="es-E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↓ + 3K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03160" y="491926"/>
            <a:ext cx="6589200" cy="12808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Качественные реакции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6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812087" cy="1484313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Железо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1437" y="1664494"/>
            <a:ext cx="8785225" cy="12969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dirty="0" smtClean="0"/>
              <a:t>		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то, что содержание </a:t>
            </a:r>
            <a:r>
              <a:rPr lang="ru-RU" sz="20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железа 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человеке массой 70 кг не превышает 5 г и суточное потребление 10 – 15мг, оно играет особую роль в жизнедеятельности организма.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71437" y="2780928"/>
            <a:ext cx="4464050" cy="3744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		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железа регулируется исключительно его поглощением, а не выделением. в организме взрослого человека около 65% железа содержится в </a:t>
            </a:r>
            <a:r>
              <a:rPr lang="ru-RU" sz="2000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гемоглобине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миоглобине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большая часть остального железа запасается в специальных белках (ферритине и гемосидерине), и только очень небольшая часть находится в различных ферментах.</a:t>
            </a:r>
            <a:endParaRPr lang="ru-RU" sz="18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9" name="Picture 4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141663"/>
            <a:ext cx="4035425" cy="26955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23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  <p:bldP spid="2765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812087" cy="1484313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-71437" y="1796280"/>
            <a:ext cx="3635375" cy="302418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200" dirty="0" smtClean="0"/>
              <a:t>		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в организме важную роль </a:t>
            </a:r>
            <a:r>
              <a:rPr lang="ru-RU" sz="20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переносчика кислорода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принимает участие в </a:t>
            </a:r>
            <a:r>
              <a:rPr lang="ru-RU" sz="20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транспорте углекислоты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кровь взрослых людей содержит в среднем около 14 – 15% гемоглобина.</a:t>
            </a:r>
            <a:endParaRPr lang="ru-RU" sz="22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179388" y="4797425"/>
            <a:ext cx="8569325" cy="2376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	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 представляет собой сложное химическое соединение (мол. масса 68 800). он состоит из </a:t>
            </a:r>
            <a:r>
              <a:rPr lang="ru-RU" sz="2000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 глобина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u="sng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 молекул гема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молекула гема, содержащая атом железа, обладает способностью присоединять и отдавать молекулу кислорода. при этом валентность железа, к которому присоединяется кислород, не изменяется, т.е. железо остаётся двухвалентным.</a:t>
            </a:r>
          </a:p>
        </p:txBody>
      </p:sp>
      <p:pic>
        <p:nvPicPr>
          <p:cNvPr id="12293" name="Picture 4" descr="1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2205038"/>
            <a:ext cx="5400675" cy="197961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464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  <p:bldP spid="2970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812087" cy="148431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Оксигемоглобин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950" y="1916113"/>
            <a:ext cx="8496498" cy="4248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/>
              <a:t>		</a:t>
            </a:r>
            <a:r>
              <a:rPr lang="ru-RU" sz="2400" b="1" dirty="0" smtClean="0">
                <a:solidFill>
                  <a:schemeClr val="bg1"/>
                </a:solidFill>
              </a:rPr>
              <a:t>- </a:t>
            </a:r>
            <a:r>
              <a:rPr lang="ru-RU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отличается по цвету от гемоглобина, поэтому </a:t>
            </a:r>
            <a:r>
              <a:rPr lang="ru-RU" sz="2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артериальная кровь</a:t>
            </a:r>
            <a:r>
              <a:rPr lang="ru-RU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содержащая оксигемоглобин, имеет ярко-алый цвет – он тем более яркий, чем полнее произошло насыщение крови кислородом. </a:t>
            </a:r>
            <a:r>
              <a:rPr lang="ru-RU" sz="2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венозная кровь</a:t>
            </a:r>
            <a:r>
              <a:rPr lang="ru-RU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содержащая большое количество восстановленного гемоглобина, имеет тёмно-вишнёвый цвет.</a:t>
            </a:r>
            <a:endParaRPr lang="ru-RU" sz="2400" b="1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5" descr="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300192" y="3904712"/>
            <a:ext cx="2592288" cy="2259551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894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332656"/>
            <a:ext cx="7740650" cy="1484313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Карбоксигемоглобин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-108520" y="2564904"/>
            <a:ext cx="4643438" cy="48958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		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соединение </a:t>
            </a:r>
            <a:r>
              <a:rPr lang="ru-RU" sz="20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гемоглобина с угарным газом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соединение примерно в 150 – 300 раз прочнее, чем соединение гемоглобина с кислородом. поэтому примесь даже 0,1% угарного газа во вдыхаемом воздухе ведёт к тому, что 80% гемоглобина оказываются связанными с оксидом углерода (</a:t>
            </a:r>
            <a:r>
              <a:rPr lang="en-US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не присоединяют кислород, что является опасным для жизни.</a:t>
            </a:r>
          </a:p>
        </p:txBody>
      </p:sp>
      <p:pic>
        <p:nvPicPr>
          <p:cNvPr id="14340" name="Picture 4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708275"/>
            <a:ext cx="4273550" cy="289242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636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274638"/>
            <a:ext cx="5940425" cy="1785937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 и бром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-19432" y="2708920"/>
            <a:ext cx="4895851" cy="4033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/>
              <a:t>		</a:t>
            </a:r>
            <a:r>
              <a:rPr lang="ru-RU" sz="1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распространён чрезвычайно широко, он способен проходить сквозь мембрану и играет важную роль в поддержании осмотического равновесия. хлор присутствует в желудочном соке в виде соляной кислоты.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соляной кислоты в желудочном соке человека равна 0,4-0,5%.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По поводу роли </a:t>
            </a:r>
            <a:r>
              <a:rPr lang="ru-RU" sz="1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брома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микроэлемента существуют некоторые сомнения, хотя достоверно известно его седативное действие.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человеческом теле средняя концентрация брома составляет около 3,7 мг/кг, большая часть его сосредоточена в мозге, печени, крови и почках.</a:t>
            </a:r>
          </a:p>
        </p:txBody>
      </p:sp>
      <p:pic>
        <p:nvPicPr>
          <p:cNvPr id="25604" name="Picture 5" descr="531179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173742"/>
            <a:ext cx="3744416" cy="3017507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048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274638"/>
            <a:ext cx="6011862" cy="17145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Фтор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950" y="2636838"/>
            <a:ext cx="5040313" cy="41052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нормального роста фтор совершенно необходим, и его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приводит к анемии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Большое внимание было уделено метаболизму фтора в связи с проблемой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кариеса зубов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фтор предохраняет зубы от кариеса.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Чрезмерное поглощение фторидов приводит к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фторозу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Фтороз приводит к нарушениям в работе щитовидной железы, угнетению роста и поражению почек. Длительное воздействие фтора на организм приводит к минерализации тела. в итоге деформируются кости.</a:t>
            </a:r>
          </a:p>
        </p:txBody>
      </p:sp>
      <p:pic>
        <p:nvPicPr>
          <p:cNvPr id="26628" name="Picture 5" descr="Картинка 71 из 7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708275"/>
            <a:ext cx="3616325" cy="367188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6516216" y="6380163"/>
            <a:ext cx="1448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Зеленый чай</a:t>
            </a:r>
          </a:p>
        </p:txBody>
      </p:sp>
    </p:spTree>
    <p:extLst>
      <p:ext uri="{BB962C8B-B14F-4D97-AF65-F5344CB8AC3E}">
        <p14:creationId xmlns:p14="http://schemas.microsoft.com/office/powerpoint/2010/main" val="27279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274638"/>
            <a:ext cx="5940425" cy="1858962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Йод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504" y="2852936"/>
            <a:ext cx="5327650" cy="38893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	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Йод участвует в метаболизме щитовидной железы и присущих ей гормонах. в настоящее время считают, что ведущую роль йод играет только в </a:t>
            </a:r>
            <a:r>
              <a:rPr lang="ru-RU" sz="22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щитовидной железы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Недостаток йода приводит к слабости, пожелтению кожи, возникновению ощущения холода и сухости. особенно сильно это отражается на здоровье детей – они отстают в физическом и умственном развитии.</a:t>
            </a:r>
          </a:p>
        </p:txBody>
      </p:sp>
      <p:pic>
        <p:nvPicPr>
          <p:cNvPr id="27652" name="Picture 5" descr="Картинка 77 из 13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996952"/>
            <a:ext cx="3240360" cy="328233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372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67639"/>
            <a:ext cx="5040560" cy="5656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30285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Топография важнейших элементов в организме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39777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333375"/>
            <a:ext cx="6443662" cy="17272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0825" y="2781300"/>
            <a:ext cx="8642350" cy="38163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неорганические соединения, составляющие только 6% от общего веса человека, являются незаменимыми веществами, обеспечивающими гомеостаз организма.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sz="24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химические элементы делятся на макро-, микро- и ультрамикроэлементы.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sz="24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изменение содержания химических веществ как в сторону увеличения так и в сторону уменьшения ведёт к нарушению обмена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1058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620713"/>
            <a:ext cx="56165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latin typeface="Times New Roman" pitchFamily="18" charset="0"/>
              </a:rPr>
              <a:t>Макроэлементы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3284538"/>
            <a:ext cx="6372225" cy="30257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2800" dirty="0" smtClean="0"/>
              <a:t>		</a:t>
            </a:r>
            <a:r>
              <a:rPr lang="ru-RU" sz="2800" b="1" cap="none" dirty="0" smtClean="0">
                <a:latin typeface="Times New Roman" pitchFamily="18" charset="0"/>
              </a:rPr>
              <a:t>К макроэлементам относятся K, Na, Ca, Cl. </a:t>
            </a:r>
          </a:p>
          <a:p>
            <a:pPr eaLnBrk="1" hangingPunct="1">
              <a:buFontTx/>
              <a:buNone/>
            </a:pPr>
            <a:r>
              <a:rPr lang="ru-RU" sz="2800" b="1" cap="none" dirty="0" smtClean="0">
                <a:latin typeface="Times New Roman" pitchFamily="18" charset="0"/>
              </a:rPr>
              <a:t>		например, при весе человека 70 кг, в нём содержится (в граммах ): кальция – 1700, калия – 250, натрия– 70. </a:t>
            </a:r>
          </a:p>
        </p:txBody>
      </p:sp>
      <p:pic>
        <p:nvPicPr>
          <p:cNvPr id="5124" name="Picture 4" descr="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3429000"/>
            <a:ext cx="2376487" cy="23653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913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812087" cy="1484313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Микроэлементы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1520" y="1989138"/>
            <a:ext cx="4680843" cy="4032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	</a:t>
            </a:r>
            <a:r>
              <a:rPr lang="ru-RU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 ним относятся 22 химических элемента, обязательно присутствующих в организме человека. большинство из них металлы, а из металлов основным является железо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44" name="Picture 5" descr="2893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989138"/>
            <a:ext cx="3538538" cy="419735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54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333375"/>
            <a:ext cx="6516687" cy="17272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Натрий и калий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2781300"/>
            <a:ext cx="6372225" cy="38877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/>
              <a:t>		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Натрий и калий функционируют в паре. </a:t>
            </a:r>
            <a:r>
              <a:rPr lang="ru-RU" sz="2400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диффузии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ионов </a:t>
            </a:r>
            <a:r>
              <a:rPr lang="en-US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en-US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400" cap="none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мембрану в покое мала, </a:t>
            </a:r>
            <a:r>
              <a:rPr lang="ru-RU" sz="2400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 их концентрации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вне клетки и внутри должна была выровняться, если бы в клетке не существовало 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натрий – калиевого насоса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обеспечивает выведение из протоплазмы проникающих в неё ионов натрия и введение ионов калия.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По мере старения организма градиент концентрации ионов калия и натрия на границе клеток падает, а при наступление смерти выравнивается.</a:t>
            </a:r>
          </a:p>
        </p:txBody>
      </p:sp>
      <p:pic>
        <p:nvPicPr>
          <p:cNvPr id="8196" name="Picture 4" descr="image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3141663"/>
            <a:ext cx="2286000" cy="29527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019925" y="6165850"/>
            <a:ext cx="1328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Соль - </a:t>
            </a:r>
            <a:r>
              <a:rPr lang="en-US" dirty="0">
                <a:solidFill>
                  <a:srgbClr val="000000"/>
                </a:solidFill>
              </a:rPr>
              <a:t>NaCl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4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  <a14:imgEffect>
                      <a14:brightnessContrast bright="-5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sz="quarter" idx="13"/>
          </p:nvPr>
        </p:nvSpPr>
        <p:spPr>
          <a:xfrm>
            <a:off x="6011863" y="115888"/>
            <a:ext cx="2959100" cy="36004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Карамбола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b="1" u="sng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Минеральный состав плодов представлен кальцием , фосфором, железом, </a:t>
            </a:r>
            <a:r>
              <a:rPr lang="ru-RU" sz="1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натрием, калием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Витаминный комплекс карамболы состоит из витамина с, бета-каротина, витаминов в1, в2 и в5.</a:t>
            </a:r>
            <a:r>
              <a:rPr lang="ru-RU" sz="1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sz="quarter" idx="14"/>
          </p:nvPr>
        </p:nvSpPr>
        <p:spPr>
          <a:xfrm>
            <a:off x="250825" y="4292600"/>
            <a:ext cx="8569325" cy="2305050"/>
          </a:xfrm>
          <a:noFill/>
        </p:spPr>
        <p:txBody>
          <a:bodyPr/>
          <a:lstStyle/>
          <a:p>
            <a:pPr indent="342900" eaLnBrk="1" hangingPunct="1">
              <a:lnSpc>
                <a:spcPct val="80000"/>
              </a:lnSpc>
              <a:buFontTx/>
              <a:buNone/>
            </a:pPr>
            <a:r>
              <a:rPr lang="ru-RU" sz="1800" dirty="0" smtClean="0"/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плоды карамболы используют как овощ, их солят и маринуют. зрелые плоды едят в свежем виде, они имеют освежающий вкус. сок карамболы утоляет жажду. </a:t>
            </a:r>
          </a:p>
          <a:p>
            <a:pPr indent="342900" eaLnBrk="1" hangingPunct="1">
              <a:lnSpc>
                <a:spcPct val="80000"/>
              </a:lnSpc>
              <a:buFontTx/>
              <a:buNone/>
            </a:pP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Соком кислых плодов карамболы, который содержит щавелевую кислоту, удаляют пятна с одежды. мякотью плодов полируют медные и латунные изделия.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7" descr="0_b4a1_b6c1783d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5888"/>
            <a:ext cx="60483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214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  <p:bldP spid="235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33375"/>
            <a:ext cx="6804025" cy="17272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atin typeface="Times New Roman" pitchFamily="18" charset="0"/>
              </a:rPr>
              <a:t>Кальций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2636838"/>
            <a:ext cx="5940425" cy="41052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Содержится в костях в виде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гидроксофосфат кальция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ru-RU" sz="2000" cap="none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ru-RU" sz="2000" cap="none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cap="none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cap="none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суточное потребление составляет для взрослого человека 800-1200мг.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Падение уровня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кальция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крови приводит к усилению внутренней секреции околощитовидных желез (сопровождается увеличением поступления кальция в кровь).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Наоборот,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содержания кальция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крови вызывает резкое повышение возбудимости центральной нервной системы, что сопровождается приступами судорог и может привести к смерти. </a:t>
            </a:r>
          </a:p>
        </p:txBody>
      </p:sp>
      <p:pic>
        <p:nvPicPr>
          <p:cNvPr id="6148" name="Picture 4" descr="milk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852738"/>
            <a:ext cx="2611437" cy="31750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11863" y="6092825"/>
            <a:ext cx="2935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В молоке содержится довольно много кальция</a:t>
            </a:r>
          </a:p>
        </p:txBody>
      </p:sp>
    </p:spTree>
    <p:extLst>
      <p:ext uri="{BB962C8B-B14F-4D97-AF65-F5344CB8AC3E}">
        <p14:creationId xmlns:p14="http://schemas.microsoft.com/office/powerpoint/2010/main" val="354154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imageServl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53354"/>
            <a:ext cx="6984776" cy="5074433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8630"/>
            <a:ext cx="7706816" cy="128089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Кальций в организме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4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44" t="12687" r="27530" b="-579"/>
          <a:stretch/>
        </p:blipFill>
        <p:spPr>
          <a:xfrm>
            <a:off x="1107281" y="1699063"/>
            <a:ext cx="6687657" cy="4181433"/>
          </a:xfrm>
          <a:pattFill prst="pct75">
            <a:fgClr>
              <a:schemeClr val="accent1"/>
            </a:fgClr>
            <a:bgClr>
              <a:schemeClr val="bg1"/>
            </a:bgClr>
          </a:patt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" t="13473" r="28486" b="349"/>
          <a:stretch/>
        </p:blipFill>
        <p:spPr>
          <a:xfrm>
            <a:off x="1107281" y="1699063"/>
            <a:ext cx="6610384" cy="41287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2" t="14168" r="28486" b="1"/>
          <a:stretch/>
        </p:blipFill>
        <p:spPr>
          <a:xfrm>
            <a:off x="1107281" y="1699063"/>
            <a:ext cx="6648357" cy="41287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13937" r="28274"/>
          <a:stretch/>
        </p:blipFill>
        <p:spPr>
          <a:xfrm>
            <a:off x="1107279" y="1699063"/>
            <a:ext cx="6648358" cy="41398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2" t="13474" r="28169"/>
          <a:stretch/>
        </p:blipFill>
        <p:spPr>
          <a:xfrm>
            <a:off x="1126930" y="1686421"/>
            <a:ext cx="6648359" cy="41413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" t="12080" r="28380"/>
          <a:stretch/>
        </p:blipFill>
        <p:spPr>
          <a:xfrm>
            <a:off x="1107278" y="1626221"/>
            <a:ext cx="6687660" cy="4254275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547664" y="332656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художнику наполнить ведерки красками 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1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1DC037-77ED-41E1-9245-3FE0E693EB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0</TotalTime>
  <Words>163</Words>
  <Application>Microsoft Office PowerPoint</Application>
  <PresentationFormat>Экран (4:3)</PresentationFormat>
  <Paragraphs>65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Franklin Gothic Book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Макроэлементы</vt:lpstr>
      <vt:lpstr>Микроэлементы</vt:lpstr>
      <vt:lpstr>Натрий и калий</vt:lpstr>
      <vt:lpstr>Презентация PowerPoint</vt:lpstr>
      <vt:lpstr>Кальций</vt:lpstr>
      <vt:lpstr>Кальций в организме человека</vt:lpstr>
      <vt:lpstr>Презентация PowerPoint</vt:lpstr>
      <vt:lpstr>Разукрасьте картинку</vt:lpstr>
      <vt:lpstr>Качественные реакции </vt:lpstr>
      <vt:lpstr>Презентация PowerPoint</vt:lpstr>
      <vt:lpstr>Железо</vt:lpstr>
      <vt:lpstr>Гемоглобин</vt:lpstr>
      <vt:lpstr>Оксигемоглобин</vt:lpstr>
      <vt:lpstr>Карбоксигемоглобин</vt:lpstr>
      <vt:lpstr>Хлор и бром</vt:lpstr>
      <vt:lpstr>Фтор</vt:lpstr>
      <vt:lpstr>Йод</vt:lpstr>
      <vt:lpstr>Выводы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2013-09-30T17:01:27Z</dcterms:created>
  <dcterms:modified xsi:type="dcterms:W3CDTF">2016-10-12T15:16:29Z</dcterms:modified>
  <cp:contentStatus>Окончательное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TC020116379991</vt:lpwstr>
  </property>
  <property fmtid="{D5CDD505-2E9C-101B-9397-08002B2CF9AE}" pid="3" name="_MarkAsFinal">
    <vt:bool>true</vt:bool>
  </property>
</Properties>
</file>