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58" r:id="rId3"/>
    <p:sldId id="259" r:id="rId4"/>
    <p:sldId id="265" r:id="rId5"/>
    <p:sldId id="261" r:id="rId6"/>
    <p:sldId id="264" r:id="rId7"/>
    <p:sldId id="262" r:id="rId8"/>
    <p:sldId id="267" r:id="rId9"/>
    <p:sldId id="266" r:id="rId10"/>
    <p:sldId id="260" r:id="rId11"/>
    <p:sldId id="263"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10DE"/>
    <a:srgbClr val="0CA434"/>
    <a:srgbClr val="0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6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06CE5F-28AF-420A-9665-11A93AA2496E}" type="datetimeFigureOut">
              <a:rPr lang="ru-RU" smtClean="0"/>
              <a:pPr/>
              <a:t>26.04.2016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4A27DA-7658-4369-B07B-EC658DA4F5D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B4A27DA-7658-4369-B07B-EC658DA4F5D9}"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B4A27DA-7658-4369-B07B-EC658DA4F5D9}" type="slidenum">
              <a:rPr lang="ru-RU" smtClean="0"/>
              <a:pPr/>
              <a:t>3</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B4A27DA-7658-4369-B07B-EC658DA4F5D9}" type="slidenum">
              <a:rPr lang="ru-RU" smtClean="0"/>
              <a:pPr/>
              <a:t>4</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B4A27DA-7658-4369-B07B-EC658DA4F5D9}" type="slidenum">
              <a:rPr lang="ru-RU" smtClean="0"/>
              <a:pPr/>
              <a:t>9</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B4A27DA-7658-4369-B07B-EC658DA4F5D9}" type="slidenum">
              <a:rPr lang="ru-RU" smtClean="0"/>
              <a:pPr/>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C8C8582-B61B-4CF3-BEBD-075A76684D4A}" type="datetimeFigureOut">
              <a:rPr lang="ru-RU" smtClean="0"/>
              <a:pPr/>
              <a:t>26.04.2016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87D5D6-7DEA-4DD4-8E2C-C1BA9412993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C8C8582-B61B-4CF3-BEBD-075A76684D4A}" type="datetimeFigureOut">
              <a:rPr lang="ru-RU" smtClean="0"/>
              <a:pPr/>
              <a:t>26.04.2016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87D5D6-7DEA-4DD4-8E2C-C1BA9412993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C8C8582-B61B-4CF3-BEBD-075A76684D4A}" type="datetimeFigureOut">
              <a:rPr lang="ru-RU" smtClean="0"/>
              <a:pPr/>
              <a:t>26.04.2016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87D5D6-7DEA-4DD4-8E2C-C1BA9412993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C8C8582-B61B-4CF3-BEBD-075A76684D4A}" type="datetimeFigureOut">
              <a:rPr lang="ru-RU" smtClean="0"/>
              <a:pPr/>
              <a:t>26.04.2016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87D5D6-7DEA-4DD4-8E2C-C1BA9412993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C8C8582-B61B-4CF3-BEBD-075A76684D4A}" type="datetimeFigureOut">
              <a:rPr lang="ru-RU" smtClean="0"/>
              <a:pPr/>
              <a:t>26.04.2016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87D5D6-7DEA-4DD4-8E2C-C1BA9412993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C8C8582-B61B-4CF3-BEBD-075A76684D4A}" type="datetimeFigureOut">
              <a:rPr lang="ru-RU" smtClean="0"/>
              <a:pPr/>
              <a:t>26.04.2016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87D5D6-7DEA-4DD4-8E2C-C1BA9412993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C8C8582-B61B-4CF3-BEBD-075A76684D4A}" type="datetimeFigureOut">
              <a:rPr lang="ru-RU" smtClean="0"/>
              <a:pPr/>
              <a:t>26.04.2016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887D5D6-7DEA-4DD4-8E2C-C1BA9412993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C8C8582-B61B-4CF3-BEBD-075A76684D4A}" type="datetimeFigureOut">
              <a:rPr lang="ru-RU" smtClean="0"/>
              <a:pPr/>
              <a:t>26.04.2016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887D5D6-7DEA-4DD4-8E2C-C1BA9412993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C8C8582-B61B-4CF3-BEBD-075A76684D4A}" type="datetimeFigureOut">
              <a:rPr lang="ru-RU" smtClean="0"/>
              <a:pPr/>
              <a:t>26.04.2016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887D5D6-7DEA-4DD4-8E2C-C1BA9412993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C8C8582-B61B-4CF3-BEBD-075A76684D4A}" type="datetimeFigureOut">
              <a:rPr lang="ru-RU" smtClean="0"/>
              <a:pPr/>
              <a:t>26.04.2016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87D5D6-7DEA-4DD4-8E2C-C1BA9412993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C8C8582-B61B-4CF3-BEBD-075A76684D4A}" type="datetimeFigureOut">
              <a:rPr lang="ru-RU" smtClean="0"/>
              <a:pPr/>
              <a:t>26.04.2016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87D5D6-7DEA-4DD4-8E2C-C1BA9412993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8C8582-B61B-4CF3-BEBD-075A76684D4A}" type="datetimeFigureOut">
              <a:rPr lang="ru-RU" smtClean="0"/>
              <a:pPr/>
              <a:t>26.04.2016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87D5D6-7DEA-4DD4-8E2C-C1BA9412993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hyperlink" Target="http://onwomen.ru/wp-content/uploads/2014/03/mat-i-macheha-300x200.jpg" TargetMode="External"/><Relationship Id="rId3" Type="http://schemas.openxmlformats.org/officeDocument/2006/relationships/image" Target="../media/image1.jpeg"/><Relationship Id="rId7" Type="http://schemas.openxmlformats.org/officeDocument/2006/relationships/hyperlink" Target="http://narod-lekar.ru/svoistva-mat-i-machehi/"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thelib.ru/books/bianki_vitaliy/lesnaya_gazeta_skazki_i_rasskazy_sbornik-read.html" TargetMode="External"/><Relationship Id="rId11" Type="http://schemas.openxmlformats.org/officeDocument/2006/relationships/hyperlink" Target="http://www.liveinternet.ru/users/5196946/post293925839/" TargetMode="External"/><Relationship Id="rId5" Type="http://schemas.openxmlformats.org/officeDocument/2006/relationships/hyperlink" Target="http://vseskazki.su/vitaly-bianki-rasskazi/sova-chitat.html2" TargetMode="External"/><Relationship Id="rId10" Type="http://schemas.openxmlformats.org/officeDocument/2006/relationships/hyperlink" Target="http://narodnayamedicina.com/malina-poleznye-i-lechebnye-svojjstva-polza-protivopokazaniya/" TargetMode="External"/><Relationship Id="rId4" Type="http://schemas.openxmlformats.org/officeDocument/2006/relationships/hyperlink" Target="http://drobs.ru/kartinki/linii_svetlyy_naiskos_fon" TargetMode="External"/><Relationship Id="rId9" Type="http://schemas.openxmlformats.org/officeDocument/2006/relationships/hyperlink" Target="http://www.likefoods.ru/wp-content/uploads/2013/07/poleznie_svoystva_malini.jpg"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knizhkindom.do.am/Bianki/lesnaja_gazeta.png" TargetMode="External"/><Relationship Id="rId3" Type="http://schemas.openxmlformats.org/officeDocument/2006/relationships/hyperlink" Target="http://newaysuspech.ru/wp-content/uploads/2013/10/krasnyiy_klever.png" TargetMode="External"/><Relationship Id="rId7" Type="http://schemas.openxmlformats.org/officeDocument/2006/relationships/hyperlink" Target="http://danlik.ru/wp-content/uploads/2014/02/Bianki-Vitalijj.jpg" TargetMode="Externa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hyperlink" Target="http://nmedicine.net/wp-content/uploads/%D0%BB%D0%B8%D1%81%D1%82%D1%8C%D1%8F-%D0%B1%D1%80%D1%83%D1%81%D0%BD%D0%B8%D0%BA%D0%B81.jpg" TargetMode="External"/><Relationship Id="rId5" Type="http://schemas.openxmlformats.org/officeDocument/2006/relationships/hyperlink" Target="http://img0.liveinternet.ru/images/attach/c/11/115/613/115613160_b05.jpg" TargetMode="External"/><Relationship Id="rId4" Type="http://schemas.openxmlformats.org/officeDocument/2006/relationships/hyperlink" Target="http://www.ayzdorov.ru/tvtravnik_brysnika.php" TargetMode="External"/><Relationship Id="rId9" Type="http://schemas.openxmlformats.org/officeDocument/2006/relationships/hyperlink" Target="http://www.herbalteasonline.com/wp-content/uploads/2015/07/Red-Clover-Tea.jp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robs.ru/opyat/10/linii_svetlyy_naiskos_fon_1920x1200.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5" name="Заголовок 4"/>
          <p:cNvSpPr>
            <a:spLocks noGrp="1"/>
          </p:cNvSpPr>
          <p:nvPr>
            <p:ph type="title"/>
          </p:nvPr>
        </p:nvSpPr>
        <p:spPr/>
        <p:txBody>
          <a:bodyPr>
            <a:noAutofit/>
          </a:bodyPr>
          <a:lstStyle/>
          <a:p>
            <a:r>
              <a:rPr lang="ru-RU" sz="4000" b="1" dirty="0" smtClean="0">
                <a:solidFill>
                  <a:srgbClr val="2D10DE"/>
                </a:solidFill>
              </a:rPr>
              <a:t>Лекарственные растения в произведениях </a:t>
            </a:r>
            <a:r>
              <a:rPr lang="ru-RU" sz="4000" b="1" dirty="0" smtClean="0">
                <a:solidFill>
                  <a:srgbClr val="2D10DE"/>
                </a:solidFill>
              </a:rPr>
              <a:t>Виталия Бианки</a:t>
            </a:r>
            <a:endParaRPr lang="ru-RU" sz="4000" b="1" dirty="0">
              <a:solidFill>
                <a:srgbClr val="2D10DE"/>
              </a:solidFill>
            </a:endParaRPr>
          </a:p>
        </p:txBody>
      </p:sp>
      <p:sp>
        <p:nvSpPr>
          <p:cNvPr id="6" name="Содержимое 5"/>
          <p:cNvSpPr>
            <a:spLocks noGrp="1"/>
          </p:cNvSpPr>
          <p:nvPr>
            <p:ph idx="1"/>
          </p:nvPr>
        </p:nvSpPr>
        <p:spPr/>
        <p:txBody>
          <a:bodyPr>
            <a:normAutofit fontScale="92500" lnSpcReduction="10000"/>
          </a:bodyPr>
          <a:lstStyle/>
          <a:p>
            <a:pPr>
              <a:buNone/>
            </a:pPr>
            <a:r>
              <a:rPr lang="ru-RU" b="1" dirty="0" smtClean="0">
                <a:solidFill>
                  <a:srgbClr val="FF0000"/>
                </a:solidFill>
              </a:rPr>
              <a:t>                  </a:t>
            </a:r>
          </a:p>
          <a:p>
            <a:pPr>
              <a:buNone/>
            </a:pPr>
            <a:endParaRPr lang="ru-RU" sz="1800" b="1" dirty="0"/>
          </a:p>
          <a:p>
            <a:pPr>
              <a:buNone/>
            </a:pPr>
            <a:endParaRPr lang="ru-RU" sz="1800" b="1" dirty="0" smtClean="0"/>
          </a:p>
          <a:p>
            <a:pPr>
              <a:buNone/>
            </a:pPr>
            <a:endParaRPr lang="ru-RU" sz="1800" b="1" dirty="0"/>
          </a:p>
          <a:p>
            <a:pPr>
              <a:buNone/>
            </a:pPr>
            <a:endParaRPr lang="ru-RU" sz="1800" b="1" dirty="0" smtClean="0"/>
          </a:p>
          <a:p>
            <a:pPr>
              <a:buNone/>
            </a:pPr>
            <a:endParaRPr lang="ru-RU" sz="1800" b="1" dirty="0"/>
          </a:p>
          <a:p>
            <a:pPr>
              <a:buNone/>
            </a:pPr>
            <a:endParaRPr lang="ru-RU" sz="1800" b="1" dirty="0" smtClean="0"/>
          </a:p>
          <a:p>
            <a:pPr>
              <a:buNone/>
            </a:pPr>
            <a:endParaRPr lang="ru-RU" sz="1800" b="1" dirty="0"/>
          </a:p>
          <a:p>
            <a:pPr>
              <a:buNone/>
            </a:pPr>
            <a:r>
              <a:rPr lang="ru-RU" sz="1800" b="1" dirty="0" smtClean="0">
                <a:solidFill>
                  <a:srgbClr val="2D10DE"/>
                </a:solidFill>
              </a:rPr>
              <a:t>                                                                           </a:t>
            </a:r>
            <a:r>
              <a:rPr lang="ru-RU" sz="1800" b="1" dirty="0" smtClean="0">
                <a:solidFill>
                  <a:srgbClr val="2D10DE"/>
                </a:solidFill>
              </a:rPr>
              <a:t>Автор</a:t>
            </a:r>
            <a:r>
              <a:rPr lang="ru-RU" sz="1800" b="1" dirty="0" smtClean="0">
                <a:solidFill>
                  <a:srgbClr val="2D10DE"/>
                </a:solidFill>
              </a:rPr>
              <a:t>: Рябова Галина Викторовна,</a:t>
            </a:r>
          </a:p>
          <a:p>
            <a:pPr>
              <a:buNone/>
            </a:pPr>
            <a:r>
              <a:rPr lang="ru-RU" sz="1800" b="1" dirty="0">
                <a:solidFill>
                  <a:srgbClr val="2D10DE"/>
                </a:solidFill>
              </a:rPr>
              <a:t> </a:t>
            </a:r>
            <a:r>
              <a:rPr lang="ru-RU" sz="1800" b="1" dirty="0" smtClean="0">
                <a:solidFill>
                  <a:srgbClr val="2D10DE"/>
                </a:solidFill>
              </a:rPr>
              <a:t>                                                                          учитель начальных классов </a:t>
            </a:r>
          </a:p>
          <a:p>
            <a:pPr>
              <a:buNone/>
            </a:pPr>
            <a:r>
              <a:rPr lang="ru-RU" sz="1800" b="1" dirty="0">
                <a:solidFill>
                  <a:srgbClr val="2D10DE"/>
                </a:solidFill>
              </a:rPr>
              <a:t> </a:t>
            </a:r>
            <a:r>
              <a:rPr lang="ru-RU" sz="1800" b="1" dirty="0" smtClean="0">
                <a:solidFill>
                  <a:srgbClr val="2D10DE"/>
                </a:solidFill>
              </a:rPr>
              <a:t>                                                                          Комсомольского филиала МБОУ </a:t>
            </a:r>
          </a:p>
          <a:p>
            <a:pPr>
              <a:buNone/>
            </a:pPr>
            <a:r>
              <a:rPr lang="ru-RU" sz="1800" b="1" dirty="0">
                <a:solidFill>
                  <a:srgbClr val="2D10DE"/>
                </a:solidFill>
              </a:rPr>
              <a:t> </a:t>
            </a:r>
            <a:r>
              <a:rPr lang="ru-RU" sz="1800" b="1" dirty="0" smtClean="0">
                <a:solidFill>
                  <a:srgbClr val="2D10DE"/>
                </a:solidFill>
              </a:rPr>
              <a:t>                                                                           </a:t>
            </a:r>
            <a:r>
              <a:rPr lang="ru-RU" sz="1800" b="1" dirty="0" err="1" smtClean="0">
                <a:solidFill>
                  <a:srgbClr val="2D10DE"/>
                </a:solidFill>
              </a:rPr>
              <a:t>Шпикуловской</a:t>
            </a:r>
            <a:r>
              <a:rPr lang="ru-RU" sz="1800" b="1" dirty="0" smtClean="0">
                <a:solidFill>
                  <a:srgbClr val="2D10DE"/>
                </a:solidFill>
              </a:rPr>
              <a:t> СОШ п.Д.Бедный</a:t>
            </a:r>
          </a:p>
          <a:p>
            <a:pPr>
              <a:buNone/>
            </a:pPr>
            <a:r>
              <a:rPr lang="ru-RU" sz="1800" b="1" dirty="0">
                <a:solidFill>
                  <a:srgbClr val="2D10DE"/>
                </a:solidFill>
              </a:rPr>
              <a:t> </a:t>
            </a:r>
            <a:r>
              <a:rPr lang="ru-RU" sz="1800" b="1" dirty="0" smtClean="0">
                <a:solidFill>
                  <a:srgbClr val="2D10DE"/>
                </a:solidFill>
              </a:rPr>
              <a:t>                                                                           </a:t>
            </a:r>
            <a:r>
              <a:rPr lang="ru-RU" sz="1800" b="1" dirty="0" err="1" smtClean="0">
                <a:solidFill>
                  <a:srgbClr val="2D10DE"/>
                </a:solidFill>
              </a:rPr>
              <a:t>Жердевского</a:t>
            </a:r>
            <a:r>
              <a:rPr lang="ru-RU" sz="1800" b="1" dirty="0" smtClean="0">
                <a:solidFill>
                  <a:srgbClr val="2D10DE"/>
                </a:solidFill>
              </a:rPr>
              <a:t> района Тамбовской области</a:t>
            </a:r>
          </a:p>
          <a:p>
            <a:pPr>
              <a:buNone/>
            </a:pPr>
            <a:r>
              <a:rPr lang="ru-RU" sz="1800" b="1" dirty="0">
                <a:solidFill>
                  <a:srgbClr val="2D10DE"/>
                </a:solidFill>
              </a:rPr>
              <a:t> </a:t>
            </a:r>
            <a:r>
              <a:rPr lang="ru-RU" sz="1800" b="1" dirty="0" smtClean="0">
                <a:solidFill>
                  <a:srgbClr val="2D10DE"/>
                </a:solidFill>
              </a:rPr>
              <a:t>                                                                                    </a:t>
            </a:r>
            <a:endParaRPr lang="ru-RU" dirty="0">
              <a:solidFill>
                <a:srgbClr val="2D10DE"/>
              </a:solidFill>
            </a:endParaRPr>
          </a:p>
        </p:txBody>
      </p:sp>
      <p:pic>
        <p:nvPicPr>
          <p:cNvPr id="7" name="Рисунок 6" descr="http://knizhkindom.do.am/Bianki/lesnaja_gazeta.png"/>
          <p:cNvPicPr/>
          <p:nvPr/>
        </p:nvPicPr>
        <p:blipFill>
          <a:blip r:embed="rId4" cstate="print"/>
          <a:srcRect/>
          <a:stretch>
            <a:fillRect/>
          </a:stretch>
        </p:blipFill>
        <p:spPr bwMode="auto">
          <a:xfrm>
            <a:off x="571472" y="1785926"/>
            <a:ext cx="2362200" cy="3629025"/>
          </a:xfrm>
          <a:prstGeom prst="rect">
            <a:avLst/>
          </a:prstGeom>
          <a:noFill/>
          <a:ln w="9525">
            <a:noFill/>
            <a:miter lim="800000"/>
            <a:headEnd/>
            <a:tailEnd/>
          </a:ln>
        </p:spPr>
      </p:pic>
      <p:pic>
        <p:nvPicPr>
          <p:cNvPr id="14338" name="Picture 2" descr="http://go3.imgsmail.ru/imgpreview?key=44d4a5147a270f76&amp;mb=imgdb_preview_1043"/>
          <p:cNvPicPr>
            <a:picLocks noChangeAspect="1" noChangeArrowheads="1"/>
          </p:cNvPicPr>
          <p:nvPr/>
        </p:nvPicPr>
        <p:blipFill>
          <a:blip r:embed="rId5" cstate="print"/>
          <a:srcRect/>
          <a:stretch>
            <a:fillRect/>
          </a:stretch>
        </p:blipFill>
        <p:spPr bwMode="auto">
          <a:xfrm>
            <a:off x="6500826" y="1428736"/>
            <a:ext cx="2290767" cy="270034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robs.ru/opyat/10/linii_svetlyy_naiskos_fon_1920x1200.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5" name="Заголовок 4"/>
          <p:cNvSpPr>
            <a:spLocks noGrp="1"/>
          </p:cNvSpPr>
          <p:nvPr>
            <p:ph type="title"/>
          </p:nvPr>
        </p:nvSpPr>
        <p:spPr>
          <a:xfrm>
            <a:off x="457200" y="0"/>
            <a:ext cx="8229600" cy="928670"/>
          </a:xfrm>
        </p:spPr>
        <p:txBody>
          <a:bodyPr/>
          <a:lstStyle/>
          <a:p>
            <a:r>
              <a:rPr lang="ru-RU" dirty="0" smtClean="0"/>
              <a:t>Источники</a:t>
            </a:r>
            <a:endParaRPr lang="ru-RU" dirty="0"/>
          </a:p>
        </p:txBody>
      </p:sp>
      <p:sp>
        <p:nvSpPr>
          <p:cNvPr id="6" name="Содержимое 5"/>
          <p:cNvSpPr>
            <a:spLocks noGrp="1"/>
          </p:cNvSpPr>
          <p:nvPr>
            <p:ph idx="1"/>
          </p:nvPr>
        </p:nvSpPr>
        <p:spPr>
          <a:xfrm>
            <a:off x="457200" y="1285860"/>
            <a:ext cx="8229600" cy="4840303"/>
          </a:xfrm>
        </p:spPr>
        <p:txBody>
          <a:bodyPr>
            <a:normAutofit/>
          </a:bodyPr>
          <a:lstStyle/>
          <a:p>
            <a:pPr marL="457200" indent="-457200">
              <a:buNone/>
            </a:pPr>
            <a:r>
              <a:rPr lang="en-US" sz="2000" dirty="0" smtClean="0">
                <a:hlinkClick r:id="rId4"/>
              </a:rPr>
              <a:t>http://drobs.ru/kartinki/linii_svetlyy_naiskos_fon</a:t>
            </a:r>
            <a:r>
              <a:rPr lang="ru-RU" sz="2000" dirty="0" smtClean="0"/>
              <a:t> Фон</a:t>
            </a:r>
          </a:p>
          <a:p>
            <a:pPr marL="457200" indent="-457200">
              <a:buAutoNum type="arabicPeriod"/>
            </a:pPr>
            <a:endParaRPr lang="ru-RU" sz="2000" dirty="0" smtClean="0"/>
          </a:p>
        </p:txBody>
      </p:sp>
      <p:sp>
        <p:nvSpPr>
          <p:cNvPr id="7" name="Прямоугольник 6"/>
          <p:cNvSpPr/>
          <p:nvPr/>
        </p:nvSpPr>
        <p:spPr>
          <a:xfrm>
            <a:off x="428596" y="1857364"/>
            <a:ext cx="8358246" cy="369332"/>
          </a:xfrm>
          <a:prstGeom prst="rect">
            <a:avLst/>
          </a:prstGeom>
        </p:spPr>
        <p:txBody>
          <a:bodyPr wrap="square">
            <a:spAutoFit/>
          </a:bodyPr>
          <a:lstStyle/>
          <a:p>
            <a:r>
              <a:rPr lang="en-US" dirty="0" smtClean="0">
                <a:hlinkClick r:id="rId5"/>
              </a:rPr>
              <a:t>http://vseskazki.su/vitaly-bianki-rasskazi/sova-chitat.html</a:t>
            </a:r>
            <a:r>
              <a:rPr lang="ru-RU" dirty="0" smtClean="0">
                <a:hlinkClick r:id="rId5"/>
              </a:rPr>
              <a:t>2</a:t>
            </a:r>
            <a:r>
              <a:rPr lang="ru-RU" dirty="0" smtClean="0"/>
              <a:t>. </a:t>
            </a:r>
            <a:r>
              <a:rPr lang="ru-RU" dirty="0" smtClean="0"/>
              <a:t>Сова</a:t>
            </a:r>
            <a:endParaRPr lang="ru-RU" dirty="0"/>
          </a:p>
        </p:txBody>
      </p:sp>
      <p:sp>
        <p:nvSpPr>
          <p:cNvPr id="8" name="Прямоугольник 7"/>
          <p:cNvSpPr/>
          <p:nvPr/>
        </p:nvSpPr>
        <p:spPr>
          <a:xfrm>
            <a:off x="428596" y="2428869"/>
            <a:ext cx="8429684" cy="646331"/>
          </a:xfrm>
          <a:prstGeom prst="rect">
            <a:avLst/>
          </a:prstGeom>
        </p:spPr>
        <p:txBody>
          <a:bodyPr wrap="square">
            <a:spAutoFit/>
          </a:bodyPr>
          <a:lstStyle/>
          <a:p>
            <a:r>
              <a:rPr lang="en-US" dirty="0" smtClean="0">
                <a:hlinkClick r:id="rId6"/>
              </a:rPr>
              <a:t>http://</a:t>
            </a:r>
            <a:r>
              <a:rPr lang="en-US" dirty="0" smtClean="0">
                <a:hlinkClick r:id="rId6"/>
              </a:rPr>
              <a:t>thelib.ru/books/bianki_vitaliy/lesnaya_gazeta_skazki_i_rasskazy_sbornik-read.html</a:t>
            </a:r>
            <a:r>
              <a:rPr lang="ru-RU" dirty="0" smtClean="0"/>
              <a:t> Лесная газета </a:t>
            </a:r>
            <a:endParaRPr lang="ru-RU" dirty="0"/>
          </a:p>
        </p:txBody>
      </p:sp>
      <p:sp>
        <p:nvSpPr>
          <p:cNvPr id="10" name="Прямоугольник 9"/>
          <p:cNvSpPr/>
          <p:nvPr/>
        </p:nvSpPr>
        <p:spPr>
          <a:xfrm>
            <a:off x="428596" y="3000372"/>
            <a:ext cx="6388634" cy="369332"/>
          </a:xfrm>
          <a:prstGeom prst="rect">
            <a:avLst/>
          </a:prstGeom>
        </p:spPr>
        <p:txBody>
          <a:bodyPr wrap="square">
            <a:spAutoFit/>
          </a:bodyPr>
          <a:lstStyle/>
          <a:p>
            <a:r>
              <a:rPr lang="en-US" dirty="0" smtClean="0">
                <a:hlinkClick r:id="rId7"/>
              </a:rPr>
              <a:t>http://narod-lekar.ru/svoistva-mat-i-machehi/</a:t>
            </a:r>
            <a:r>
              <a:rPr lang="ru-RU" dirty="0" smtClean="0"/>
              <a:t> </a:t>
            </a:r>
            <a:r>
              <a:rPr lang="ru-RU" dirty="0" smtClean="0"/>
              <a:t>Мать-и-мачеха</a:t>
            </a:r>
            <a:endParaRPr lang="ru-RU" dirty="0"/>
          </a:p>
        </p:txBody>
      </p:sp>
      <p:sp>
        <p:nvSpPr>
          <p:cNvPr id="11" name="Прямоугольник 10"/>
          <p:cNvSpPr/>
          <p:nvPr/>
        </p:nvSpPr>
        <p:spPr>
          <a:xfrm>
            <a:off x="500034" y="3429001"/>
            <a:ext cx="6357966" cy="646331"/>
          </a:xfrm>
          <a:prstGeom prst="rect">
            <a:avLst/>
          </a:prstGeom>
        </p:spPr>
        <p:txBody>
          <a:bodyPr wrap="square">
            <a:spAutoFit/>
          </a:bodyPr>
          <a:lstStyle/>
          <a:p>
            <a:r>
              <a:rPr lang="en-US" dirty="0" smtClean="0">
                <a:hlinkClick r:id="rId8"/>
              </a:rPr>
              <a:t>http://onwomen.ru/wp-content/uploads/2014/03/mat-i-macheha-300x200.jpg</a:t>
            </a:r>
            <a:r>
              <a:rPr lang="ru-RU" dirty="0" smtClean="0"/>
              <a:t> </a:t>
            </a:r>
            <a:r>
              <a:rPr lang="ru-RU" dirty="0" smtClean="0"/>
              <a:t>Мать-и-мачеха</a:t>
            </a:r>
            <a:endParaRPr lang="ru-RU" dirty="0"/>
          </a:p>
        </p:txBody>
      </p:sp>
      <p:sp>
        <p:nvSpPr>
          <p:cNvPr id="12" name="Прямоугольник 11"/>
          <p:cNvSpPr/>
          <p:nvPr/>
        </p:nvSpPr>
        <p:spPr>
          <a:xfrm>
            <a:off x="500034" y="4143381"/>
            <a:ext cx="8001056" cy="646331"/>
          </a:xfrm>
          <a:prstGeom prst="rect">
            <a:avLst/>
          </a:prstGeom>
        </p:spPr>
        <p:txBody>
          <a:bodyPr wrap="square">
            <a:spAutoFit/>
          </a:bodyPr>
          <a:lstStyle/>
          <a:p>
            <a:r>
              <a:rPr lang="en-US" dirty="0" smtClean="0">
                <a:hlinkClick r:id="rId9"/>
              </a:rPr>
              <a:t>http://www.likefoods.ru/wp-content/uploads/2013/07/poleznie_svoystva_malini.jpg</a:t>
            </a:r>
            <a:r>
              <a:rPr lang="ru-RU" dirty="0" smtClean="0"/>
              <a:t> </a:t>
            </a:r>
            <a:r>
              <a:rPr lang="ru-RU" dirty="0" smtClean="0"/>
              <a:t>Малина</a:t>
            </a:r>
            <a:endParaRPr lang="ru-RU" dirty="0"/>
          </a:p>
        </p:txBody>
      </p:sp>
      <p:sp>
        <p:nvSpPr>
          <p:cNvPr id="13" name="Прямоугольник 12"/>
          <p:cNvSpPr/>
          <p:nvPr/>
        </p:nvSpPr>
        <p:spPr>
          <a:xfrm>
            <a:off x="500034" y="4929198"/>
            <a:ext cx="8286808" cy="646331"/>
          </a:xfrm>
          <a:prstGeom prst="rect">
            <a:avLst/>
          </a:prstGeom>
        </p:spPr>
        <p:txBody>
          <a:bodyPr wrap="square">
            <a:spAutoFit/>
          </a:bodyPr>
          <a:lstStyle/>
          <a:p>
            <a:r>
              <a:rPr lang="en-US" dirty="0" smtClean="0">
                <a:hlinkClick r:id="rId10"/>
              </a:rPr>
              <a:t>http://narodnayamedicina.com/malina-poleznye-i-lechebnye-svojjstva-polza-protivopokazaniya/</a:t>
            </a:r>
            <a:r>
              <a:rPr lang="ru-RU" dirty="0" smtClean="0"/>
              <a:t> </a:t>
            </a:r>
            <a:r>
              <a:rPr lang="ru-RU" dirty="0" smtClean="0"/>
              <a:t>О </a:t>
            </a:r>
            <a:r>
              <a:rPr lang="ru-RU" dirty="0" smtClean="0"/>
              <a:t>малине</a:t>
            </a:r>
            <a:endParaRPr lang="ru-RU" dirty="0"/>
          </a:p>
        </p:txBody>
      </p:sp>
      <p:sp>
        <p:nvSpPr>
          <p:cNvPr id="14" name="Прямоугольник 13"/>
          <p:cNvSpPr/>
          <p:nvPr/>
        </p:nvSpPr>
        <p:spPr>
          <a:xfrm>
            <a:off x="357158" y="857233"/>
            <a:ext cx="8786842" cy="369332"/>
          </a:xfrm>
          <a:prstGeom prst="rect">
            <a:avLst/>
          </a:prstGeom>
        </p:spPr>
        <p:txBody>
          <a:bodyPr wrap="square">
            <a:spAutoFit/>
          </a:bodyPr>
          <a:lstStyle/>
          <a:p>
            <a:r>
              <a:rPr lang="ru-RU" dirty="0" smtClean="0">
                <a:hlinkClick r:id="rId11"/>
              </a:rPr>
              <a:t> </a:t>
            </a:r>
            <a:r>
              <a:rPr lang="en-US" dirty="0" smtClean="0">
                <a:hlinkClick r:id="rId11"/>
              </a:rPr>
              <a:t>http</a:t>
            </a:r>
            <a:r>
              <a:rPr lang="en-US" dirty="0" smtClean="0">
                <a:hlinkClick r:id="rId11"/>
              </a:rPr>
              <a:t>://www.liveinternet.ru/users/5196946/post293925839</a:t>
            </a:r>
            <a:r>
              <a:rPr lang="en-US" dirty="0" smtClean="0">
                <a:hlinkClick r:id="rId11"/>
              </a:rPr>
              <a:t>/</a:t>
            </a:r>
            <a:r>
              <a:rPr lang="ru-RU" dirty="0" smtClean="0"/>
              <a:t> О клевере</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robs.ru/opyat/10/linii_svetlyy_naiskos_fon_1920x1200.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8" name="Прямоугольник 7"/>
          <p:cNvSpPr/>
          <p:nvPr/>
        </p:nvSpPr>
        <p:spPr>
          <a:xfrm>
            <a:off x="500034" y="285729"/>
            <a:ext cx="6357966" cy="646331"/>
          </a:xfrm>
          <a:prstGeom prst="rect">
            <a:avLst/>
          </a:prstGeom>
        </p:spPr>
        <p:txBody>
          <a:bodyPr wrap="square">
            <a:spAutoFit/>
          </a:bodyPr>
          <a:lstStyle/>
          <a:p>
            <a:r>
              <a:rPr lang="en-US" dirty="0" smtClean="0">
                <a:hlinkClick r:id="rId3"/>
              </a:rPr>
              <a:t>http://newaysuspech.ru/wp-content/uploads/2013/10/krasnyiy_klever.png</a:t>
            </a:r>
            <a:r>
              <a:rPr lang="ru-RU" dirty="0" smtClean="0"/>
              <a:t> </a:t>
            </a:r>
            <a:r>
              <a:rPr lang="ru-RU" dirty="0" smtClean="0"/>
              <a:t>Клевер</a:t>
            </a:r>
            <a:endParaRPr lang="ru-RU" dirty="0"/>
          </a:p>
        </p:txBody>
      </p:sp>
      <p:sp>
        <p:nvSpPr>
          <p:cNvPr id="5" name="Прямоугольник 4"/>
          <p:cNvSpPr/>
          <p:nvPr/>
        </p:nvSpPr>
        <p:spPr>
          <a:xfrm>
            <a:off x="571472" y="1500174"/>
            <a:ext cx="6286528" cy="369332"/>
          </a:xfrm>
          <a:prstGeom prst="rect">
            <a:avLst/>
          </a:prstGeom>
        </p:spPr>
        <p:txBody>
          <a:bodyPr wrap="square">
            <a:spAutoFit/>
          </a:bodyPr>
          <a:lstStyle/>
          <a:p>
            <a:r>
              <a:rPr lang="en-US" dirty="0" smtClean="0">
                <a:hlinkClick r:id="rId4"/>
              </a:rPr>
              <a:t>http://</a:t>
            </a:r>
            <a:r>
              <a:rPr lang="en-US" dirty="0" smtClean="0">
                <a:hlinkClick r:id="rId4"/>
              </a:rPr>
              <a:t>www.ayzdorov.ru/tvtravnik_brysnika.php</a:t>
            </a:r>
            <a:r>
              <a:rPr lang="ru-RU" dirty="0" smtClean="0"/>
              <a:t> О бруснике</a:t>
            </a:r>
            <a:endParaRPr lang="ru-RU" dirty="0"/>
          </a:p>
        </p:txBody>
      </p:sp>
      <p:sp>
        <p:nvSpPr>
          <p:cNvPr id="6" name="Прямоугольник 5"/>
          <p:cNvSpPr/>
          <p:nvPr/>
        </p:nvSpPr>
        <p:spPr>
          <a:xfrm>
            <a:off x="571472" y="1928803"/>
            <a:ext cx="6286528" cy="646331"/>
          </a:xfrm>
          <a:prstGeom prst="rect">
            <a:avLst/>
          </a:prstGeom>
        </p:spPr>
        <p:txBody>
          <a:bodyPr wrap="square">
            <a:spAutoFit/>
          </a:bodyPr>
          <a:lstStyle/>
          <a:p>
            <a:r>
              <a:rPr lang="en-US" dirty="0" smtClean="0">
                <a:hlinkClick r:id="rId5"/>
              </a:rPr>
              <a:t>http://</a:t>
            </a:r>
            <a:r>
              <a:rPr lang="en-US" dirty="0" smtClean="0">
                <a:hlinkClick r:id="rId5"/>
              </a:rPr>
              <a:t>img0.liveinternet.ru/images/attach/c/11/115/613/115613160_b05.jpg</a:t>
            </a:r>
            <a:r>
              <a:rPr lang="ru-RU" dirty="0" smtClean="0"/>
              <a:t> Брусника</a:t>
            </a:r>
            <a:endParaRPr lang="ru-RU" dirty="0"/>
          </a:p>
        </p:txBody>
      </p:sp>
      <p:sp>
        <p:nvSpPr>
          <p:cNvPr id="7" name="Прямоугольник 6"/>
          <p:cNvSpPr/>
          <p:nvPr/>
        </p:nvSpPr>
        <p:spPr>
          <a:xfrm>
            <a:off x="571472" y="2571744"/>
            <a:ext cx="8358246" cy="923330"/>
          </a:xfrm>
          <a:prstGeom prst="rect">
            <a:avLst/>
          </a:prstGeom>
        </p:spPr>
        <p:txBody>
          <a:bodyPr wrap="square">
            <a:spAutoFit/>
          </a:bodyPr>
          <a:lstStyle/>
          <a:p>
            <a:r>
              <a:rPr lang="en-US" dirty="0" smtClean="0">
                <a:hlinkClick r:id="rId6"/>
              </a:rPr>
              <a:t>http://nmedicine.net/wp-content/uploads/%D0%BB%D0%B8%D1%81%D1%82%D1%8C%D1%8F-%</a:t>
            </a:r>
            <a:r>
              <a:rPr lang="en-US" dirty="0" smtClean="0">
                <a:hlinkClick r:id="rId6"/>
              </a:rPr>
              <a:t>D0%B1%D1%80%D1%83%D1%81%D0%BD%D0%B8%D0%BA%D0%B81.jpg</a:t>
            </a:r>
            <a:r>
              <a:rPr lang="ru-RU" dirty="0" smtClean="0"/>
              <a:t> Брусника </a:t>
            </a:r>
            <a:endParaRPr lang="ru-RU" dirty="0"/>
          </a:p>
        </p:txBody>
      </p:sp>
      <p:sp>
        <p:nvSpPr>
          <p:cNvPr id="10" name="Прямоугольник 9"/>
          <p:cNvSpPr/>
          <p:nvPr/>
        </p:nvSpPr>
        <p:spPr>
          <a:xfrm>
            <a:off x="571472" y="3429000"/>
            <a:ext cx="8215370" cy="369332"/>
          </a:xfrm>
          <a:prstGeom prst="rect">
            <a:avLst/>
          </a:prstGeom>
        </p:spPr>
        <p:txBody>
          <a:bodyPr wrap="square">
            <a:spAutoFit/>
          </a:bodyPr>
          <a:lstStyle/>
          <a:p>
            <a:r>
              <a:rPr lang="en-US" dirty="0" smtClean="0">
                <a:hlinkClick r:id="rId7"/>
              </a:rPr>
              <a:t>http://</a:t>
            </a:r>
            <a:r>
              <a:rPr lang="en-US" dirty="0" smtClean="0">
                <a:hlinkClick r:id="rId7"/>
              </a:rPr>
              <a:t>danlik.ru/wp-content/uploads/2014/02/Bianki-Vitalijj.jpg</a:t>
            </a:r>
            <a:r>
              <a:rPr lang="ru-RU" dirty="0" smtClean="0"/>
              <a:t> Сова</a:t>
            </a:r>
            <a:endParaRPr lang="ru-RU" dirty="0"/>
          </a:p>
        </p:txBody>
      </p:sp>
      <p:sp>
        <p:nvSpPr>
          <p:cNvPr id="11" name="Прямоугольник 10"/>
          <p:cNvSpPr/>
          <p:nvPr/>
        </p:nvSpPr>
        <p:spPr>
          <a:xfrm>
            <a:off x="642910" y="3706447"/>
            <a:ext cx="8286808" cy="369332"/>
          </a:xfrm>
          <a:prstGeom prst="rect">
            <a:avLst/>
          </a:prstGeom>
        </p:spPr>
        <p:txBody>
          <a:bodyPr wrap="square">
            <a:spAutoFit/>
          </a:bodyPr>
          <a:lstStyle/>
          <a:p>
            <a:r>
              <a:rPr lang="en-US" dirty="0" smtClean="0">
                <a:hlinkClick r:id="rId8"/>
              </a:rPr>
              <a:t>http://</a:t>
            </a:r>
            <a:r>
              <a:rPr lang="en-US" dirty="0" smtClean="0">
                <a:hlinkClick r:id="rId8"/>
              </a:rPr>
              <a:t>knizhkindom.do.am/Bianki/lesnaja_gazeta.png</a:t>
            </a:r>
            <a:r>
              <a:rPr lang="ru-RU" dirty="0" smtClean="0"/>
              <a:t> Лесная газета</a:t>
            </a:r>
            <a:endParaRPr lang="ru-RU" dirty="0"/>
          </a:p>
        </p:txBody>
      </p:sp>
      <p:sp>
        <p:nvSpPr>
          <p:cNvPr id="12" name="Прямоугольник 11"/>
          <p:cNvSpPr/>
          <p:nvPr/>
        </p:nvSpPr>
        <p:spPr>
          <a:xfrm>
            <a:off x="571472" y="928670"/>
            <a:ext cx="8286808" cy="646331"/>
          </a:xfrm>
          <a:prstGeom prst="rect">
            <a:avLst/>
          </a:prstGeom>
        </p:spPr>
        <p:txBody>
          <a:bodyPr wrap="square">
            <a:spAutoFit/>
          </a:bodyPr>
          <a:lstStyle/>
          <a:p>
            <a:r>
              <a:rPr lang="en-US" dirty="0" smtClean="0">
                <a:hlinkClick r:id="rId9"/>
              </a:rPr>
              <a:t>http://</a:t>
            </a:r>
            <a:r>
              <a:rPr lang="en-US" dirty="0" smtClean="0">
                <a:hlinkClick r:id="rId9"/>
              </a:rPr>
              <a:t>www.herbalteasonline.com/wp-content/uploads/2015/07/Red-Clover-Tea.jpg</a:t>
            </a:r>
            <a:r>
              <a:rPr lang="ru-RU" dirty="0" smtClean="0"/>
              <a:t> Клевер</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robs.ru/opyat/10/linii_svetlyy_naiskos_fon_1920x1200.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Заголовок 4"/>
          <p:cNvSpPr>
            <a:spLocks noGrp="1"/>
          </p:cNvSpPr>
          <p:nvPr>
            <p:ph type="title"/>
          </p:nvPr>
        </p:nvSpPr>
        <p:spPr/>
        <p:txBody>
          <a:bodyPr>
            <a:normAutofit/>
          </a:bodyPr>
          <a:lstStyle/>
          <a:p>
            <a:r>
              <a:rPr lang="ru-RU" sz="5400" b="1" dirty="0" smtClean="0">
                <a:solidFill>
                  <a:srgbClr val="2D10DE"/>
                </a:solidFill>
              </a:rPr>
              <a:t>К</a:t>
            </a:r>
            <a:r>
              <a:rPr lang="ru-RU" sz="5400" b="1" dirty="0" smtClean="0">
                <a:solidFill>
                  <a:srgbClr val="2D10DE"/>
                </a:solidFill>
              </a:rPr>
              <a:t>левер</a:t>
            </a:r>
            <a:endParaRPr lang="ru-RU" sz="5400" b="1" dirty="0">
              <a:solidFill>
                <a:srgbClr val="2D10DE"/>
              </a:solidFill>
            </a:endParaRPr>
          </a:p>
        </p:txBody>
      </p:sp>
      <p:sp>
        <p:nvSpPr>
          <p:cNvPr id="6" name="Содержимое 5"/>
          <p:cNvSpPr>
            <a:spLocks noGrp="1"/>
          </p:cNvSpPr>
          <p:nvPr>
            <p:ph sz="half" idx="1"/>
          </p:nvPr>
        </p:nvSpPr>
        <p:spPr>
          <a:xfrm>
            <a:off x="457200" y="1600200"/>
            <a:ext cx="3114668" cy="4525963"/>
          </a:xfrm>
        </p:spPr>
        <p:txBody>
          <a:bodyPr>
            <a:normAutofit/>
          </a:bodyPr>
          <a:lstStyle/>
          <a:p>
            <a:pPr>
              <a:buNone/>
            </a:pPr>
            <a:r>
              <a:rPr lang="ru-RU" dirty="0" smtClean="0"/>
              <a:t>     «Стоит </a:t>
            </a:r>
            <a:r>
              <a:rPr lang="ru-RU" dirty="0"/>
              <a:t>на лугу клевер </a:t>
            </a:r>
            <a:r>
              <a:rPr lang="ru-RU" dirty="0" err="1"/>
              <a:t>кормовистый</a:t>
            </a:r>
            <a:r>
              <a:rPr lang="ru-RU" dirty="0"/>
              <a:t>, головой к земле </a:t>
            </a:r>
            <a:r>
              <a:rPr lang="ru-RU" dirty="0" smtClean="0"/>
              <a:t>виснет…»</a:t>
            </a:r>
          </a:p>
          <a:p>
            <a:pPr>
              <a:buNone/>
            </a:pPr>
            <a:r>
              <a:rPr lang="ru-RU" dirty="0" smtClean="0"/>
              <a:t>     В.Бианки «Сова»</a:t>
            </a:r>
            <a:endParaRPr lang="ru-RU" dirty="0"/>
          </a:p>
        </p:txBody>
      </p:sp>
      <p:pic>
        <p:nvPicPr>
          <p:cNvPr id="8" name="Содержимое 7" descr="krasnyiy_klever"/>
          <p:cNvPicPr>
            <a:picLocks noGrp="1"/>
          </p:cNvPicPr>
          <p:nvPr>
            <p:ph sz="half" idx="2"/>
          </p:nvPr>
        </p:nvPicPr>
        <p:blipFill>
          <a:blip r:embed="rId3" cstate="print"/>
          <a:srcRect/>
          <a:stretch>
            <a:fillRect/>
          </a:stretch>
        </p:blipFill>
        <p:spPr bwMode="auto">
          <a:xfrm>
            <a:off x="3714744" y="1714488"/>
            <a:ext cx="5214974" cy="367269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robs.ru/opyat/10/linii_svetlyy_naiskos_fon_1920x1200.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5" name="Заголовок 4"/>
          <p:cNvSpPr>
            <a:spLocks noGrp="1"/>
          </p:cNvSpPr>
          <p:nvPr>
            <p:ph type="title"/>
          </p:nvPr>
        </p:nvSpPr>
        <p:spPr/>
        <p:txBody>
          <a:bodyPr/>
          <a:lstStyle/>
          <a:p>
            <a:r>
              <a:rPr lang="ru-RU" b="1" dirty="0" smtClean="0">
                <a:solidFill>
                  <a:srgbClr val="2D10DE"/>
                </a:solidFill>
              </a:rPr>
              <a:t>Полезные свойства клевера</a:t>
            </a:r>
            <a:endParaRPr lang="ru-RU" b="1" dirty="0">
              <a:solidFill>
                <a:srgbClr val="2D10DE"/>
              </a:solidFill>
            </a:endParaRPr>
          </a:p>
        </p:txBody>
      </p:sp>
      <p:sp>
        <p:nvSpPr>
          <p:cNvPr id="7" name="Содержимое 6"/>
          <p:cNvSpPr>
            <a:spLocks noGrp="1"/>
          </p:cNvSpPr>
          <p:nvPr>
            <p:ph sz="half" idx="4294967295"/>
          </p:nvPr>
        </p:nvSpPr>
        <p:spPr>
          <a:xfrm>
            <a:off x="642909" y="1285860"/>
            <a:ext cx="5000661" cy="5286412"/>
          </a:xfrm>
        </p:spPr>
        <p:txBody>
          <a:bodyPr>
            <a:normAutofit fontScale="70000" lnSpcReduction="20000"/>
          </a:bodyPr>
          <a:lstStyle/>
          <a:p>
            <a:pPr>
              <a:buNone/>
            </a:pPr>
            <a:r>
              <a:rPr lang="ru-RU" sz="3400" dirty="0" smtClean="0"/>
              <a:t>       Молодые </a:t>
            </a:r>
            <a:r>
              <a:rPr lang="ru-RU" sz="3400" dirty="0" smtClean="0"/>
              <a:t>листья клевера красного используют при готовке салатов, а из соцветий готовят замечательный чай. Также его выращивают в качестве кормового растения. Клевер является медоносом, опылять его могут только пчелы или шмели. Кроме того, вытяжки из него включают в состав парфюмерных композиций, масел, косметических средств</a:t>
            </a:r>
            <a:r>
              <a:rPr lang="ru-RU" sz="3400" dirty="0" smtClean="0"/>
              <a:t>. В </a:t>
            </a:r>
            <a:r>
              <a:rPr lang="ru-RU" sz="3400" dirty="0" smtClean="0"/>
              <a:t>народной медицине клевер красноватый используют в форме чая, отвара, настоя, настойки или для наружного применения</a:t>
            </a:r>
            <a:r>
              <a:rPr lang="ru-RU" dirty="0" smtClean="0"/>
              <a:t>.</a:t>
            </a:r>
            <a:endParaRPr lang="ru-RU" dirty="0"/>
          </a:p>
        </p:txBody>
      </p:sp>
      <p:pic>
        <p:nvPicPr>
          <p:cNvPr id="12290" name="Picture 2" descr="http://www.herbalteasonline.com/wp-content/uploads/2015/07/Red-Clover-Tea.jpg"/>
          <p:cNvPicPr>
            <a:picLocks noChangeAspect="1" noChangeArrowheads="1"/>
          </p:cNvPicPr>
          <p:nvPr/>
        </p:nvPicPr>
        <p:blipFill>
          <a:blip r:embed="rId4" cstate="print"/>
          <a:srcRect/>
          <a:stretch>
            <a:fillRect/>
          </a:stretch>
        </p:blipFill>
        <p:spPr bwMode="auto">
          <a:xfrm>
            <a:off x="5572132" y="1857364"/>
            <a:ext cx="3286148" cy="257176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robs.ru/opyat/10/linii_svetlyy_naiskos_fon_1920x1200.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5" name="Заголовок 4"/>
          <p:cNvSpPr>
            <a:spLocks noGrp="1"/>
          </p:cNvSpPr>
          <p:nvPr>
            <p:ph type="title"/>
          </p:nvPr>
        </p:nvSpPr>
        <p:spPr>
          <a:xfrm>
            <a:off x="457200" y="0"/>
            <a:ext cx="8229600" cy="1417638"/>
          </a:xfrm>
        </p:spPr>
        <p:txBody>
          <a:bodyPr>
            <a:normAutofit fontScale="90000"/>
          </a:bodyPr>
          <a:lstStyle/>
          <a:p>
            <a:r>
              <a:rPr lang="ru-RU" b="1" dirty="0" smtClean="0">
                <a:solidFill>
                  <a:srgbClr val="2D10DE"/>
                </a:solidFill>
              </a:rPr>
              <a:t>Мать-и-мачеха</a:t>
            </a:r>
            <a:r>
              <a:rPr lang="ru-RU" b="1" dirty="0" smtClean="0">
                <a:solidFill>
                  <a:srgbClr val="2D10DE"/>
                </a:solidFill>
              </a:rPr>
              <a:t/>
            </a:r>
            <a:br>
              <a:rPr lang="ru-RU" b="1" dirty="0" smtClean="0">
                <a:solidFill>
                  <a:srgbClr val="2D10DE"/>
                </a:solidFill>
              </a:rPr>
            </a:br>
            <a:endParaRPr lang="ru-RU" dirty="0">
              <a:solidFill>
                <a:srgbClr val="2D10DE"/>
              </a:solidFill>
            </a:endParaRPr>
          </a:p>
        </p:txBody>
      </p:sp>
      <p:sp>
        <p:nvSpPr>
          <p:cNvPr id="6" name="Содержимое 5"/>
          <p:cNvSpPr>
            <a:spLocks noGrp="1"/>
          </p:cNvSpPr>
          <p:nvPr>
            <p:ph sz="half" idx="1"/>
          </p:nvPr>
        </p:nvSpPr>
        <p:spPr>
          <a:xfrm>
            <a:off x="457200" y="928670"/>
            <a:ext cx="3900486" cy="5643602"/>
          </a:xfrm>
        </p:spPr>
        <p:txBody>
          <a:bodyPr>
            <a:normAutofit fontScale="85000" lnSpcReduction="20000"/>
          </a:bodyPr>
          <a:lstStyle/>
          <a:p>
            <a:pPr>
              <a:buNone/>
            </a:pPr>
            <a:r>
              <a:rPr lang="ru-RU" dirty="0" smtClean="0"/>
              <a:t>      «На </a:t>
            </a:r>
            <a:r>
              <a:rPr lang="ru-RU" dirty="0"/>
              <a:t>пригорках давно </a:t>
            </a:r>
            <a:r>
              <a:rPr lang="ru-RU" dirty="0" smtClean="0"/>
              <a:t>уже появились </a:t>
            </a:r>
            <a:r>
              <a:rPr lang="ru-RU" dirty="0"/>
              <a:t>кучки стебельков мать-и-мачехи. Каждая кучка – семейка. Стебельки постарше – стройные, держат головку высоко, а к ним прижимаются маленькие, толстенькие, неуклюжие.</a:t>
            </a:r>
            <a:r>
              <a:rPr lang="ru-RU" dirty="0" smtClean="0"/>
              <a:t/>
            </a:r>
            <a:br>
              <a:rPr lang="ru-RU" dirty="0" smtClean="0"/>
            </a:br>
            <a:r>
              <a:rPr lang="ru-RU" dirty="0"/>
              <a:t>   Есть совсем смешные, стоят сгорбившись, опустив головку, – точно стесняются, оробели, выглянув на белый свет</a:t>
            </a:r>
            <a:r>
              <a:rPr lang="ru-RU" dirty="0" smtClean="0"/>
              <a:t>.»</a:t>
            </a:r>
          </a:p>
          <a:p>
            <a:pPr>
              <a:buNone/>
            </a:pPr>
            <a:r>
              <a:rPr lang="ru-RU" sz="2400" dirty="0" smtClean="0"/>
              <a:t>                                 Н.Павлова</a:t>
            </a:r>
          </a:p>
          <a:p>
            <a:pPr>
              <a:buNone/>
            </a:pPr>
            <a:r>
              <a:rPr lang="ru-RU" sz="2400" dirty="0" smtClean="0"/>
              <a:t>                В.Бианки «Лесная газета»</a:t>
            </a:r>
          </a:p>
          <a:p>
            <a:endParaRPr lang="ru-RU" dirty="0"/>
          </a:p>
        </p:txBody>
      </p:sp>
      <p:pic>
        <p:nvPicPr>
          <p:cNvPr id="8" name="Содержимое 7" descr="свойства мать-и-мачехи"/>
          <p:cNvPicPr>
            <a:picLocks noGrp="1"/>
          </p:cNvPicPr>
          <p:nvPr>
            <p:ph sz="half" idx="2"/>
          </p:nvPr>
        </p:nvPicPr>
        <p:blipFill>
          <a:blip r:embed="rId4" cstate="print"/>
          <a:srcRect/>
          <a:stretch>
            <a:fillRect/>
          </a:stretch>
        </p:blipFill>
        <p:spPr bwMode="auto">
          <a:xfrm>
            <a:off x="4500562" y="1428736"/>
            <a:ext cx="4429156" cy="3571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robs.ru/opyat/10/linii_svetlyy_naiskos_fon_1920x1200.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Содержимое 5"/>
          <p:cNvSpPr>
            <a:spLocks noGrp="1"/>
          </p:cNvSpPr>
          <p:nvPr>
            <p:ph sz="half" idx="4294967295"/>
          </p:nvPr>
        </p:nvSpPr>
        <p:spPr>
          <a:xfrm>
            <a:off x="214282" y="428604"/>
            <a:ext cx="4071966" cy="5697559"/>
          </a:xfrm>
        </p:spPr>
        <p:txBody>
          <a:bodyPr>
            <a:normAutofit fontScale="55000" lnSpcReduction="20000"/>
          </a:bodyPr>
          <a:lstStyle/>
          <a:p>
            <a:pPr>
              <a:buNone/>
            </a:pPr>
            <a:r>
              <a:rPr lang="ru-RU" sz="5100" b="1" dirty="0" smtClean="0">
                <a:solidFill>
                  <a:srgbClr val="2D10DE"/>
                </a:solidFill>
              </a:rPr>
              <a:t>      Целебные свойства </a:t>
            </a:r>
            <a:r>
              <a:rPr lang="ru-RU" sz="3800" dirty="0" smtClean="0"/>
              <a:t>мать-и-мачехи ценились еще в народной медицине Древней Греции. В переводе с латинского языка её родовое название читается как «прогоняющая кашель». И действительно, наибольшую популярность во все времена завоевали рецепты с применением растения для лечения всех видов кашля, начиная от </a:t>
            </a:r>
            <a:r>
              <a:rPr lang="ru-RU" sz="3800" dirty="0" smtClean="0"/>
              <a:t>хронического бронхита</a:t>
            </a:r>
            <a:r>
              <a:rPr lang="ru-RU" sz="3800" b="1" dirty="0" smtClean="0"/>
              <a:t> </a:t>
            </a:r>
            <a:r>
              <a:rPr lang="ru-RU" sz="3800" dirty="0" smtClean="0"/>
              <a:t>курильщика </a:t>
            </a:r>
            <a:r>
              <a:rPr lang="ru-RU" sz="3800" dirty="0" smtClean="0"/>
              <a:t>и заканчивая простудой.</a:t>
            </a:r>
            <a:br>
              <a:rPr lang="ru-RU" sz="3800" dirty="0" smtClean="0"/>
            </a:br>
            <a:r>
              <a:rPr lang="ru-RU" dirty="0" smtClean="0"/>
              <a:t/>
            </a:r>
            <a:br>
              <a:rPr lang="ru-RU" dirty="0" smtClean="0"/>
            </a:br>
            <a:endParaRPr lang="ru-RU" dirty="0"/>
          </a:p>
        </p:txBody>
      </p:sp>
      <p:pic>
        <p:nvPicPr>
          <p:cNvPr id="8" name="Содержимое 7" descr="Мать-и-мачеха"/>
          <p:cNvPicPr>
            <a:picLocks noGrp="1"/>
          </p:cNvPicPr>
          <p:nvPr>
            <p:ph sz="half" idx="4294967295"/>
          </p:nvPr>
        </p:nvPicPr>
        <p:blipFill>
          <a:blip r:embed="rId3" cstate="print"/>
          <a:srcRect/>
          <a:stretch>
            <a:fillRect/>
          </a:stretch>
        </p:blipFill>
        <p:spPr bwMode="auto">
          <a:xfrm>
            <a:off x="4286248" y="1428736"/>
            <a:ext cx="4643470" cy="37147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robs.ru/opyat/10/linii_svetlyy_naiskos_fon_1920x1200.jpg"/>
          <p:cNvPicPr>
            <a:picLocks noChangeAspect="1" noChangeArrowheads="1"/>
          </p:cNvPicPr>
          <p:nvPr/>
        </p:nvPicPr>
        <p:blipFill>
          <a:blip r:embed="rId2" cstate="print"/>
          <a:srcRect/>
          <a:stretch>
            <a:fillRect/>
          </a:stretch>
        </p:blipFill>
        <p:spPr bwMode="auto">
          <a:xfrm>
            <a:off x="-214346" y="0"/>
            <a:ext cx="9358346" cy="6858000"/>
          </a:xfrm>
          <a:prstGeom prst="rect">
            <a:avLst/>
          </a:prstGeom>
          <a:noFill/>
        </p:spPr>
      </p:pic>
      <p:sp>
        <p:nvSpPr>
          <p:cNvPr id="5" name="Заголовок 4"/>
          <p:cNvSpPr>
            <a:spLocks noGrp="1"/>
          </p:cNvSpPr>
          <p:nvPr>
            <p:ph type="title"/>
          </p:nvPr>
        </p:nvSpPr>
        <p:spPr/>
        <p:txBody>
          <a:bodyPr/>
          <a:lstStyle/>
          <a:p>
            <a:r>
              <a:rPr lang="ru-RU" dirty="0" smtClean="0">
                <a:solidFill>
                  <a:srgbClr val="2D10DE"/>
                </a:solidFill>
              </a:rPr>
              <a:t>Малина</a:t>
            </a:r>
            <a:endParaRPr lang="ru-RU" dirty="0">
              <a:solidFill>
                <a:srgbClr val="2D10DE"/>
              </a:solidFill>
            </a:endParaRPr>
          </a:p>
        </p:txBody>
      </p:sp>
      <p:sp>
        <p:nvSpPr>
          <p:cNvPr id="6" name="Содержимое 5"/>
          <p:cNvSpPr>
            <a:spLocks noGrp="1"/>
          </p:cNvSpPr>
          <p:nvPr>
            <p:ph sz="half" idx="1"/>
          </p:nvPr>
        </p:nvSpPr>
        <p:spPr>
          <a:xfrm>
            <a:off x="0" y="1000108"/>
            <a:ext cx="3857620" cy="5857892"/>
          </a:xfrm>
        </p:spPr>
        <p:txBody>
          <a:bodyPr>
            <a:normAutofit fontScale="62500" lnSpcReduction="20000"/>
          </a:bodyPr>
          <a:lstStyle/>
          <a:p>
            <a:endParaRPr lang="ru-RU" dirty="0" smtClean="0"/>
          </a:p>
          <a:p>
            <a:pPr>
              <a:buNone/>
            </a:pPr>
            <a:r>
              <a:rPr lang="ru-RU" sz="3200" dirty="0" smtClean="0"/>
              <a:t>       «Малину </a:t>
            </a:r>
            <a:r>
              <a:rPr lang="ru-RU" sz="3200" dirty="0"/>
              <a:t>находят и в лесу. Она растёт зарослью. Не проберёшься, не поломав её хрупких стеблей. Всё потрескивают под ногами. Но для малины это не убыток. Эти стебли, на которых сейчас висят ягоды, проживут только до зимы. А вот их смена. Вот сколько вылезло из-под земли от корневища молодых стебельков. Мохнатые, все усеяны </a:t>
            </a:r>
            <a:r>
              <a:rPr lang="ru-RU" sz="3200" dirty="0" err="1"/>
              <a:t>шипками</a:t>
            </a:r>
            <a:r>
              <a:rPr lang="ru-RU" sz="3200" dirty="0"/>
              <a:t>. На будущее лето наступит их очередь цвести и растить ягоды</a:t>
            </a:r>
            <a:r>
              <a:rPr lang="ru-RU" sz="3200" dirty="0" smtClean="0"/>
              <a:t>.»</a:t>
            </a:r>
          </a:p>
          <a:p>
            <a:pPr>
              <a:buNone/>
            </a:pPr>
            <a:endParaRPr lang="ru-RU" sz="3200" dirty="0" smtClean="0"/>
          </a:p>
          <a:p>
            <a:pPr>
              <a:buNone/>
            </a:pPr>
            <a:endParaRPr lang="ru-RU" dirty="0" smtClean="0"/>
          </a:p>
          <a:p>
            <a:pPr>
              <a:buNone/>
            </a:pPr>
            <a:r>
              <a:rPr lang="ru-RU" dirty="0" smtClean="0"/>
              <a:t>                                         Н.Павлова</a:t>
            </a:r>
          </a:p>
          <a:p>
            <a:pPr>
              <a:buNone/>
            </a:pPr>
            <a:r>
              <a:rPr lang="ru-RU" dirty="0" smtClean="0"/>
              <a:t>                      В.Бианки «Лесная газета»</a:t>
            </a:r>
            <a:endParaRPr lang="ru-RU" dirty="0"/>
          </a:p>
        </p:txBody>
      </p:sp>
      <p:pic>
        <p:nvPicPr>
          <p:cNvPr id="8" name="Содержимое 7" descr="http://go4.imgsmail.ru/imgpreview?key=2c02f34468d8b171&amp;mb=imgdb_preview_620"/>
          <p:cNvPicPr>
            <a:picLocks noGrp="1"/>
          </p:cNvPicPr>
          <p:nvPr>
            <p:ph sz="half" idx="2"/>
          </p:nvPr>
        </p:nvPicPr>
        <p:blipFill>
          <a:blip r:embed="rId3" cstate="print"/>
          <a:srcRect/>
          <a:stretch>
            <a:fillRect/>
          </a:stretch>
        </p:blipFill>
        <p:spPr bwMode="auto">
          <a:xfrm>
            <a:off x="4143372" y="1285860"/>
            <a:ext cx="4500594" cy="42148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robs.ru/opyat/10/linii_svetlyy_naiskos_fon_1920x1200.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Заголовок 4"/>
          <p:cNvSpPr>
            <a:spLocks noGrp="1"/>
          </p:cNvSpPr>
          <p:nvPr>
            <p:ph type="title"/>
          </p:nvPr>
        </p:nvSpPr>
        <p:spPr/>
        <p:txBody>
          <a:bodyPr/>
          <a:lstStyle/>
          <a:p>
            <a:r>
              <a:rPr lang="ru-RU" dirty="0" smtClean="0">
                <a:solidFill>
                  <a:srgbClr val="2D10DE"/>
                </a:solidFill>
              </a:rPr>
              <a:t>Полезные свойства малины</a:t>
            </a:r>
            <a:endParaRPr lang="ru-RU" dirty="0">
              <a:solidFill>
                <a:srgbClr val="2D10DE"/>
              </a:solidFill>
            </a:endParaRPr>
          </a:p>
        </p:txBody>
      </p:sp>
      <p:pic>
        <p:nvPicPr>
          <p:cNvPr id="8" name="Содержимое 7" descr="Малина - польза и вред"/>
          <p:cNvPicPr>
            <a:picLocks noGrp="1"/>
          </p:cNvPicPr>
          <p:nvPr>
            <p:ph idx="1"/>
          </p:nvPr>
        </p:nvPicPr>
        <p:blipFill>
          <a:blip r:embed="rId3" cstate="print"/>
          <a:stretch>
            <a:fillRect/>
          </a:stretch>
        </p:blipFill>
        <p:spPr bwMode="auto">
          <a:xfrm>
            <a:off x="4500562" y="1857364"/>
            <a:ext cx="4381500" cy="3752850"/>
          </a:xfrm>
          <a:prstGeom prst="rect">
            <a:avLst/>
          </a:prstGeom>
          <a:noFill/>
          <a:ln w="9525">
            <a:noFill/>
            <a:miter lim="800000"/>
            <a:headEnd/>
            <a:tailEnd/>
          </a:ln>
        </p:spPr>
      </p:pic>
      <p:sp>
        <p:nvSpPr>
          <p:cNvPr id="10" name="Прямоугольник 9"/>
          <p:cNvSpPr/>
          <p:nvPr/>
        </p:nvSpPr>
        <p:spPr>
          <a:xfrm>
            <a:off x="500034" y="1571612"/>
            <a:ext cx="3786214" cy="4832092"/>
          </a:xfrm>
          <a:prstGeom prst="rect">
            <a:avLst/>
          </a:prstGeom>
        </p:spPr>
        <p:txBody>
          <a:bodyPr wrap="square">
            <a:spAutoFit/>
          </a:bodyPr>
          <a:lstStyle/>
          <a:p>
            <a:r>
              <a:rPr lang="ru-RU" sz="2800" dirty="0" smtClean="0"/>
              <a:t>Наверное самое первое средство при высокой температуре, это чай из ягод малины. Кроме того, малину применяют при гриппе, простуде, бронхите, причем используют как листья малины, так и плоды.</a:t>
            </a:r>
            <a:br>
              <a:rPr lang="ru-RU" sz="2800" dirty="0" smtClean="0"/>
            </a:br>
            <a:endParaRPr lang="ru-RU"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robs.ru/opyat/10/linii_svetlyy_naiskos_fon_1920x1200.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9" name="Заголовок 8"/>
          <p:cNvSpPr>
            <a:spLocks noGrp="1"/>
          </p:cNvSpPr>
          <p:nvPr>
            <p:ph type="title"/>
          </p:nvPr>
        </p:nvSpPr>
        <p:spPr>
          <a:xfrm>
            <a:off x="457200" y="0"/>
            <a:ext cx="8229600" cy="1214422"/>
          </a:xfrm>
        </p:spPr>
        <p:txBody>
          <a:bodyPr/>
          <a:lstStyle/>
          <a:p>
            <a:r>
              <a:rPr lang="ru-RU" dirty="0" smtClean="0">
                <a:solidFill>
                  <a:srgbClr val="2D10DE"/>
                </a:solidFill>
              </a:rPr>
              <a:t>Брусника</a:t>
            </a:r>
            <a:endParaRPr lang="ru-RU" dirty="0">
              <a:solidFill>
                <a:srgbClr val="2D10DE"/>
              </a:solidFill>
            </a:endParaRPr>
          </a:p>
        </p:txBody>
      </p:sp>
      <p:sp>
        <p:nvSpPr>
          <p:cNvPr id="6" name="Содержимое 5"/>
          <p:cNvSpPr>
            <a:spLocks noGrp="1"/>
          </p:cNvSpPr>
          <p:nvPr>
            <p:ph idx="1"/>
          </p:nvPr>
        </p:nvSpPr>
        <p:spPr>
          <a:xfrm>
            <a:off x="457200" y="1285860"/>
            <a:ext cx="3400420" cy="5572140"/>
          </a:xfrm>
        </p:spPr>
        <p:txBody>
          <a:bodyPr>
            <a:normAutofit fontScale="70000" lnSpcReduction="20000"/>
          </a:bodyPr>
          <a:lstStyle/>
          <a:p>
            <a:pPr>
              <a:buNone/>
            </a:pPr>
            <a:r>
              <a:rPr lang="ru-RU" sz="2300" dirty="0" smtClean="0"/>
              <a:t>           «По </a:t>
            </a:r>
            <a:r>
              <a:rPr lang="ru-RU" sz="2300" dirty="0"/>
              <a:t>кустарникам и кочкам, на вырубках около пней созревает брусника, ягодки уже с красным бочком.</a:t>
            </a:r>
            <a:r>
              <a:rPr lang="ru-RU" sz="2300" dirty="0" smtClean="0"/>
              <a:t/>
            </a:r>
            <a:br>
              <a:rPr lang="ru-RU" sz="2300" dirty="0" smtClean="0"/>
            </a:br>
            <a:r>
              <a:rPr lang="ru-RU" sz="2300" dirty="0"/>
              <a:t>   Они у брусники кучками на верхушках стеблей. На некоторых кустиках эти кучки такие крупные, плотные, тяжёлые, пригнулись и лежат на мху.</a:t>
            </a:r>
            <a:r>
              <a:rPr lang="ru-RU" sz="2300" dirty="0" smtClean="0"/>
              <a:t/>
            </a:r>
            <a:br>
              <a:rPr lang="ru-RU" sz="2300" dirty="0" smtClean="0"/>
            </a:br>
            <a:r>
              <a:rPr lang="ru-RU" sz="2300" dirty="0"/>
              <a:t>   Хотелось бы выкопать такой кустик, пересадить к себе и ухаживать – станут ли ягоды ещё крупнее? Но пока ещё брусника «в неволе» не удаётся. А она интересная ягода. Её ягоды можно хранить для еды всю зиму, только залить кипячёной водой или потолочь, чтобы выступил сок</a:t>
            </a:r>
            <a:r>
              <a:rPr lang="ru-RU" sz="2300" dirty="0" smtClean="0"/>
              <a:t>.»</a:t>
            </a:r>
            <a:endParaRPr lang="ru-RU" sz="2300" dirty="0" smtClean="0"/>
          </a:p>
          <a:p>
            <a:endParaRPr lang="ru-RU" sz="1600" dirty="0" smtClean="0"/>
          </a:p>
          <a:p>
            <a:pPr>
              <a:buNone/>
            </a:pPr>
            <a:endParaRPr lang="ru-RU" sz="1600" dirty="0" smtClean="0"/>
          </a:p>
          <a:p>
            <a:pPr>
              <a:buNone/>
            </a:pPr>
            <a:endParaRPr lang="ru-RU" sz="1600" dirty="0" smtClean="0"/>
          </a:p>
          <a:p>
            <a:pPr>
              <a:buNone/>
            </a:pPr>
            <a:endParaRPr lang="ru-RU" sz="1600" dirty="0" smtClean="0"/>
          </a:p>
          <a:p>
            <a:pPr>
              <a:buNone/>
            </a:pPr>
            <a:r>
              <a:rPr lang="ru-RU" sz="1600" dirty="0" smtClean="0"/>
              <a:t> </a:t>
            </a:r>
            <a:r>
              <a:rPr lang="ru-RU" sz="1600" dirty="0" smtClean="0"/>
              <a:t>                                            </a:t>
            </a:r>
            <a:r>
              <a:rPr lang="ru-RU" sz="1600" dirty="0" smtClean="0"/>
              <a:t>Н.Павлова</a:t>
            </a:r>
            <a:endParaRPr lang="ru-RU" sz="1600" dirty="0" smtClean="0"/>
          </a:p>
          <a:p>
            <a:pPr>
              <a:buNone/>
            </a:pPr>
            <a:r>
              <a:rPr lang="ru-RU" sz="1600" dirty="0" smtClean="0"/>
              <a:t>                               В.Бианки </a:t>
            </a:r>
            <a:r>
              <a:rPr lang="ru-RU" sz="1600" dirty="0" smtClean="0"/>
              <a:t>«Лесная газета»</a:t>
            </a:r>
            <a:endParaRPr lang="ru-RU" sz="1600" dirty="0"/>
          </a:p>
        </p:txBody>
      </p:sp>
      <p:pic>
        <p:nvPicPr>
          <p:cNvPr id="8" name="Содержимое 7" descr="b05 (270x230, 19Kb)"/>
          <p:cNvPicPr>
            <a:picLocks noGrp="1"/>
          </p:cNvPicPr>
          <p:nvPr>
            <p:ph sz="half" idx="4294967295"/>
          </p:nvPr>
        </p:nvPicPr>
        <p:blipFill>
          <a:blip r:embed="rId3" cstate="print"/>
          <a:srcRect/>
          <a:stretch>
            <a:fillRect/>
          </a:stretch>
        </p:blipFill>
        <p:spPr bwMode="auto">
          <a:xfrm>
            <a:off x="4143372" y="1428736"/>
            <a:ext cx="4572000" cy="4000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robs.ru/opyat/10/linii_svetlyy_naiskos_fon_1920x1200.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5" name="Заголовок 4"/>
          <p:cNvSpPr>
            <a:spLocks noGrp="1"/>
          </p:cNvSpPr>
          <p:nvPr>
            <p:ph type="title"/>
          </p:nvPr>
        </p:nvSpPr>
        <p:spPr/>
        <p:txBody>
          <a:bodyPr/>
          <a:lstStyle/>
          <a:p>
            <a:r>
              <a:rPr lang="ru-RU" dirty="0" smtClean="0">
                <a:solidFill>
                  <a:srgbClr val="2D10DE"/>
                </a:solidFill>
              </a:rPr>
              <a:t>Польза брусники</a:t>
            </a:r>
            <a:endParaRPr lang="ru-RU" dirty="0">
              <a:solidFill>
                <a:srgbClr val="2D10DE"/>
              </a:solidFill>
            </a:endParaRPr>
          </a:p>
        </p:txBody>
      </p:sp>
      <p:sp>
        <p:nvSpPr>
          <p:cNvPr id="6" name="Содержимое 5"/>
          <p:cNvSpPr>
            <a:spLocks noGrp="1"/>
          </p:cNvSpPr>
          <p:nvPr>
            <p:ph sz="half" idx="1"/>
          </p:nvPr>
        </p:nvSpPr>
        <p:spPr>
          <a:xfrm>
            <a:off x="457200" y="1600200"/>
            <a:ext cx="4038600" cy="4829196"/>
          </a:xfrm>
        </p:spPr>
        <p:txBody>
          <a:bodyPr>
            <a:noAutofit/>
          </a:bodyPr>
          <a:lstStyle/>
          <a:p>
            <a:pPr>
              <a:buNone/>
            </a:pPr>
            <a:r>
              <a:rPr lang="ru-RU" sz="2000" dirty="0" smtClean="0"/>
              <a:t>        В </a:t>
            </a:r>
            <a:r>
              <a:rPr lang="ru-RU" sz="2000" dirty="0" smtClean="0"/>
              <a:t>лечебных целях используют плоды и листья растения. Препараты, приготовленные из листьев, применяют в качестве мочегонного, дезинфицирующего и желчегонного средства. В листьях брусники содержатся дубильные соединения, благодаря которым препараты на основе листьев брусники оказывают противовоспалительное и бактерицидное действие на организм.</a:t>
            </a:r>
            <a:endParaRPr lang="ru-RU" sz="2000" dirty="0"/>
          </a:p>
        </p:txBody>
      </p:sp>
      <p:pic>
        <p:nvPicPr>
          <p:cNvPr id="8" name="Содержимое 7" descr="http://nmedicine.net/wp-content/uploads/%D0%BB%D0%B8%D1%81%D1%82%D1%8C%D1%8F-%D0%B1%D1%80%D1%83%D1%81%D0%BD%D0%B8%D0%BA%D0%B81.jpg"/>
          <p:cNvPicPr>
            <a:picLocks noGrp="1"/>
          </p:cNvPicPr>
          <p:nvPr>
            <p:ph sz="half" idx="2"/>
          </p:nvPr>
        </p:nvPicPr>
        <p:blipFill>
          <a:blip r:embed="rId4" cstate="print"/>
          <a:srcRect/>
          <a:stretch>
            <a:fillRect/>
          </a:stretch>
        </p:blipFill>
        <p:spPr bwMode="auto">
          <a:xfrm>
            <a:off x="4714876" y="1785926"/>
            <a:ext cx="3706842" cy="38576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TotalTime>
  <Words>447</Words>
  <Application>Microsoft Office PowerPoint</Application>
  <PresentationFormat>Экран (4:3)</PresentationFormat>
  <Paragraphs>65</Paragraphs>
  <Slides>11</Slides>
  <Notes>5</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Лекарственные растения в произведениях Виталия Бианки</vt:lpstr>
      <vt:lpstr>Клевер</vt:lpstr>
      <vt:lpstr>Полезные свойства клевера</vt:lpstr>
      <vt:lpstr>Мать-и-мачеха </vt:lpstr>
      <vt:lpstr>Слайд 5</vt:lpstr>
      <vt:lpstr>Малина</vt:lpstr>
      <vt:lpstr>Полезные свойства малины</vt:lpstr>
      <vt:lpstr>Брусника</vt:lpstr>
      <vt:lpstr>Польза брусники</vt:lpstr>
      <vt:lpstr>Источники</vt:lpstr>
      <vt:lpstr>Слайд 11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25</cp:revision>
  <dcterms:created xsi:type="dcterms:W3CDTF">2016-04-21T17:38:20Z</dcterms:created>
  <dcterms:modified xsi:type="dcterms:W3CDTF">2016-04-26T18:58:54Z</dcterms:modified>
</cp:coreProperties>
</file>