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7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17.jpeg" ContentType="image/jpeg"/>
  <Override PartName="/ppt/media/image3.png" ContentType="image/png"/>
  <Override PartName="/ppt/media/image6.jpeg" ContentType="image/jpeg"/>
  <Override PartName="/ppt/media/image4.png" ContentType="image/png"/>
  <Override PartName="/ppt/media/image5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png" ContentType="image/png"/>
  <Override PartName="/ppt/media/image16.jpeg" ContentType="image/jpeg"/>
  <Override PartName="/ppt/media/image18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6" name="" descr=""/>
          <p:cNvPicPr/>
          <p:nvPr/>
        </p:nvPicPr>
        <p:blipFill>
          <a:blip r:embed="rId2"/>
          <a:stretch/>
        </p:blipFill>
        <p:spPr>
          <a:xfrm>
            <a:off x="2165760" y="731160"/>
            <a:ext cx="4354560" cy="347436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2165760" y="731160"/>
            <a:ext cx="4354560" cy="34743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1793160" y="4372200"/>
            <a:ext cx="65120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2165760" y="731160"/>
            <a:ext cx="4354560" cy="347436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3"/>
          <a:stretch/>
        </p:blipFill>
        <p:spPr>
          <a:xfrm>
            <a:off x="2165760" y="731160"/>
            <a:ext cx="4354560" cy="34743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1793160" y="4372200"/>
            <a:ext cx="65120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14300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3474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422960" y="254628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422960" y="731520"/>
            <a:ext cx="312336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1143000" y="2546280"/>
            <a:ext cx="6400440" cy="1657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5105520"/>
            <a:ext cx="9143640" cy="175212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0"/>
            <a:ext cx="9143640" cy="510516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768480"/>
            <a:ext cx="9143640" cy="2285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3866760"/>
            <a:ext cx="9143640" cy="29908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0" y="0"/>
            <a:ext cx="9143640" cy="386640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0" y="2652480"/>
            <a:ext cx="9143640" cy="2285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9"/>
          <p:cNvSpPr>
            <a:spLocks noGrp="1"/>
          </p:cNvSpPr>
          <p:nvPr>
            <p:ph type="subTitle"/>
          </p:nvPr>
        </p:nvSpPr>
        <p:spPr>
          <a:xfrm>
            <a:off x="1473840" y="5052600"/>
            <a:ext cx="5636520" cy="8816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ru-RU" sz="2200" spc="-1" strike="noStrike">
                <a:solidFill>
                  <a:srgbClr val="212745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подзаголовка</a:t>
            </a:r>
            <a:endParaRPr/>
          </a:p>
        </p:txBody>
      </p:sp>
      <p:sp>
        <p:nvSpPr>
          <p:cNvPr id="9" name="PlaceHolder 10"/>
          <p:cNvSpPr>
            <a:spLocks noGrp="1"/>
          </p:cNvSpPr>
          <p:nvPr>
            <p:ph type="dt"/>
          </p:nvPr>
        </p:nvSpPr>
        <p:spPr>
          <a:xfrm>
            <a:off x="6172200" y="6172200"/>
            <a:ext cx="25142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ru-RU" sz="11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12.10.16</a:t>
            </a:r>
            <a:endParaRPr/>
          </a:p>
        </p:txBody>
      </p:sp>
      <p:sp>
        <p:nvSpPr>
          <p:cNvPr id="10" name="PlaceHolder 11"/>
          <p:cNvSpPr>
            <a:spLocks noGrp="1"/>
          </p:cNvSpPr>
          <p:nvPr>
            <p:ph type="ftr"/>
          </p:nvPr>
        </p:nvSpPr>
        <p:spPr>
          <a:xfrm>
            <a:off x="457200" y="6172200"/>
            <a:ext cx="33523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1" name="PlaceHolder 12"/>
          <p:cNvSpPr>
            <a:spLocks noGrp="1"/>
          </p:cNvSpPr>
          <p:nvPr>
            <p:ph type="sldNum"/>
          </p:nvPr>
        </p:nvSpPr>
        <p:spPr>
          <a:xfrm>
            <a:off x="3809880" y="6172200"/>
            <a:ext cx="182844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97781CCE-F703-4793-ABC8-6C626F6C5FDA}" type="slidenum">
              <a:rPr b="1" lang="ru-RU" sz="12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/>
          </a:p>
        </p:txBody>
      </p:sp>
      <p:sp>
        <p:nvSpPr>
          <p:cNvPr id="12" name="PlaceHolder 13"/>
          <p:cNvSpPr>
            <a:spLocks noGrp="1"/>
          </p:cNvSpPr>
          <p:nvPr>
            <p:ph type="title"/>
          </p:nvPr>
        </p:nvSpPr>
        <p:spPr>
          <a:xfrm>
            <a:off x="817560" y="3132360"/>
            <a:ext cx="7175160" cy="1792800"/>
          </a:xfrm>
          <a:prstGeom prst="rect">
            <a:avLst/>
          </a:prstGeom>
        </p:spPr>
        <p:txBody>
          <a:bodyPr/>
          <a:p>
            <a:pPr marL="640080" indent="-456840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/>
          </a:p>
        </p:txBody>
      </p:sp>
      <p:sp>
        <p:nvSpPr>
          <p:cNvPr id="13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200" spc="-1">
                <a:latin typeface="Trebuchet MS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800" spc="-1">
                <a:latin typeface="Trebuchet MS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600" spc="-1">
                <a:latin typeface="Trebuchet MS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400" spc="-1">
                <a:latin typeface="Trebuchet MS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Trebuchet MS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Trebuchet MS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Trebuchet MS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0" y="5105520"/>
            <a:ext cx="9143640" cy="175212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2"/>
          <p:cNvSpPr/>
          <p:nvPr/>
        </p:nvSpPr>
        <p:spPr>
          <a:xfrm>
            <a:off x="0" y="0"/>
            <a:ext cx="9143640" cy="5105160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3"/>
          <p:cNvSpPr/>
          <p:nvPr/>
        </p:nvSpPr>
        <p:spPr>
          <a:xfrm>
            <a:off x="0" y="3768480"/>
            <a:ext cx="9143640" cy="2285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4"/>
          <p:cNvSpPr/>
          <p:nvPr/>
        </p:nvSpPr>
        <p:spPr>
          <a:xfrm>
            <a:off x="0" y="1600200"/>
            <a:ext cx="9143640" cy="5105160"/>
          </a:xfrm>
          <a:prstGeom prst="ellipse">
            <a:avLst/>
          </a:prstGeom>
          <a:gradFill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5"/>
          <p:cNvSpPr>
            <a:spLocks noGrp="1"/>
          </p:cNvSpPr>
          <p:nvPr>
            <p:ph type="dt"/>
          </p:nvPr>
        </p:nvSpPr>
        <p:spPr>
          <a:xfrm>
            <a:off x="6172200" y="6172200"/>
            <a:ext cx="25142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ru-RU" sz="11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12.10.16</a:t>
            </a:r>
            <a:endParaRPr/>
          </a:p>
        </p:txBody>
      </p:sp>
      <p:sp>
        <p:nvSpPr>
          <p:cNvPr id="53" name="PlaceHolder 6"/>
          <p:cNvSpPr>
            <a:spLocks noGrp="1"/>
          </p:cNvSpPr>
          <p:nvPr>
            <p:ph type="ftr"/>
          </p:nvPr>
        </p:nvSpPr>
        <p:spPr>
          <a:xfrm>
            <a:off x="457200" y="6172200"/>
            <a:ext cx="33523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4" name="PlaceHolder 7"/>
          <p:cNvSpPr>
            <a:spLocks noGrp="1"/>
          </p:cNvSpPr>
          <p:nvPr>
            <p:ph type="sldNum"/>
          </p:nvPr>
        </p:nvSpPr>
        <p:spPr>
          <a:xfrm>
            <a:off x="3809880" y="6172200"/>
            <a:ext cx="182844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566559F7-ADDE-4B68-9A4D-08C88DDB374C}" type="slidenum">
              <a:rPr b="1" lang="ru-RU" sz="12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/>
          </a:p>
        </p:txBody>
      </p:sp>
      <p:sp>
        <p:nvSpPr>
          <p:cNvPr id="55" name="PlaceHolder 8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2040" cy="1142640"/>
          </a:xfrm>
          <a:prstGeom prst="rect">
            <a:avLst/>
          </a:prstGeom>
        </p:spPr>
        <p:txBody>
          <a:bodyPr/>
          <a:p>
            <a:pPr marL="320040" indent="-319680" algn="r">
              <a:lnSpc>
                <a:spcPct val="100000"/>
              </a:lnSpc>
              <a:buClr>
                <a:srgbClr val="c3260c"/>
              </a:buClr>
              <a:buSzPct val="128000"/>
              <a:buFont typeface="Georgia"/>
              <a:buChar char="*"/>
            </a:pPr>
            <a:r>
              <a:rPr b="1" lang="ru-RU" sz="4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/>
          </a:p>
        </p:txBody>
      </p:sp>
      <p:sp>
        <p:nvSpPr>
          <p:cNvPr id="56" name="PlaceHolder 9"/>
          <p:cNvSpPr>
            <a:spLocks noGrp="1"/>
          </p:cNvSpPr>
          <p:nvPr>
            <p:ph type="body"/>
          </p:nvPr>
        </p:nvSpPr>
        <p:spPr>
          <a:xfrm>
            <a:off x="1143000" y="731520"/>
            <a:ext cx="6400440" cy="34743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Шестой уровень структуры</a:t>
            </a:r>
            <a:endParaRPr/>
          </a:p>
          <a:p>
            <a:pPr marL="22860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Седьмой уровень структурыОбразец текста</a:t>
            </a:r>
            <a:endParaRPr/>
          </a:p>
          <a:p>
            <a:pPr lvl="1" marL="54864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</a:t>
            </a:r>
            <a:endParaRPr/>
          </a:p>
          <a:p>
            <a:pPr lvl="2" marL="82296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</a:t>
            </a:r>
            <a:endParaRPr/>
          </a:p>
          <a:p>
            <a:pPr lvl="3" marL="109728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16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Четвертый уровень</a:t>
            </a:r>
            <a:endParaRPr/>
          </a:p>
          <a:p>
            <a:pPr lvl="4" marL="1389960" indent="-1825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*"/>
            </a:pPr>
            <a:r>
              <a:rPr lang="ru-RU" sz="1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97520" y="1268640"/>
            <a:ext cx="8064360" cy="2736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ru-RU" sz="5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Двигательная активность детей зимой на прогулке.</a:t>
            </a:r>
            <a:endParaRPr/>
          </a:p>
        </p:txBody>
      </p:sp>
      <p:sp>
        <p:nvSpPr>
          <p:cNvPr id="92" name="CustomShape 2"/>
          <p:cNvSpPr/>
          <p:nvPr/>
        </p:nvSpPr>
        <p:spPr>
          <a:xfrm>
            <a:off x="467640" y="4221000"/>
            <a:ext cx="8229240" cy="15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3"/>
          <p:cNvSpPr/>
          <p:nvPr/>
        </p:nvSpPr>
        <p:spPr>
          <a:xfrm>
            <a:off x="6204960" y="4596480"/>
            <a:ext cx="2502000" cy="93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Подготовила:   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Комарова Е.А.</a:t>
            </a:r>
            <a:endParaRPr/>
          </a:p>
        </p:txBody>
      </p:sp>
      <p:sp>
        <p:nvSpPr>
          <p:cNvPr id="94" name="CustomShape 4"/>
          <p:cNvSpPr/>
          <p:nvPr/>
        </p:nvSpPr>
        <p:spPr>
          <a:xfrm>
            <a:off x="3636000" y="6165360"/>
            <a:ext cx="1622160" cy="46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2016г.</a:t>
            </a:r>
            <a:endParaRPr/>
          </a:p>
        </p:txBody>
      </p:sp>
    </p:spTree>
  </p:cSld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7" dur="500"/>
                                        <p:tgtEl>
                                          <p:spTgt spid="91">
                                            <p:txEl>
                                              <p:pRg st="0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endCondLst>
                                    <p:cond delay="1000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2" dur="500"/>
                                        <p:tgtEl>
                                          <p:spTgt spid="92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7" dur="500"/>
                                        <p:tgtEl>
                                          <p:spTgt spid="93">
                                            <p:txEl>
                                              <p:p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6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2" dur="500"/>
                                        <p:tgtEl>
                                          <p:spTgt spid="93">
                                            <p:txEl>
                                              <p:pRg st="16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7" dur="500"/>
                                        <p:tgtEl>
                                          <p:spTgt spid="94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67640" y="2349000"/>
            <a:ext cx="4248000" cy="2376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Доставайте рукавицы,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К нам пришла </a:t>
            </a:r>
            <a:r>
              <a:rPr b="1"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зима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-сестрица!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Во дворе белым-бело,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Ночью снега намело.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Рада-рада детвора,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Всем в снежки играть пора!</a:t>
            </a:r>
            <a:endParaRPr/>
          </a:p>
        </p:txBody>
      </p:sp>
      <p:pic>
        <p:nvPicPr>
          <p:cNvPr id="113" name="Picture 2" descr=""/>
          <p:cNvPicPr/>
          <p:nvPr/>
        </p:nvPicPr>
        <p:blipFill>
          <a:blip r:embed="rId1"/>
          <a:stretch/>
        </p:blipFill>
        <p:spPr>
          <a:xfrm>
            <a:off x="5002920" y="3223440"/>
            <a:ext cx="3394440" cy="3394440"/>
          </a:xfrm>
          <a:prstGeom prst="rect">
            <a:avLst/>
          </a:prstGeom>
          <a:ln>
            <a:noFill/>
          </a:ln>
        </p:spPr>
      </p:pic>
      <p:pic>
        <p:nvPicPr>
          <p:cNvPr id="114" name="Picture 3" descr=""/>
          <p:cNvPicPr/>
          <p:nvPr/>
        </p:nvPicPr>
        <p:blipFill>
          <a:blip r:embed="rId2"/>
          <a:stretch/>
        </p:blipFill>
        <p:spPr>
          <a:xfrm>
            <a:off x="5029920" y="548640"/>
            <a:ext cx="3341160" cy="2674440"/>
          </a:xfrm>
          <a:prstGeom prst="rect">
            <a:avLst/>
          </a:prstGeom>
          <a:ln>
            <a:noFill/>
          </a:ln>
        </p:spPr>
      </p:pic>
    </p:spTree>
  </p:cSld>
  <p:transition spd="slow">
    <p:pull dir="l"/>
  </p:transition>
  <p:timing>
    <p:tnLst>
      <p:par>
        <p:cTn id="354" dur="indefinite" restart="never" nodeType="tmRoot">
          <p:childTnLst>
            <p:seq>
              <p:cTn id="355" dur="indefinite" nodeType="mainSeq">
                <p:childTnLst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61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2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3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4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5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3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nodeType="clickEffect" fill="hold" presetClass="entr" presetID="4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5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76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7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11640" y="836640"/>
            <a:ext cx="3716640" cy="4929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Ах, лыжи мои, лыжи, —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Без вас я сам не свой.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Ну что на свете ближе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Мне снежною зимой?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На валенки нацепишь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Хрустящие ремни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И день гоняешь целый,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И напролёт все дни.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Ну а потом чуть дышишь,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Чуть на ногах стоишь...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Ах, лыжи мои, лыжи —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
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Нет в мире лучше лыж!</a:t>
            </a:r>
            <a:endParaRPr/>
          </a:p>
        </p:txBody>
      </p:sp>
      <p:pic>
        <p:nvPicPr>
          <p:cNvPr id="116" name="Picture 3" descr=""/>
          <p:cNvPicPr/>
          <p:nvPr/>
        </p:nvPicPr>
        <p:blipFill>
          <a:blip r:embed="rId1"/>
          <a:stretch/>
        </p:blipFill>
        <p:spPr>
          <a:xfrm>
            <a:off x="4428000" y="188640"/>
            <a:ext cx="4430160" cy="643680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378" dur="indefinite" restart="never" nodeType="tmRoot">
          <p:childTnLst>
            <p:seq>
              <p:cTn id="379" dur="indefinite" nodeType="mainSeq">
                <p:childTnLst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2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4" dur="500" fill="hold"/>
                                        <p:tgtEl>
                                          <p:spTgt spid="115">
                                            <p:txEl>
                                              <p:pRg st="0" end="2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5" dur="500" fill="hold"/>
                                        <p:tgtEl>
                                          <p:spTgt spid="115">
                                            <p:txEl>
                                              <p:pRg st="0" end="2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6" fill="hold">
                      <p:stCondLst>
                        <p:cond delay="indefinite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39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39640" y="404640"/>
            <a:ext cx="8136720" cy="1142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Одежда и обувь ребенка на прогулке зимой.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179640" y="1412640"/>
            <a:ext cx="4320000" cy="5256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Конечно, такая активная деятельность предусматривает удобную и не сковывающую движений одежду. Одежда и обувь имеют большое значение для защиты организма от неблагоприятных воздействий внешней среды, но в то же время, они не должны ограничивать движения детей. Желательно, что бы одежда даже в зимний период была достаточно теплой и удобной для движения ребенка.</a:t>
            </a:r>
            <a:endParaRPr/>
          </a:p>
        </p:txBody>
      </p:sp>
      <p:pic>
        <p:nvPicPr>
          <p:cNvPr id="119" name="Picture 2" descr=""/>
          <p:cNvPicPr/>
          <p:nvPr/>
        </p:nvPicPr>
        <p:blipFill>
          <a:blip r:embed="rId1"/>
          <a:stretch/>
        </p:blipFill>
        <p:spPr>
          <a:xfrm>
            <a:off x="6840360" y="1484640"/>
            <a:ext cx="2088000" cy="3214080"/>
          </a:xfrm>
          <a:prstGeom prst="rect">
            <a:avLst/>
          </a:prstGeom>
          <a:ln>
            <a:noFill/>
          </a:ln>
        </p:spPr>
      </p:pic>
      <p:pic>
        <p:nvPicPr>
          <p:cNvPr id="120" name="Picture 3" descr=""/>
          <p:cNvPicPr/>
          <p:nvPr/>
        </p:nvPicPr>
        <p:blipFill>
          <a:blip r:embed="rId2"/>
          <a:stretch/>
        </p:blipFill>
        <p:spPr>
          <a:xfrm>
            <a:off x="4646160" y="2853000"/>
            <a:ext cx="2088000" cy="323388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391" dur="indefinite" restart="never" nodeType="tmRoot">
          <p:childTnLst>
            <p:seq>
              <p:cTn id="392" dur="indefinite" nodeType="mainSeq">
                <p:childTnLst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nodeType="clickEffect" fill="hold" presetClass="entr" presetID="4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4" dur="1000"/>
                                        <p:tgtEl>
                                          <p:spTgt spid="118">
                                            <p:txEl>
                                              <p:pRg st="0" end="3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5" dur="1000" fill="hold"/>
                                        <p:tgtEl>
                                          <p:spTgt spid="118">
                                            <p:txEl>
                                              <p:pRg st="0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6" dur="1000" fill="hold"/>
                                        <p:tgtEl>
                                          <p:spTgt spid="118">
                                            <p:txEl>
                                              <p:pRg st="0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1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2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1475640" y="2565000"/>
            <a:ext cx="6512040" cy="11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 algn="ctr">
              <a:lnSpc>
                <a:spcPct val="100000"/>
              </a:lnSpc>
            </a:pPr>
            <a:r>
              <a:rPr b="1" lang="ru-RU" sz="4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Спасибо за внимание.</a:t>
            </a:r>
            <a:endParaRPr/>
          </a:p>
        </p:txBody>
      </p:sp>
    </p:spTree>
  </p:cSld>
  <p:transition spd="slow">
    <p:fade/>
  </p:transition>
  <p:timing>
    <p:tnLst>
      <p:par>
        <p:cTn id="427" dur="indefinite" restart="never" nodeType="tmRoot">
          <p:childTnLst>
            <p:seq>
              <p:cTn id="428" dur="indefinite" nodeType="mainSeq">
                <p:childTnLst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nodeType="clickEffect" fill="hold" presetClass="entr" presetID="4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3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4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5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2" descr=""/>
          <p:cNvPicPr/>
          <p:nvPr/>
        </p:nvPicPr>
        <p:blipFill>
          <a:blip r:embed="rId1"/>
          <a:stretch/>
        </p:blipFill>
        <p:spPr>
          <a:xfrm>
            <a:off x="755640" y="2061000"/>
            <a:ext cx="7920360" cy="4536000"/>
          </a:xfrm>
          <a:prstGeom prst="rect">
            <a:avLst/>
          </a:prstGeom>
          <a:ln>
            <a:noFill/>
          </a:ln>
        </p:spPr>
      </p:pic>
      <p:sp>
        <p:nvSpPr>
          <p:cNvPr id="96" name="TextShape 1"/>
          <p:cNvSpPr txBox="1"/>
          <p:nvPr/>
        </p:nvSpPr>
        <p:spPr>
          <a:xfrm>
            <a:off x="467640" y="548640"/>
            <a:ext cx="8229240" cy="1583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2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Зима </a:t>
            </a: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– удивительное время года, когда вся природа одевается в белый, пушистый наряд и у детей появляется прекрасная возможность кататься на лыжах, санках, сооружать разнообразные постройки из снега.</a:t>
            </a:r>
            <a:endParaRPr/>
          </a:p>
        </p:txBody>
      </p:sp>
    </p:spTree>
  </p:cSld>
  <p:transition spd="slow">
    <p:fade/>
  </p:transition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4" dur="500"/>
                                        <p:tgtEl>
                                          <p:spTgt spid="96">
                                            <p:txEl>
                                              <p:pRg st="0" end="1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85200" y="476640"/>
            <a:ext cx="8229240" cy="1511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Двигательная активность </a:t>
            </a:r>
            <a:r>
              <a:rPr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– это естественная потребность детей в движении, удовлетворение которой является важнейшим условием гармоничного развития ребенка, состояние его здоровья.</a:t>
            </a:r>
            <a:endParaRPr/>
          </a:p>
        </p:txBody>
      </p:sp>
      <p:pic>
        <p:nvPicPr>
          <p:cNvPr id="98" name="Picture 2" descr=""/>
          <p:cNvPicPr/>
          <p:nvPr/>
        </p:nvPicPr>
        <p:blipFill>
          <a:blip r:embed="rId1"/>
          <a:stretch/>
        </p:blipFill>
        <p:spPr>
          <a:xfrm>
            <a:off x="539640" y="1772640"/>
            <a:ext cx="8064360" cy="482616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41" dur="indefinite" restart="never" nodeType="tmRoot">
          <p:childTnLst>
            <p:seq>
              <p:cTn id="42" dur="indefinite" nodeType="mainSeq"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42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1000"/>
                                        <p:tgtEl>
                                          <p:spTgt spid="97">
                                            <p:txEl>
                                              <p:pRg st="0" end="1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8" dur="1000" fill="hold"/>
                                        <p:tgtEl>
                                          <p:spTgt spid="97">
                                            <p:txEl>
                                              <p:pRg st="0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1000" fill="hold"/>
                                        <p:tgtEl>
                                          <p:spTgt spid="97">
                                            <p:txEl>
                                              <p:pRg st="0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83640" y="548640"/>
            <a:ext cx="7992360" cy="1367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Развитие двигательной активности на прогулке имеет непосредственное влияние на физическое и нервно-психическое, интеллектуальное развитие ребенка, а также на становление его поведения.</a:t>
            </a:r>
            <a:endParaRPr/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899640" y="1989000"/>
            <a:ext cx="7581600" cy="454860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99">
                                            <p:txEl>
                                              <p:pRg st="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1000" fill="hold"/>
                                        <p:tgtEl>
                                          <p:spTgt spid="99">
                                            <p:txEl>
                                              <p:pRg st="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1000" fill="hold"/>
                                        <p:tgtEl>
                                          <p:spTgt spid="99">
                                            <p:txEl>
                                              <p:pRg st="0" end="18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4" dur="1000"/>
                                        <p:tgtEl>
                                          <p:spTgt spid="99">
                                            <p:txEl>
                                              <p:pRg st="0" end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4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11640" y="476640"/>
            <a:ext cx="8136720" cy="56883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i="1" lang="ru-RU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Прогулка</a:t>
            </a: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– очень важный режимный момент в жизнедеятельности детей.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Цели прогулки: 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Профилактика утомления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Физическое и умственное развитие детей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Укрепления здоровья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ru-RU" sz="2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Задачи прогулки: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Оказывать закаливающее воздействие на организм в естественных условиях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Способствовать повышению уровня физической подготовленности детей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Оптимизировать двигательную активность детей</a:t>
            </a:r>
            <a:endParaRPr/>
          </a:p>
          <a:p>
            <a:pPr marL="343080" indent="-342720">
              <a:lnSpc>
                <a:spcPct val="100000"/>
              </a:lnSpc>
              <a:buClr>
                <a:srgbClr val="c3260c"/>
              </a:buClr>
              <a:buSzPct val="130000"/>
              <a:buFont typeface="Georgia"/>
              <a:buChar char="-"/>
            </a:pPr>
            <a:r>
              <a:rPr i="1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Способствовать познавательному, речевому, художественно-эстетическому, социально-коммуникативному развитию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 spd="slow">
    <p:randomBar dir="vert"/>
  </p:transition>
  <p:timing>
    <p:tnLst>
      <p:par>
        <p:cTn id="72" dur="indefinite" restart="never" nodeType="tmRoot">
          <p:childTnLst>
            <p:seq>
              <p:cTn id="73" dur="indefinite" nodeType="mainSeq">
                <p:childTnLst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8" dur="1000" fill="hold"/>
                                        <p:tgtEl>
                                          <p:spTgt spid="101">
                                            <p:txEl>
                                              <p:p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" dur="1000" fill="hold"/>
                                        <p:tgtEl>
                                          <p:spTgt spid="101">
                                            <p:txEl>
                                              <p:p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1000" fill="hold"/>
                                        <p:tgtEl>
                                          <p:spTgt spid="101">
                                            <p:txEl>
                                              <p:p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1" dur="1000"/>
                                        <p:tgtEl>
                                          <p:spTgt spid="101">
                                            <p:txEl>
                                              <p:pRg st="0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67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6" dur="1000" fill="hold"/>
                                        <p:tgtEl>
                                          <p:spTgt spid="101">
                                            <p:txEl>
                                              <p:pRg st="67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" dur="1000" fill="hold"/>
                                        <p:tgtEl>
                                          <p:spTgt spid="101">
                                            <p:txEl>
                                              <p:pRg st="67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8" dur="1000" fill="hold"/>
                                        <p:tgtEl>
                                          <p:spTgt spid="101">
                                            <p:txEl>
                                              <p:pRg st="67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9" dur="1000"/>
                                        <p:tgtEl>
                                          <p:spTgt spid="101">
                                            <p:txEl>
                                              <p:pRg st="67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8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4" dur="1000" fill="hold"/>
                                        <p:tgtEl>
                                          <p:spTgt spid="101">
                                            <p:txEl>
                                              <p:pRg st="8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1000" fill="hold"/>
                                        <p:tgtEl>
                                          <p:spTgt spid="101">
                                            <p:txEl>
                                              <p:pRg st="8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101">
                                            <p:txEl>
                                              <p:pRg st="8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7" dur="1000"/>
                                        <p:tgtEl>
                                          <p:spTgt spid="101">
                                            <p:txEl>
                                              <p:pRg st="83" end="1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06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1000" fill="hold"/>
                                        <p:tgtEl>
                                          <p:spTgt spid="101">
                                            <p:txEl>
                                              <p:pRg st="106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101">
                                            <p:txEl>
                                              <p:pRg st="106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101">
                                            <p:txEl>
                                              <p:pRg st="106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05" dur="1000"/>
                                        <p:tgtEl>
                                          <p:spTgt spid="101">
                                            <p:txEl>
                                              <p:pRg st="106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45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" dur="1000" fill="hold"/>
                                        <p:tgtEl>
                                          <p:spTgt spid="101">
                                            <p:txEl>
                                              <p:pRg st="145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1000" fill="hold"/>
                                        <p:tgtEl>
                                          <p:spTgt spid="101">
                                            <p:txEl>
                                              <p:pRg st="145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1000" fill="hold"/>
                                        <p:tgtEl>
                                          <p:spTgt spid="101">
                                            <p:txEl>
                                              <p:pRg st="145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13" dur="1000"/>
                                        <p:tgtEl>
                                          <p:spTgt spid="101">
                                            <p:txEl>
                                              <p:pRg st="145" end="1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66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8" dur="1000" fill="hold"/>
                                        <p:tgtEl>
                                          <p:spTgt spid="101">
                                            <p:txEl>
                                              <p:pRg st="166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9" dur="1000" fill="hold"/>
                                        <p:tgtEl>
                                          <p:spTgt spid="101">
                                            <p:txEl>
                                              <p:pRg st="166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" dur="1000" fill="hold"/>
                                        <p:tgtEl>
                                          <p:spTgt spid="101">
                                            <p:txEl>
                                              <p:pRg st="166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21" dur="1000"/>
                                        <p:tgtEl>
                                          <p:spTgt spid="101">
                                            <p:txEl>
                                              <p:pRg st="166" end="1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83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6" dur="1000" fill="hold"/>
                                        <p:tgtEl>
                                          <p:spTgt spid="101">
                                            <p:txEl>
                                              <p:pRg st="183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7" dur="1000" fill="hold"/>
                                        <p:tgtEl>
                                          <p:spTgt spid="101">
                                            <p:txEl>
                                              <p:pRg st="183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1000" fill="hold"/>
                                        <p:tgtEl>
                                          <p:spTgt spid="101">
                                            <p:txEl>
                                              <p:pRg st="183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29" dur="1000"/>
                                        <p:tgtEl>
                                          <p:spTgt spid="101">
                                            <p:txEl>
                                              <p:pRg st="183" end="2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54" end="3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4" dur="1000" fill="hold"/>
                                        <p:tgtEl>
                                          <p:spTgt spid="101">
                                            <p:txEl>
                                              <p:pRg st="254" end="32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1000" fill="hold"/>
                                        <p:tgtEl>
                                          <p:spTgt spid="101">
                                            <p:txEl>
                                              <p:pRg st="254" end="32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1000" fill="hold"/>
                                        <p:tgtEl>
                                          <p:spTgt spid="101">
                                            <p:txEl>
                                              <p:pRg st="254" end="32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37" dur="1000"/>
                                        <p:tgtEl>
                                          <p:spTgt spid="101">
                                            <p:txEl>
                                              <p:pRg st="254" end="3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20" end="3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2" dur="1000" fill="hold"/>
                                        <p:tgtEl>
                                          <p:spTgt spid="101">
                                            <p:txEl>
                                              <p:pRg st="320" end="36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3" dur="1000" fill="hold"/>
                                        <p:tgtEl>
                                          <p:spTgt spid="101">
                                            <p:txEl>
                                              <p:pRg st="320" end="36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1000" fill="hold"/>
                                        <p:tgtEl>
                                          <p:spTgt spid="101">
                                            <p:txEl>
                                              <p:pRg st="320" end="36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45" dur="1000"/>
                                        <p:tgtEl>
                                          <p:spTgt spid="101">
                                            <p:txEl>
                                              <p:pRg st="320" end="3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65" end="4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0" dur="1000" fill="hold"/>
                                        <p:tgtEl>
                                          <p:spTgt spid="101">
                                            <p:txEl>
                                              <p:pRg st="365" end="47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1" dur="1000" fill="hold"/>
                                        <p:tgtEl>
                                          <p:spTgt spid="101">
                                            <p:txEl>
                                              <p:pRg st="365" end="47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2" dur="1000" fill="hold"/>
                                        <p:tgtEl>
                                          <p:spTgt spid="101">
                                            <p:txEl>
                                              <p:pRg st="365" end="47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53" dur="1000"/>
                                        <p:tgtEl>
                                          <p:spTgt spid="101">
                                            <p:txEl>
                                              <p:pRg st="365" end="4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179640" y="1412640"/>
            <a:ext cx="4896360" cy="4320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физического развития и укрепления организма детей необходимо как можно больше времени проводить на свежем воздухе. А чтобы холод принес пользу и не помешал детям получать удовольствие от прогулки, они должны быть заняты интересным делом. </a:t>
            </a:r>
            <a:endParaRPr/>
          </a:p>
        </p:txBody>
      </p:sp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4932000" y="476640"/>
            <a:ext cx="3960000" cy="2970000"/>
          </a:xfrm>
          <a:prstGeom prst="rect">
            <a:avLst/>
          </a:prstGeom>
          <a:ln>
            <a:noFill/>
          </a:ln>
        </p:spPr>
      </p:pic>
      <p:pic>
        <p:nvPicPr>
          <p:cNvPr id="104" name="Picture 4" descr=""/>
          <p:cNvPicPr/>
          <p:nvPr/>
        </p:nvPicPr>
        <p:blipFill>
          <a:blip r:embed="rId2"/>
          <a:stretch/>
        </p:blipFill>
        <p:spPr>
          <a:xfrm>
            <a:off x="4806720" y="3643560"/>
            <a:ext cx="4210920" cy="273672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54" dur="indefinite" restart="never" nodeType="tmRoot">
          <p:childTnLst>
            <p:seq>
              <p:cTn id="155" dur="indefinite" nodeType="mainSeq">
                <p:childTnLst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0" dur="500" fill="hold"/>
                                        <p:tgtEl>
                                          <p:spTgt spid="102">
                                            <p:txEl>
                                              <p:pRg st="0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1" dur="500" fill="hold"/>
                                        <p:tgtEl>
                                          <p:spTgt spid="102">
                                            <p:txEl>
                                              <p:pRg st="0" end="24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102">
                                            <p:txEl>
                                              <p:pRg st="0" end="2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74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11640" y="476640"/>
            <a:ext cx="3932640" cy="5721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Мои санки едут сами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Без мотора, без коня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То и дело мои санки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Убегают от меня.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Не успею сесть верхом,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Санки с места и бегом…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Мои санки едут сами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Без мотора, без коня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А под горкой мои санки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За сугробом ждут меня.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Непослушным, скучно им</a:t>
            </a:r>
            <a:endParaRPr/>
          </a:p>
          <a:p>
            <a:pPr marL="45720">
              <a:lnSpc>
                <a:spcPct val="15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Подниматься вверх одним.</a:t>
            </a:r>
            <a:endParaRPr/>
          </a:p>
        </p:txBody>
      </p:sp>
      <p:pic>
        <p:nvPicPr>
          <p:cNvPr id="106" name="Picture 2" descr=""/>
          <p:cNvPicPr/>
          <p:nvPr/>
        </p:nvPicPr>
        <p:blipFill>
          <a:blip r:embed="rId1"/>
          <a:stretch/>
        </p:blipFill>
        <p:spPr>
          <a:xfrm>
            <a:off x="4284000" y="189360"/>
            <a:ext cx="4404240" cy="635472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75" dur="indefinite" restart="never" nodeType="tmRoot">
          <p:childTnLst>
            <p:seq>
              <p:cTn id="176" dur="indefinite" nodeType="mainSeq">
                <p:childTnLst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81" dur="500"/>
                                        <p:tgtEl>
                                          <p:spTgt spid="105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86" dur="500"/>
                                        <p:tgtEl>
                                          <p:spTgt spid="105">
                                            <p:txEl>
                                              <p:pRg st="2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91" dur="500"/>
                                        <p:tgtEl>
                                          <p:spTgt spid="105">
                                            <p:txEl>
                                              <p:pRg st="41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6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96" dur="500"/>
                                        <p:tgtEl>
                                          <p:spTgt spid="105">
                                            <p:txEl>
                                              <p:pRg st="61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78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01" dur="500"/>
                                        <p:tgtEl>
                                          <p:spTgt spid="105">
                                            <p:txEl>
                                              <p:pRg st="78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01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06" dur="500"/>
                                        <p:tgtEl>
                                          <p:spTgt spid="105">
                                            <p:txEl>
                                              <p:pRg st="101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24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11" dur="500"/>
                                        <p:tgtEl>
                                          <p:spTgt spid="105">
                                            <p:txEl>
                                              <p:pRg st="124" end="1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44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16" dur="500"/>
                                        <p:tgtEl>
                                          <p:spTgt spid="105">
                                            <p:txEl>
                                              <p:pRg st="144" end="1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65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21" dur="500"/>
                                        <p:tgtEl>
                                          <p:spTgt spid="105">
                                            <p:txEl>
                                              <p:pRg st="165" end="1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88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26" dur="500"/>
                                        <p:tgtEl>
                                          <p:spTgt spid="105">
                                            <p:txEl>
                                              <p:pRg st="188" end="2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11" end="2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31" dur="500"/>
                                        <p:tgtEl>
                                          <p:spTgt spid="105">
                                            <p:txEl>
                                              <p:pRg st="211" end="2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34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36" dur="500"/>
                                        <p:tgtEl>
                                          <p:spTgt spid="105">
                                            <p:txEl>
                                              <p:pRg st="234" end="2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11640" y="1845000"/>
            <a:ext cx="3788640" cy="1977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На пруду каток хороший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Лед сверкает, как стекло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На коньках бежит Сережа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И в мороз ему тепло.</a:t>
            </a:r>
            <a:endParaRPr/>
          </a:p>
        </p:txBody>
      </p:sp>
      <p:pic>
        <p:nvPicPr>
          <p:cNvPr id="108" name="Picture 3" descr=""/>
          <p:cNvPicPr/>
          <p:nvPr/>
        </p:nvPicPr>
        <p:blipFill>
          <a:blip r:embed="rId1"/>
          <a:stretch/>
        </p:blipFill>
        <p:spPr>
          <a:xfrm>
            <a:off x="4483800" y="476640"/>
            <a:ext cx="4082400" cy="587880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245" dur="indefinite" restart="never" nodeType="tmRoot">
          <p:childTnLst>
            <p:seq>
              <p:cTn id="246" dur="indefinite" nodeType="mainSeq">
                <p:childTnLst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51" dur="500"/>
                                        <p:tgtEl>
                                          <p:spTgt spid="107">
                                            <p:txEl>
                                              <p:p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3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56" dur="500"/>
                                        <p:tgtEl>
                                          <p:spTgt spid="107">
                                            <p:txEl>
                                              <p:pRg st="23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61" dur="500"/>
                                        <p:tgtEl>
                                          <p:spTgt spid="107">
                                            <p:txEl>
                                              <p:pRg st="48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72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66" dur="500"/>
                                        <p:tgtEl>
                                          <p:spTgt spid="107">
                                            <p:txEl>
                                              <p:pRg st="72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67640" y="1484640"/>
            <a:ext cx="4508640" cy="439200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Раскраснелась детвора – 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Накатала три шара!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Друг на друга их сложили,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И ведро нагромоздили.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Нос – морковка, уголь – глазки,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Снеговик из детской сказки!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Руки – ветки, рот – конфетка…</a:t>
            </a:r>
            <a:endParaRPr/>
          </a:p>
          <a:p>
            <a:pPr marL="45720">
              <a:lnSpc>
                <a:spcPct val="100000"/>
              </a:lnSpc>
            </a:pPr>
            <a:r>
              <a:rPr lang="ru-RU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Пусть стоит теперь до лета.</a:t>
            </a:r>
            <a:endParaRPr/>
          </a:p>
        </p:txBody>
      </p:sp>
      <p:pic>
        <p:nvPicPr>
          <p:cNvPr id="110" name="Picture 2" descr=""/>
          <p:cNvPicPr/>
          <p:nvPr/>
        </p:nvPicPr>
        <p:blipFill>
          <a:blip r:embed="rId1"/>
          <a:stretch/>
        </p:blipFill>
        <p:spPr>
          <a:xfrm>
            <a:off x="5004000" y="3717000"/>
            <a:ext cx="3971520" cy="2978640"/>
          </a:xfrm>
          <a:prstGeom prst="rect">
            <a:avLst/>
          </a:prstGeom>
          <a:ln>
            <a:noFill/>
          </a:ln>
        </p:spPr>
      </p:pic>
      <p:pic>
        <p:nvPicPr>
          <p:cNvPr id="111" name="Picture 3" descr=""/>
          <p:cNvPicPr/>
          <p:nvPr/>
        </p:nvPicPr>
        <p:blipFill>
          <a:blip r:embed="rId2"/>
          <a:stretch/>
        </p:blipFill>
        <p:spPr>
          <a:xfrm>
            <a:off x="4860000" y="399960"/>
            <a:ext cx="4115520" cy="2798640"/>
          </a:xfrm>
          <a:prstGeom prst="rect">
            <a:avLst/>
          </a:prstGeom>
          <a:ln>
            <a:noFill/>
          </a:ln>
        </p:spPr>
      </p:pic>
    </p:spTree>
  </p:cSld>
  <p:transition spd="slow">
    <p:blinds dir="vert"/>
  </p:transition>
  <p:timing>
    <p:tnLst>
      <p:par>
        <p:cTn id="273" dur="indefinite" restart="never" nodeType="tmRoot">
          <p:childTnLst>
            <p:seq>
              <p:cTn id="274" dur="indefinite" nodeType="mainSeq">
                <p:childTnLst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9" dur="1000" fill="hold"/>
                                        <p:tgtEl>
                                          <p:spTgt spid="109">
                                            <p:txEl>
                                              <p:p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0" dur="1000" fill="hold"/>
                                        <p:tgtEl>
                                          <p:spTgt spid="109">
                                            <p:txEl>
                                              <p:p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1" dur="1000" fill="hold"/>
                                        <p:tgtEl>
                                          <p:spTgt spid="109">
                                            <p:txEl>
                                              <p:p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82" dur="1000"/>
                                        <p:tgtEl>
                                          <p:spTgt spid="109">
                                            <p:txEl>
                                              <p:p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5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7" dur="1000" fill="hold"/>
                                        <p:tgtEl>
                                          <p:spTgt spid="109">
                                            <p:txEl>
                                              <p:pRg st="25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8" dur="1000" fill="hold"/>
                                        <p:tgtEl>
                                          <p:spTgt spid="109">
                                            <p:txEl>
                                              <p:pRg st="25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9" dur="1000" fill="hold"/>
                                        <p:tgtEl>
                                          <p:spTgt spid="109">
                                            <p:txEl>
                                              <p:pRg st="25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90" dur="1000"/>
                                        <p:tgtEl>
                                          <p:spTgt spid="109">
                                            <p:txEl>
                                              <p:pRg st="25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4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5" dur="1000" fill="hold"/>
                                        <p:tgtEl>
                                          <p:spTgt spid="109">
                                            <p:txEl>
                                              <p:pRg st="44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6" dur="1000" fill="hold"/>
                                        <p:tgtEl>
                                          <p:spTgt spid="109">
                                            <p:txEl>
                                              <p:pRg st="44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7" dur="1000" fill="hold"/>
                                        <p:tgtEl>
                                          <p:spTgt spid="109">
                                            <p:txEl>
                                              <p:pRg st="44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98" dur="1000"/>
                                        <p:tgtEl>
                                          <p:spTgt spid="109">
                                            <p:txEl>
                                              <p:pRg st="44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7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3" dur="1000" fill="hold"/>
                                        <p:tgtEl>
                                          <p:spTgt spid="109">
                                            <p:txEl>
                                              <p:pRg st="7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4" dur="1000" fill="hold"/>
                                        <p:tgtEl>
                                          <p:spTgt spid="109">
                                            <p:txEl>
                                              <p:pRg st="7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5" dur="1000" fill="hold"/>
                                        <p:tgtEl>
                                          <p:spTgt spid="109">
                                            <p:txEl>
                                              <p:pRg st="7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6" dur="1000"/>
                                        <p:tgtEl>
                                          <p:spTgt spid="109">
                                            <p:txEl>
                                              <p:pRg st="70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9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1" dur="1000" fill="hold"/>
                                        <p:tgtEl>
                                          <p:spTgt spid="109">
                                            <p:txEl>
                                              <p:pRg st="9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2" dur="1000" fill="hold"/>
                                        <p:tgtEl>
                                          <p:spTgt spid="109">
                                            <p:txEl>
                                              <p:pRg st="9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3" dur="1000" fill="hold"/>
                                        <p:tgtEl>
                                          <p:spTgt spid="109">
                                            <p:txEl>
                                              <p:pRg st="9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14" dur="1000"/>
                                        <p:tgtEl>
                                          <p:spTgt spid="109">
                                            <p:txEl>
                                              <p:pRg st="92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2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9" dur="1000" fill="hold"/>
                                        <p:tgtEl>
                                          <p:spTgt spid="109">
                                            <p:txEl>
                                              <p:pRg st="12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0" dur="1000" fill="hold"/>
                                        <p:tgtEl>
                                          <p:spTgt spid="109">
                                            <p:txEl>
                                              <p:pRg st="12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1" dur="1000" fill="hold"/>
                                        <p:tgtEl>
                                          <p:spTgt spid="109">
                                            <p:txEl>
                                              <p:pRg st="12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22" dur="1000"/>
                                        <p:tgtEl>
                                          <p:spTgt spid="109">
                                            <p:txEl>
                                              <p:pRg st="124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52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7" dur="1000" fill="hold"/>
                                        <p:tgtEl>
                                          <p:spTgt spid="109">
                                            <p:txEl>
                                              <p:pRg st="152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8" dur="1000" fill="hold"/>
                                        <p:tgtEl>
                                          <p:spTgt spid="109">
                                            <p:txEl>
                                              <p:pRg st="152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9" dur="1000" fill="hold"/>
                                        <p:tgtEl>
                                          <p:spTgt spid="109">
                                            <p:txEl>
                                              <p:pRg st="152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30" dur="1000"/>
                                        <p:tgtEl>
                                          <p:spTgt spid="109">
                                            <p:txEl>
                                              <p:pRg st="152" end="1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82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5" dur="1000" fill="hold"/>
                                        <p:tgtEl>
                                          <p:spTgt spid="109">
                                            <p:txEl>
                                              <p:pRg st="182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6" dur="1000" fill="hold"/>
                                        <p:tgtEl>
                                          <p:spTgt spid="109">
                                            <p:txEl>
                                              <p:pRg st="182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7" dur="1000" fill="hold"/>
                                        <p:tgtEl>
                                          <p:spTgt spid="109">
                                            <p:txEl>
                                              <p:pRg st="182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38" dur="1000"/>
                                        <p:tgtEl>
                                          <p:spTgt spid="109">
                                            <p:txEl>
                                              <p:pRg st="182" end="2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4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/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</TotalTime>
  <Application>LibreOffice/5.0.0.5$Windows_x86 LibreOffice_project/1b1a90865e348b492231e1c451437d7a15bb262b</Application>
  <Paragraphs>48</Paragraphs>
  <Company>DG Win&amp;Soft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2016-01-14T09:37:42Z</dcterms:created>
  <dc:creator>slava</dc:creator>
  <dc:language>ru-RU</dc:language>
  <dcterms:modified xsi:type="dcterms:W3CDTF">2016-10-12T20:25:59Z</dcterms:modified>
  <cp:revision>31</cp:revision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DG Win&amp;Soft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13</vt:i4>
  </property>
</Properties>
</file>