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82" r:id="rId9"/>
    <p:sldId id="289" r:id="rId10"/>
    <p:sldId id="279" r:id="rId11"/>
    <p:sldId id="281" r:id="rId12"/>
    <p:sldId id="262" r:id="rId13"/>
    <p:sldId id="261" r:id="rId14"/>
    <p:sldId id="283" r:id="rId15"/>
    <p:sldId id="284" r:id="rId16"/>
    <p:sldId id="285" r:id="rId17"/>
    <p:sldId id="287" r:id="rId18"/>
    <p:sldId id="288" r:id="rId19"/>
    <p:sldId id="26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E9F7A-7B30-4077-9412-10C187CBB7A7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65B94-7253-4DAD-8547-50F66A68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58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05B92-906D-4BFC-9C71-A3816A424EA0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48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09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9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60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439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21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95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2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82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3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0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2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2408D-2023-487A-BA52-C2B0C0CBD821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76543-3ECF-4137-93F3-91767204A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72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4076" y="1360844"/>
            <a:ext cx="7657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Monotype Corsiva" panose="03010101010201010101" pitchFamily="66" charset="0"/>
              </a:rPr>
              <a:t>Проект на тему </a:t>
            </a:r>
          </a:p>
          <a:p>
            <a:pPr algn="ctr"/>
            <a:r>
              <a:rPr lang="ru-RU" sz="6000" b="1" dirty="0" smtClean="0">
                <a:latin typeface="Monotype Corsiva" panose="03010101010201010101" pitchFamily="66" charset="0"/>
              </a:rPr>
              <a:t>«Земля – наш общий дом»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6807" y="4222600"/>
            <a:ext cx="475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atin typeface="Monotype Corsiva" panose="03010101010201010101" pitchFamily="66" charset="0"/>
              </a:rPr>
              <a:t>Выполнила: Щербакова Е.А.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37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315799"/>
              </p:ext>
            </p:extLst>
          </p:nvPr>
        </p:nvGraphicFramePr>
        <p:xfrm>
          <a:off x="225631" y="368135"/>
          <a:ext cx="11768448" cy="5544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416"/>
                <a:gridCol w="3531645"/>
                <a:gridCol w="3367918"/>
                <a:gridCol w="3384469"/>
              </a:tblGrid>
              <a:tr h="521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области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6459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Игра-путешествие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Чунга-Чанга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«Сказка о трех слонах и одной черепахе» (</a:t>
                      </a:r>
                      <a:r>
                        <a:rPr lang="ru-RU" sz="1200" b="0" i="0" u="none" strike="noStrike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фланелеграф</a:t>
                      </a: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).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Экскурсия по ДОУ по желанию детей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Развлечение «Лесное приключение»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Любой вид продуктивной деятельности: «Русские богатыри»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Сюжетно-ролевая игра «Почта»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8253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Беседа «Какие люди живут на Земле»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Рассказы-соревнования «Чья улица лучше всех»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Беседа «У кого какой Новый год»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Ситуативный разговор «В каких странах был дядюшка </a:t>
                      </a:r>
                      <a:r>
                        <a:rPr lang="ru-RU" sz="12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Скрудж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Как написать адрес на конверте?»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0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НОД «Земля — наш общий дом» (географическая карта)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Модель Земли —глобус.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Рассели животных по Земле.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Кто поможет малышу? Назови материк. Откуда ты приехал?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Посадка лука, корнеплодов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НОД  «Моя Родина и ее герои»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«Нижегородский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Кремль»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63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Рисование </a:t>
                      </a:r>
                      <a:r>
                        <a:rPr lang="ru-RU" sz="12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Как мы дружно украшаем комнату группы к Новому году»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</a:t>
                      </a:r>
                      <a:r>
                        <a:rPr lang="ru-RU" sz="12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«Африка —</a:t>
                      </a:r>
                      <a:r>
                        <a:rPr lang="ru-RU" sz="1200" spc="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далекая страна!»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, (оформить альбом детских рисунков)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Рисование</a:t>
                      </a:r>
                      <a:r>
                        <a:rPr lang="ru-RU" sz="12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Рассказ о детском саде»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Создание альбома «Новый год по- разному»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Оформление альбома «Наш город»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81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Подвижная игра «Гуси-Лебеди»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«Серый волк»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Народная игра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«Колечко»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0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77789"/>
              </p:ext>
            </p:extLst>
          </p:nvPr>
        </p:nvGraphicFramePr>
        <p:xfrm>
          <a:off x="166254" y="605641"/>
          <a:ext cx="11768448" cy="5178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6920"/>
                <a:gridCol w="3389141"/>
                <a:gridCol w="3367918"/>
                <a:gridCol w="3384469"/>
              </a:tblGrid>
              <a:tr h="712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области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6459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Сюжетно-ролевая игра «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Семья»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КВН «Отдыхаем всей семьей»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Дидактическая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игра «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Поездка на дачу»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Развлечение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«Земля — наш дом родной»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8253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«Мой дом, моя семья»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«Город чудный — город древний»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Беседа «Угощения нижегородского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стола»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НОД «За что я люблю свой город»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0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НОД «Красота нижегородской природы»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Птицы Нижнего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Новгорода»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НОД «Герои космоса».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Озеленение участка. Атрибуты: «Что носили в старину?»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63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Рисование. «Любимые цветы моей мамы», «Портрет мамы»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50"/>
                        <a:buFont typeface="+mj-lt"/>
                        <a:buNone/>
                        <a:tabLst>
                          <a:tab pos="103505" algn="l"/>
                        </a:tabLst>
                      </a:pPr>
                      <a:r>
                        <a:rPr lang="ru-RU" sz="140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Рисование. «Наша Вселенная».</a:t>
                      </a:r>
                      <a:endParaRPr lang="ru-RU" sz="1400" u="none" strike="noStrike" spc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Оформление записной книжечки «Кулинария старого</a:t>
                      </a:r>
                      <a:r>
                        <a:rPr lang="ru-RU" sz="14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Нижнего</a:t>
                      </a:r>
                      <a:r>
                        <a:rPr lang="ru-RU" sz="14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Украшение группового участка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81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«Летели, летели»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50"/>
                        <a:buFont typeface="+mj-lt"/>
                        <a:buNone/>
                        <a:tabLst>
                          <a:tab pos="103505" algn="l"/>
                        </a:tabLs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«Так, да и нет»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«Хромая лиса»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48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7001" y="1667195"/>
            <a:ext cx="6096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и проведение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«Земля – наш дом родной»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фотоотчета о проведенных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мероприятиях.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Обобщение и выводы о проделанной работе.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4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5" y="1664566"/>
            <a:ext cx="10450285" cy="374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>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имеют представления о городе, в котором они живут. Знают, что их малая родина, испытывают чувство гордости за свой край.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Знают историю возникновения родного города, его достопримечательности.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Имеют представления об исторических памятниках.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Проявление интереса к родному краю, который находит отражение в детских рисунках, рассказах.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Дети знают культуру, обычаи и традиции родного края; Дети могут назвать имена местных писателей, художников и их произведения.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Дети знают праздники и традиции, которые отмечаются в городе и семье.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Дети могут назвать ремесла, которыми владели наши предки и народных умельцев наших дней.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Дети знают традиции, старинные игры, забавы, песни, частушки, колядки и др. 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69765" y="737260"/>
            <a:ext cx="559377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и результативность работы над проектом.</a:t>
            </a:r>
            <a:endParaRPr lang="en-US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0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48" y="205323"/>
            <a:ext cx="4748677" cy="38808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353" y="3265825"/>
            <a:ext cx="5745307" cy="32301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85905" y="1064029"/>
            <a:ext cx="5586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Продукты совместной деятельности</a:t>
            </a:r>
            <a:endParaRPr lang="ru-RU" sz="3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17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96" y="138543"/>
            <a:ext cx="4875241" cy="41710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621" y="2394065"/>
            <a:ext cx="5330197" cy="43315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85411" y="548640"/>
            <a:ext cx="6071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Пополнение предметно-пространственной среды</a:t>
            </a:r>
            <a:endParaRPr lang="ru-RU" sz="3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0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219855"/>
            <a:ext cx="4929967" cy="35774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917" y="2286001"/>
            <a:ext cx="5829992" cy="43724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2161" y="847898"/>
            <a:ext cx="582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Взаимодействие с родителями</a:t>
            </a:r>
            <a:endParaRPr lang="ru-RU" sz="3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5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43" y="344978"/>
            <a:ext cx="5209309" cy="39069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3599409"/>
            <a:ext cx="54864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34051" y="1379913"/>
            <a:ext cx="5054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Экскурсии с родителями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4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91" y="39736"/>
            <a:ext cx="5489863" cy="34311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91" y="3510636"/>
            <a:ext cx="5489863" cy="30980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213" y="1945178"/>
            <a:ext cx="3494205" cy="4663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2815" y="831273"/>
            <a:ext cx="4289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Праздники в ДОУ</a:t>
            </a:r>
            <a:endParaRPr lang="ru-RU" sz="44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39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111432"/>
            <a:ext cx="9037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Segoe Script" panose="020B0504020000000003" pitchFamily="34" charset="0"/>
              </a:rPr>
              <a:t>Спасибо за внимание!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62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4392" y="385500"/>
            <a:ext cx="7977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908720"/>
            <a:ext cx="10988364" cy="513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Вид проекта: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групповой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Тип проекта: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Исследовательско – творческий.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Время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реализации: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долгосрочный (сентябрь – май);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Участники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проекта: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воспитатели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, воспитанники старшей группы ,родители воспитанников,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специалисты  ДОУ;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Возраст детей: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средняя группа ДОУ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Интеграция образовательных областей: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Образовательные области «Познание», «Социализация», «Коммуникация», «Чтение художественной литературы», «Художественное творчество»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Виды деятельности: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игровая, коммуникативная, трудовая, познавательно-исследовательская, продуктивная, музыкально-художественная, чтение художественной литературы, проектно-поисковая деятельность взрослых с детьми, художественно – литературное творчество.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91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35728" y="-83128"/>
            <a:ext cx="456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Актуальность</a:t>
            </a:r>
            <a:endParaRPr lang="ru-RU" sz="3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758" y="563203"/>
            <a:ext cx="11614067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Патриотическое воспитание дошкольников – актуальная проблема в условиях современной России. Изменилась не только жизнь, но и мы сами. В течение последних десятилетий радикально переосмыслено само понятие патриотического воспитания дошкольников, его содержание, цели и задачи. Чувство любви к Родине – это одно из самых сильных чувств, без него человек ущербен, не ощущает своих корней. А почувствует ли он привязанность к родной земле или отдалится от нее, это уже зависит от обстоятельств жизни и воспитания. Поэтому важно, чтобы ребенок уже в дошкольном возрасте почувствовал личную ответственность за родную землю и ее будущее.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	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Одним из средств нравственно-патриотического воспитания является метод проектов. Основываясь на лично – ориентированном подходе к обучению и воспитанию детей дошкольного возраста, он развивает познавательный интерес к различным областям знаний, формирует навыки сотрудничества; открывает большие возможности в организации совместной поисковой деятельности дошкольников, педагогов, родителей.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	 У В. П. Астафьева есть замечательные слова: «Если у человека нет матери, нет отца, но есть Родина - он ещё не сирота. Всё проходит: любовь, горечь утрат, даже боль от ран проходит, но никогда - никогда не проходит и не гаснет тоска по Родине. »</a:t>
            </a:r>
            <a:endParaRPr lang="ru-RU" sz="2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37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2509" y="282633"/>
            <a:ext cx="1167106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нравственно-патриотическое воспитание детей старшего дошкольного возраста, посредством использования метода проектов.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данную цель можно через решение следующих задач: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1.Образовательные задачи: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чувство любви к природе, родному краю, своей малой родине на основе приобщения к родной природе, культуре и традициям;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представление о России как о родной стране;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умение анализировать различные социальные явления и события, сопоставлять их, обобщать;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стимулировать детскую активность через национальные подвижные игры.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2.Воспитательные задачи: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 стремление к познанию культурных традиций через творческую, познавательно – исследовательскую деятельность;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 стремление чувствовать и осознавать себя частью большого этноса, выражать свою собственную субкультуру;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 уважительное отношение к наследиям других народов.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 патриотизм, уважение к культурному прошлому России.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Развивающие задачи: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 познавательные процессы (восприятие, память, внимание, воображение, мышление) и мыслительные операции (анализ, синтез, сравнение, обобщение) посредством специальных игр и упражнений;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 представления о национальной культуре, об образе жизни людей, населяющих Нижегородскую область.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5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74173" y="1138384"/>
            <a:ext cx="115071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ОХВАТЫВАЕМЫХ ОБРАЗОВАТЕЛЬНЫХ ОБЛАСТЕЙ:</a:t>
            </a:r>
          </a:p>
          <a:p>
            <a:pPr lvl="0">
              <a:lnSpc>
                <a:spcPct val="150000"/>
              </a:lnSpc>
            </a:pPr>
            <a:r>
              <a:rPr lang="ru-RU" alt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Расширять представления детей о своей малой Родине и о России.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Пробуждать у детей любознательность и интерес к своей Родине.</a:t>
            </a:r>
          </a:p>
          <a:p>
            <a:pPr lvl="0">
              <a:lnSpc>
                <a:spcPct val="150000"/>
              </a:lnSpc>
            </a:pPr>
            <a:r>
              <a:rPr lang="ru-RU" altLang="ru-RU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развитие: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Обогащать словарь путем введения новых понятий по теме проекта.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Расширять общий кругозор;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Развивать связную речь.</a:t>
            </a:r>
          </a:p>
        </p:txBody>
      </p:sp>
    </p:spTree>
    <p:extLst>
      <p:ext uri="{BB962C8B-B14F-4D97-AF65-F5344CB8AC3E}">
        <p14:creationId xmlns:p14="http://schemas.microsoft.com/office/powerpoint/2010/main" val="249746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3477" y="529640"/>
            <a:ext cx="11222181" cy="5859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alt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развитие: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Развивать коммуникативные навыки;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Воспитывать любовь и уважение к родному народу;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Создавать условия для активной, самостоятельной, творческой,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деятельности детей;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Способствовать обогащению детско-родительских отношений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опытом совместной творческой деятельности; вовлечению родителей в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совместную деятельность с ребенком в условиях семьи и детского сада;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Воспитывать уважение и благодарность к своим предкам, своей Родине.</a:t>
            </a:r>
          </a:p>
          <a:p>
            <a:pPr lvl="0">
              <a:lnSpc>
                <a:spcPct val="150000"/>
              </a:lnSpc>
            </a:pPr>
            <a:r>
              <a:rPr lang="ru-RU" alt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Познакомить с произведениями художественной литературой по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теме проекта.</a:t>
            </a:r>
          </a:p>
          <a:p>
            <a:pPr lvl="0">
              <a:lnSpc>
                <a:spcPct val="150000"/>
              </a:lnSpc>
            </a:pPr>
            <a:r>
              <a:rPr lang="ru-RU" alt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</a:p>
          <a:p>
            <a:pPr lvl="0">
              <a:lnSpc>
                <a:spcPct val="150000"/>
              </a:lnSpc>
            </a:pP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1.Развитие самостоятельной игровой деятельности детей</a:t>
            </a:r>
            <a:r>
              <a:rPr lang="en-US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2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2823" y="291327"/>
            <a:ext cx="110440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ЭТАПЫ РАБОТЫ:</a:t>
            </a:r>
          </a:p>
          <a:p>
            <a:endParaRPr lang="ru-RU" sz="2400" b="1" dirty="0" smtClean="0"/>
          </a:p>
          <a:p>
            <a:pPr algn="ctr"/>
            <a:r>
              <a:rPr lang="ru-RU" sz="2400" b="1" i="1" u="sng" dirty="0" smtClean="0"/>
              <a:t>Подготовительный.</a:t>
            </a:r>
          </a:p>
          <a:p>
            <a:pPr algn="ctr"/>
            <a:endParaRPr lang="ru-RU" sz="2400" b="1" i="1" u="sng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426110" y="2442879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Составление плана деятельности;</a:t>
            </a:r>
          </a:p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Наработка и накопление необходимого материала;</a:t>
            </a:r>
          </a:p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Разработка плана мероприятий;</a:t>
            </a:r>
          </a:p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литературы по данной проблеме;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4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35559" y="-66451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Системная паутинка проекта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1644383" y="357453"/>
            <a:ext cx="8903232" cy="6463782"/>
            <a:chOff x="1109232" y="345159"/>
            <a:chExt cx="6931254" cy="6825513"/>
          </a:xfrm>
        </p:grpSpPr>
        <p:sp>
          <p:nvSpPr>
            <p:cNvPr id="17" name="Полилиния 16"/>
            <p:cNvSpPr/>
            <p:nvPr/>
          </p:nvSpPr>
          <p:spPr>
            <a:xfrm>
              <a:off x="3396773" y="345159"/>
              <a:ext cx="2257574" cy="2115505"/>
            </a:xfrm>
            <a:custGeom>
              <a:avLst/>
              <a:gdLst>
                <a:gd name="connsiteX0" fmla="*/ 0 w 1936621"/>
                <a:gd name="connsiteY0" fmla="*/ 968311 h 1936621"/>
                <a:gd name="connsiteX1" fmla="*/ 968311 w 1936621"/>
                <a:gd name="connsiteY1" fmla="*/ 0 h 1936621"/>
                <a:gd name="connsiteX2" fmla="*/ 1936622 w 1936621"/>
                <a:gd name="connsiteY2" fmla="*/ 968311 h 1936621"/>
                <a:gd name="connsiteX3" fmla="*/ 968311 w 1936621"/>
                <a:gd name="connsiteY3" fmla="*/ 1936622 h 1936621"/>
                <a:gd name="connsiteX4" fmla="*/ 0 w 1936621"/>
                <a:gd name="connsiteY4" fmla="*/ 968311 h 19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621" h="1936621">
                  <a:moveTo>
                    <a:pt x="0" y="968311"/>
                  </a:moveTo>
                  <a:cubicBezTo>
                    <a:pt x="0" y="433528"/>
                    <a:pt x="433528" y="0"/>
                    <a:pt x="968311" y="0"/>
                  </a:cubicBezTo>
                  <a:cubicBezTo>
                    <a:pt x="1503094" y="0"/>
                    <a:pt x="1936622" y="433528"/>
                    <a:pt x="1936622" y="968311"/>
                  </a:cubicBezTo>
                  <a:cubicBezTo>
                    <a:pt x="1936622" y="1503094"/>
                    <a:pt x="1503094" y="1936622"/>
                    <a:pt x="968311" y="1936622"/>
                  </a:cubicBezTo>
                  <a:cubicBezTo>
                    <a:pt x="433528" y="1936622"/>
                    <a:pt x="0" y="1503094"/>
                    <a:pt x="0" y="968311"/>
                  </a:cubicBez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7582" tIns="297582" rIns="297582" bIns="29758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dirty="0">
                  <a:solidFill>
                    <a:schemeClr val="accent5">
                      <a:lumMod val="50000"/>
                    </a:schemeClr>
                  </a:solidFill>
                </a:rPr>
                <a:t>Социально-коммуникативное развитие</a:t>
              </a:r>
              <a:r>
                <a:rPr lang="en-US" sz="1100" dirty="0">
                  <a:solidFill>
                    <a:schemeClr val="accent5">
                      <a:lumMod val="50000"/>
                    </a:schemeClr>
                  </a:solidFill>
                </a:rPr>
                <a:t>: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/>
                <a:t>Сюжетно-ролевые игры</a:t>
              </a:r>
              <a:endParaRPr lang="ru-RU" sz="1100" dirty="0"/>
            </a:p>
          </p:txBody>
        </p:sp>
        <p:sp>
          <p:nvSpPr>
            <p:cNvPr id="18" name="Полилиния 17"/>
            <p:cNvSpPr/>
            <p:nvPr/>
          </p:nvSpPr>
          <p:spPr>
            <a:xfrm rot="2160000">
              <a:off x="5436682" y="1752492"/>
              <a:ext cx="513402" cy="704626"/>
            </a:xfrm>
            <a:custGeom>
              <a:avLst/>
              <a:gdLst>
                <a:gd name="connsiteX0" fmla="*/ 0 w 513402"/>
                <a:gd name="connsiteY0" fmla="*/ 130722 h 653609"/>
                <a:gd name="connsiteX1" fmla="*/ 256701 w 513402"/>
                <a:gd name="connsiteY1" fmla="*/ 130722 h 653609"/>
                <a:gd name="connsiteX2" fmla="*/ 256701 w 513402"/>
                <a:gd name="connsiteY2" fmla="*/ 0 h 653609"/>
                <a:gd name="connsiteX3" fmla="*/ 513402 w 513402"/>
                <a:gd name="connsiteY3" fmla="*/ 326805 h 653609"/>
                <a:gd name="connsiteX4" fmla="*/ 256701 w 513402"/>
                <a:gd name="connsiteY4" fmla="*/ 653609 h 653609"/>
                <a:gd name="connsiteX5" fmla="*/ 256701 w 513402"/>
                <a:gd name="connsiteY5" fmla="*/ 522887 h 653609"/>
                <a:gd name="connsiteX6" fmla="*/ 0 w 513402"/>
                <a:gd name="connsiteY6" fmla="*/ 522887 h 653609"/>
                <a:gd name="connsiteX7" fmla="*/ 0 w 513402"/>
                <a:gd name="connsiteY7" fmla="*/ 130722 h 65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402" h="653609">
                  <a:moveTo>
                    <a:pt x="0" y="130722"/>
                  </a:moveTo>
                  <a:lnTo>
                    <a:pt x="256701" y="130722"/>
                  </a:lnTo>
                  <a:lnTo>
                    <a:pt x="256701" y="0"/>
                  </a:lnTo>
                  <a:lnTo>
                    <a:pt x="513402" y="326805"/>
                  </a:lnTo>
                  <a:lnTo>
                    <a:pt x="256701" y="653609"/>
                  </a:lnTo>
                  <a:lnTo>
                    <a:pt x="256701" y="522887"/>
                  </a:lnTo>
                  <a:lnTo>
                    <a:pt x="0" y="522887"/>
                  </a:lnTo>
                  <a:lnTo>
                    <a:pt x="0" y="13072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0721" rIns="154020" bIns="130722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940606" y="1911888"/>
              <a:ext cx="2099880" cy="2136037"/>
            </a:xfrm>
            <a:custGeom>
              <a:avLst/>
              <a:gdLst>
                <a:gd name="connsiteX0" fmla="*/ 0 w 1936621"/>
                <a:gd name="connsiteY0" fmla="*/ 968311 h 1936621"/>
                <a:gd name="connsiteX1" fmla="*/ 968311 w 1936621"/>
                <a:gd name="connsiteY1" fmla="*/ 0 h 1936621"/>
                <a:gd name="connsiteX2" fmla="*/ 1936622 w 1936621"/>
                <a:gd name="connsiteY2" fmla="*/ 968311 h 1936621"/>
                <a:gd name="connsiteX3" fmla="*/ 968311 w 1936621"/>
                <a:gd name="connsiteY3" fmla="*/ 1936622 h 1936621"/>
                <a:gd name="connsiteX4" fmla="*/ 0 w 1936621"/>
                <a:gd name="connsiteY4" fmla="*/ 968311 h 19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621" h="1936621">
                  <a:moveTo>
                    <a:pt x="0" y="968311"/>
                  </a:moveTo>
                  <a:cubicBezTo>
                    <a:pt x="0" y="433528"/>
                    <a:pt x="433528" y="0"/>
                    <a:pt x="968311" y="0"/>
                  </a:cubicBezTo>
                  <a:cubicBezTo>
                    <a:pt x="1503094" y="0"/>
                    <a:pt x="1936622" y="433528"/>
                    <a:pt x="1936622" y="968311"/>
                  </a:cubicBezTo>
                  <a:cubicBezTo>
                    <a:pt x="1936622" y="1503094"/>
                    <a:pt x="1503094" y="1936622"/>
                    <a:pt x="968311" y="1936622"/>
                  </a:cubicBezTo>
                  <a:cubicBezTo>
                    <a:pt x="433528" y="1936622"/>
                    <a:pt x="0" y="1503094"/>
                    <a:pt x="0" y="968311"/>
                  </a:cubicBez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7582" tIns="297582" rIns="297582" bIns="29758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dirty="0">
                  <a:solidFill>
                    <a:schemeClr val="accent5">
                      <a:lumMod val="50000"/>
                    </a:schemeClr>
                  </a:solidFill>
                </a:rPr>
                <a:t>Художественно-эстетическое развитие</a:t>
              </a:r>
              <a:r>
                <a:rPr lang="en-US" sz="1100" dirty="0">
                  <a:solidFill>
                    <a:schemeClr val="accent5">
                      <a:lumMod val="50000"/>
                    </a:schemeClr>
                  </a:solidFill>
                </a:rPr>
                <a:t>: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Создание альбомов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НОД </a:t>
              </a:r>
              <a:endParaRPr lang="ru-RU" sz="1100" i="1" dirty="0"/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/>
                <a:t> </a:t>
              </a:r>
              <a:r>
                <a:rPr lang="ru-RU" sz="1100" i="1" dirty="0" smtClean="0"/>
                <a:t>Музыкальные праздники</a:t>
              </a:r>
              <a:endParaRPr lang="ru-RU" sz="1100" dirty="0"/>
            </a:p>
          </p:txBody>
        </p:sp>
        <p:sp>
          <p:nvSpPr>
            <p:cNvPr id="20" name="Полилиния 19"/>
            <p:cNvSpPr/>
            <p:nvPr/>
          </p:nvSpPr>
          <p:spPr>
            <a:xfrm rot="16794950">
              <a:off x="6429671" y="4026751"/>
              <a:ext cx="641640" cy="570452"/>
            </a:xfrm>
            <a:custGeom>
              <a:avLst/>
              <a:gdLst>
                <a:gd name="connsiteX0" fmla="*/ 0 w 513402"/>
                <a:gd name="connsiteY0" fmla="*/ 130722 h 653609"/>
                <a:gd name="connsiteX1" fmla="*/ 256701 w 513402"/>
                <a:gd name="connsiteY1" fmla="*/ 130722 h 653609"/>
                <a:gd name="connsiteX2" fmla="*/ 256701 w 513402"/>
                <a:gd name="connsiteY2" fmla="*/ 0 h 653609"/>
                <a:gd name="connsiteX3" fmla="*/ 513402 w 513402"/>
                <a:gd name="connsiteY3" fmla="*/ 326805 h 653609"/>
                <a:gd name="connsiteX4" fmla="*/ 256701 w 513402"/>
                <a:gd name="connsiteY4" fmla="*/ 653609 h 653609"/>
                <a:gd name="connsiteX5" fmla="*/ 256701 w 513402"/>
                <a:gd name="connsiteY5" fmla="*/ 522887 h 653609"/>
                <a:gd name="connsiteX6" fmla="*/ 0 w 513402"/>
                <a:gd name="connsiteY6" fmla="*/ 522887 h 653609"/>
                <a:gd name="connsiteX7" fmla="*/ 0 w 513402"/>
                <a:gd name="connsiteY7" fmla="*/ 130722 h 65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402" h="653609">
                  <a:moveTo>
                    <a:pt x="513402" y="522887"/>
                  </a:moveTo>
                  <a:lnTo>
                    <a:pt x="256701" y="522887"/>
                  </a:lnTo>
                  <a:lnTo>
                    <a:pt x="256701" y="653609"/>
                  </a:lnTo>
                  <a:lnTo>
                    <a:pt x="0" y="326804"/>
                  </a:lnTo>
                  <a:lnTo>
                    <a:pt x="256701" y="0"/>
                  </a:lnTo>
                  <a:lnTo>
                    <a:pt x="256701" y="130722"/>
                  </a:lnTo>
                  <a:lnTo>
                    <a:pt x="513402" y="130722"/>
                  </a:lnTo>
                  <a:lnTo>
                    <a:pt x="513402" y="52288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4020" tIns="130721" rIns="1" bIns="130722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383183" y="5004053"/>
              <a:ext cx="2167981" cy="2166619"/>
            </a:xfrm>
            <a:custGeom>
              <a:avLst/>
              <a:gdLst>
                <a:gd name="connsiteX0" fmla="*/ 0 w 1936621"/>
                <a:gd name="connsiteY0" fmla="*/ 968311 h 1936621"/>
                <a:gd name="connsiteX1" fmla="*/ 968311 w 1936621"/>
                <a:gd name="connsiteY1" fmla="*/ 0 h 1936621"/>
                <a:gd name="connsiteX2" fmla="*/ 1936622 w 1936621"/>
                <a:gd name="connsiteY2" fmla="*/ 968311 h 1936621"/>
                <a:gd name="connsiteX3" fmla="*/ 968311 w 1936621"/>
                <a:gd name="connsiteY3" fmla="*/ 1936622 h 1936621"/>
                <a:gd name="connsiteX4" fmla="*/ 0 w 1936621"/>
                <a:gd name="connsiteY4" fmla="*/ 968311 h 19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621" h="1936621">
                  <a:moveTo>
                    <a:pt x="0" y="968311"/>
                  </a:moveTo>
                  <a:cubicBezTo>
                    <a:pt x="0" y="433528"/>
                    <a:pt x="433528" y="0"/>
                    <a:pt x="968311" y="0"/>
                  </a:cubicBezTo>
                  <a:cubicBezTo>
                    <a:pt x="1503094" y="0"/>
                    <a:pt x="1936622" y="433528"/>
                    <a:pt x="1936622" y="968311"/>
                  </a:cubicBezTo>
                  <a:cubicBezTo>
                    <a:pt x="1936622" y="1503094"/>
                    <a:pt x="1503094" y="1936622"/>
                    <a:pt x="968311" y="1936622"/>
                  </a:cubicBezTo>
                  <a:cubicBezTo>
                    <a:pt x="433528" y="1936622"/>
                    <a:pt x="0" y="1503094"/>
                    <a:pt x="0" y="968311"/>
                  </a:cubicBez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7582" tIns="297582" rIns="297582" bIns="29758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dirty="0">
                  <a:solidFill>
                    <a:schemeClr val="accent5">
                      <a:lumMod val="50000"/>
                    </a:schemeClr>
                  </a:solidFill>
                </a:rPr>
                <a:t>Познавательное </a:t>
              </a:r>
              <a:r>
                <a:rPr lang="ru-RU" sz="1100" dirty="0" smtClean="0">
                  <a:solidFill>
                    <a:schemeClr val="accent5">
                      <a:lumMod val="50000"/>
                    </a:schemeClr>
                  </a:solidFill>
                </a:rPr>
                <a:t>развитие</a:t>
              </a:r>
              <a:r>
                <a:rPr lang="en-US" sz="1100" dirty="0" smtClean="0">
                  <a:solidFill>
                    <a:schemeClr val="accent5">
                      <a:lumMod val="50000"/>
                    </a:schemeClr>
                  </a:solidFill>
                </a:rPr>
                <a:t>: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Беседы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Дидактические игры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Экскурсии</a:t>
              </a:r>
              <a:endParaRPr lang="ru-RU" sz="1100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950152" y="5647068"/>
              <a:ext cx="513403" cy="715086"/>
            </a:xfrm>
            <a:custGeom>
              <a:avLst/>
              <a:gdLst>
                <a:gd name="connsiteX0" fmla="*/ 0 w 513402"/>
                <a:gd name="connsiteY0" fmla="*/ 130722 h 653609"/>
                <a:gd name="connsiteX1" fmla="*/ 256701 w 513402"/>
                <a:gd name="connsiteY1" fmla="*/ 130722 h 653609"/>
                <a:gd name="connsiteX2" fmla="*/ 256701 w 513402"/>
                <a:gd name="connsiteY2" fmla="*/ 0 h 653609"/>
                <a:gd name="connsiteX3" fmla="*/ 513402 w 513402"/>
                <a:gd name="connsiteY3" fmla="*/ 326805 h 653609"/>
                <a:gd name="connsiteX4" fmla="*/ 256701 w 513402"/>
                <a:gd name="connsiteY4" fmla="*/ 653609 h 653609"/>
                <a:gd name="connsiteX5" fmla="*/ 256701 w 513402"/>
                <a:gd name="connsiteY5" fmla="*/ 522887 h 653609"/>
                <a:gd name="connsiteX6" fmla="*/ 0 w 513402"/>
                <a:gd name="connsiteY6" fmla="*/ 522887 h 653609"/>
                <a:gd name="connsiteX7" fmla="*/ 0 w 513402"/>
                <a:gd name="connsiteY7" fmla="*/ 130722 h 65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402" h="653609">
                  <a:moveTo>
                    <a:pt x="513402" y="522887"/>
                  </a:moveTo>
                  <a:lnTo>
                    <a:pt x="256701" y="522887"/>
                  </a:lnTo>
                  <a:lnTo>
                    <a:pt x="256701" y="653609"/>
                  </a:lnTo>
                  <a:lnTo>
                    <a:pt x="0" y="326804"/>
                  </a:lnTo>
                  <a:lnTo>
                    <a:pt x="256701" y="0"/>
                  </a:lnTo>
                  <a:lnTo>
                    <a:pt x="256701" y="130722"/>
                  </a:lnTo>
                  <a:lnTo>
                    <a:pt x="513402" y="130722"/>
                  </a:lnTo>
                  <a:lnTo>
                    <a:pt x="513402" y="52288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4021" tIns="130723" rIns="1" bIns="130722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1608625" y="4931304"/>
              <a:ext cx="2202094" cy="2221157"/>
            </a:xfrm>
            <a:custGeom>
              <a:avLst/>
              <a:gdLst>
                <a:gd name="connsiteX0" fmla="*/ 0 w 1936621"/>
                <a:gd name="connsiteY0" fmla="*/ 968311 h 1936621"/>
                <a:gd name="connsiteX1" fmla="*/ 968311 w 1936621"/>
                <a:gd name="connsiteY1" fmla="*/ 0 h 1936621"/>
                <a:gd name="connsiteX2" fmla="*/ 1936622 w 1936621"/>
                <a:gd name="connsiteY2" fmla="*/ 968311 h 1936621"/>
                <a:gd name="connsiteX3" fmla="*/ 968311 w 1936621"/>
                <a:gd name="connsiteY3" fmla="*/ 1936622 h 1936621"/>
                <a:gd name="connsiteX4" fmla="*/ 0 w 1936621"/>
                <a:gd name="connsiteY4" fmla="*/ 968311 h 19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621" h="1936621">
                  <a:moveTo>
                    <a:pt x="0" y="968311"/>
                  </a:moveTo>
                  <a:cubicBezTo>
                    <a:pt x="0" y="433528"/>
                    <a:pt x="433528" y="0"/>
                    <a:pt x="968311" y="0"/>
                  </a:cubicBezTo>
                  <a:cubicBezTo>
                    <a:pt x="1503094" y="0"/>
                    <a:pt x="1936622" y="433528"/>
                    <a:pt x="1936622" y="968311"/>
                  </a:cubicBezTo>
                  <a:cubicBezTo>
                    <a:pt x="1936622" y="1503094"/>
                    <a:pt x="1503094" y="1936622"/>
                    <a:pt x="968311" y="1936622"/>
                  </a:cubicBezTo>
                  <a:cubicBezTo>
                    <a:pt x="433528" y="1936622"/>
                    <a:pt x="0" y="1503094"/>
                    <a:pt x="0" y="968311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7582" tIns="297582" rIns="297582" bIns="29758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dirty="0">
                  <a:solidFill>
                    <a:schemeClr val="accent5">
                      <a:lumMod val="50000"/>
                    </a:schemeClr>
                  </a:solidFill>
                </a:rPr>
                <a:t>Физическое развитие</a:t>
              </a:r>
              <a:r>
                <a:rPr lang="en-US" sz="1100" dirty="0">
                  <a:solidFill>
                    <a:schemeClr val="accent5">
                      <a:lumMod val="50000"/>
                    </a:schemeClr>
                  </a:solidFill>
                </a:rPr>
                <a:t>:</a:t>
              </a:r>
              <a:endParaRPr lang="ru-RU" sz="1100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dirty="0">
                  <a:solidFill>
                    <a:schemeClr val="bg1">
                      <a:lumMod val="95000"/>
                    </a:schemeClr>
                  </a:solidFill>
                </a:rPr>
                <a:t>Подвижные игры</a:t>
              </a:r>
              <a:endParaRPr lang="en-US" sz="11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rot="4974202">
              <a:off x="2273823" y="4455992"/>
              <a:ext cx="513403" cy="546899"/>
            </a:xfrm>
            <a:custGeom>
              <a:avLst/>
              <a:gdLst>
                <a:gd name="connsiteX0" fmla="*/ 0 w 513402"/>
                <a:gd name="connsiteY0" fmla="*/ 130722 h 653609"/>
                <a:gd name="connsiteX1" fmla="*/ 256701 w 513402"/>
                <a:gd name="connsiteY1" fmla="*/ 130722 h 653609"/>
                <a:gd name="connsiteX2" fmla="*/ 256701 w 513402"/>
                <a:gd name="connsiteY2" fmla="*/ 0 h 653609"/>
                <a:gd name="connsiteX3" fmla="*/ 513402 w 513402"/>
                <a:gd name="connsiteY3" fmla="*/ 326805 h 653609"/>
                <a:gd name="connsiteX4" fmla="*/ 256701 w 513402"/>
                <a:gd name="connsiteY4" fmla="*/ 653609 h 653609"/>
                <a:gd name="connsiteX5" fmla="*/ 256701 w 513402"/>
                <a:gd name="connsiteY5" fmla="*/ 522887 h 653609"/>
                <a:gd name="connsiteX6" fmla="*/ 0 w 513402"/>
                <a:gd name="connsiteY6" fmla="*/ 522887 h 653609"/>
                <a:gd name="connsiteX7" fmla="*/ 0 w 513402"/>
                <a:gd name="connsiteY7" fmla="*/ 130722 h 65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402" h="653609">
                  <a:moveTo>
                    <a:pt x="513402" y="522887"/>
                  </a:moveTo>
                  <a:lnTo>
                    <a:pt x="256701" y="522887"/>
                  </a:lnTo>
                  <a:lnTo>
                    <a:pt x="256701" y="653609"/>
                  </a:lnTo>
                  <a:lnTo>
                    <a:pt x="0" y="326804"/>
                  </a:lnTo>
                  <a:lnTo>
                    <a:pt x="256701" y="0"/>
                  </a:lnTo>
                  <a:lnTo>
                    <a:pt x="256701" y="130722"/>
                  </a:lnTo>
                  <a:lnTo>
                    <a:pt x="513402" y="130722"/>
                  </a:lnTo>
                  <a:lnTo>
                    <a:pt x="513402" y="522887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4021" tIns="130721" rIns="0" bIns="130722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1109232" y="1917480"/>
              <a:ext cx="2131775" cy="2060135"/>
            </a:xfrm>
            <a:custGeom>
              <a:avLst/>
              <a:gdLst>
                <a:gd name="connsiteX0" fmla="*/ 0 w 1936621"/>
                <a:gd name="connsiteY0" fmla="*/ 968311 h 1936621"/>
                <a:gd name="connsiteX1" fmla="*/ 968311 w 1936621"/>
                <a:gd name="connsiteY1" fmla="*/ 0 h 1936621"/>
                <a:gd name="connsiteX2" fmla="*/ 1936622 w 1936621"/>
                <a:gd name="connsiteY2" fmla="*/ 968311 h 1936621"/>
                <a:gd name="connsiteX3" fmla="*/ 968311 w 1936621"/>
                <a:gd name="connsiteY3" fmla="*/ 1936622 h 1936621"/>
                <a:gd name="connsiteX4" fmla="*/ 0 w 1936621"/>
                <a:gd name="connsiteY4" fmla="*/ 968311 h 19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621" h="1936621">
                  <a:moveTo>
                    <a:pt x="0" y="968311"/>
                  </a:moveTo>
                  <a:cubicBezTo>
                    <a:pt x="0" y="433528"/>
                    <a:pt x="433528" y="0"/>
                    <a:pt x="968311" y="0"/>
                  </a:cubicBezTo>
                  <a:cubicBezTo>
                    <a:pt x="1503094" y="0"/>
                    <a:pt x="1936622" y="433528"/>
                    <a:pt x="1936622" y="968311"/>
                  </a:cubicBezTo>
                  <a:cubicBezTo>
                    <a:pt x="1936622" y="1503094"/>
                    <a:pt x="1503094" y="1936622"/>
                    <a:pt x="968311" y="1936622"/>
                  </a:cubicBezTo>
                  <a:cubicBezTo>
                    <a:pt x="433528" y="1936622"/>
                    <a:pt x="0" y="1503094"/>
                    <a:pt x="0" y="96831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7582" tIns="297582" rIns="297582" bIns="29758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dirty="0">
                  <a:solidFill>
                    <a:schemeClr val="accent5">
                      <a:lumMod val="50000"/>
                    </a:schemeClr>
                  </a:solidFill>
                </a:rPr>
                <a:t>Развитие речи</a:t>
              </a:r>
              <a:r>
                <a:rPr lang="en-US" sz="1100" dirty="0">
                  <a:solidFill>
                    <a:schemeClr val="accent5">
                      <a:lumMod val="50000"/>
                    </a:schemeClr>
                  </a:solidFill>
                </a:rPr>
                <a:t>: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/>
                <a:t>Чтение стихов и рассказов </a:t>
              </a:r>
              <a:r>
                <a:rPr lang="ru-RU" sz="1100" i="1" dirty="0" smtClean="0"/>
                <a:t>по теме проекта</a:t>
              </a:r>
            </a:p>
            <a:p>
              <a:pPr marL="171450" indent="-17145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v"/>
              </a:pPr>
              <a:r>
                <a:rPr lang="ru-RU" sz="1100" i="1" dirty="0" smtClean="0"/>
                <a:t>Беседы</a:t>
              </a:r>
              <a:endParaRPr lang="en-US" sz="1100" i="1" dirty="0"/>
            </a:p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i="1" dirty="0"/>
                <a:t> </a:t>
              </a:r>
            </a:p>
          </p:txBody>
        </p:sp>
        <p:sp>
          <p:nvSpPr>
            <p:cNvPr id="26" name="Полилиния 25"/>
            <p:cNvSpPr/>
            <p:nvPr/>
          </p:nvSpPr>
          <p:spPr>
            <a:xfrm rot="19440000">
              <a:off x="2984307" y="1890445"/>
              <a:ext cx="513402" cy="653609"/>
            </a:xfrm>
            <a:custGeom>
              <a:avLst/>
              <a:gdLst>
                <a:gd name="connsiteX0" fmla="*/ 0 w 513402"/>
                <a:gd name="connsiteY0" fmla="*/ 130722 h 653609"/>
                <a:gd name="connsiteX1" fmla="*/ 256701 w 513402"/>
                <a:gd name="connsiteY1" fmla="*/ 130722 h 653609"/>
                <a:gd name="connsiteX2" fmla="*/ 256701 w 513402"/>
                <a:gd name="connsiteY2" fmla="*/ 0 h 653609"/>
                <a:gd name="connsiteX3" fmla="*/ 513402 w 513402"/>
                <a:gd name="connsiteY3" fmla="*/ 326805 h 653609"/>
                <a:gd name="connsiteX4" fmla="*/ 256701 w 513402"/>
                <a:gd name="connsiteY4" fmla="*/ 653609 h 653609"/>
                <a:gd name="connsiteX5" fmla="*/ 256701 w 513402"/>
                <a:gd name="connsiteY5" fmla="*/ 522887 h 653609"/>
                <a:gd name="connsiteX6" fmla="*/ 0 w 513402"/>
                <a:gd name="connsiteY6" fmla="*/ 522887 h 653609"/>
                <a:gd name="connsiteX7" fmla="*/ 0 w 513402"/>
                <a:gd name="connsiteY7" fmla="*/ 130722 h 65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402" h="653609">
                  <a:moveTo>
                    <a:pt x="0" y="130722"/>
                  </a:moveTo>
                  <a:lnTo>
                    <a:pt x="256701" y="130722"/>
                  </a:lnTo>
                  <a:lnTo>
                    <a:pt x="256701" y="0"/>
                  </a:lnTo>
                  <a:lnTo>
                    <a:pt x="513402" y="326805"/>
                  </a:lnTo>
                  <a:lnTo>
                    <a:pt x="256701" y="653609"/>
                  </a:lnTo>
                  <a:lnTo>
                    <a:pt x="256701" y="522887"/>
                  </a:lnTo>
                  <a:lnTo>
                    <a:pt x="0" y="522887"/>
                  </a:lnTo>
                  <a:lnTo>
                    <a:pt x="0" y="13072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22" rIns="154021" bIns="130721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/>
            </a:p>
          </p:txBody>
        </p:sp>
      </p:grpSp>
      <p:sp>
        <p:nvSpPr>
          <p:cNvPr id="2" name="Овал 1"/>
          <p:cNvSpPr/>
          <p:nvPr/>
        </p:nvSpPr>
        <p:spPr>
          <a:xfrm>
            <a:off x="5037472" y="2948232"/>
            <a:ext cx="2117054" cy="174644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Проект на тему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Monotype Corsiva" panose="03010101010201010101" pitchFamily="66" charset="0"/>
              </a:rPr>
              <a:t>«Земля – наш общий дом»</a:t>
            </a:r>
            <a:endParaRPr lang="ru-RU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11" name="Прямая со стрелкой 10"/>
          <p:cNvCxnSpPr>
            <a:stCxn id="2" idx="0"/>
          </p:cNvCxnSpPr>
          <p:nvPr/>
        </p:nvCxnSpPr>
        <p:spPr>
          <a:xfrm flipV="1">
            <a:off x="6095999" y="2390911"/>
            <a:ext cx="5630" cy="5573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7110151" y="3268638"/>
            <a:ext cx="824151" cy="23393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76036" y="4319080"/>
            <a:ext cx="671068" cy="6290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3"/>
          </p:cNvCxnSpPr>
          <p:nvPr/>
        </p:nvCxnSpPr>
        <p:spPr>
          <a:xfrm flipH="1">
            <a:off x="4734630" y="4438914"/>
            <a:ext cx="612877" cy="57302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Прямая со стрелкой 1030"/>
          <p:cNvCxnSpPr/>
          <p:nvPr/>
        </p:nvCxnSpPr>
        <p:spPr>
          <a:xfrm flipH="1" flipV="1">
            <a:off x="4321459" y="3198907"/>
            <a:ext cx="756069" cy="30366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9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258359"/>
              </p:ext>
            </p:extLst>
          </p:nvPr>
        </p:nvGraphicFramePr>
        <p:xfrm>
          <a:off x="166253" y="632468"/>
          <a:ext cx="11792198" cy="56520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10048"/>
                <a:gridCol w="1721922"/>
                <a:gridCol w="3977286"/>
                <a:gridCol w="4382942"/>
              </a:tblGrid>
              <a:tr h="4101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области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none" strike="noStrike" kern="1200" dirty="0" smtClean="0">
                          <a:effectLst/>
                        </a:rPr>
                        <a:t>Сентябрь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none" strike="noStrike" kern="1200" dirty="0" smtClean="0">
                          <a:effectLst/>
                        </a:rPr>
                        <a:t>Октябрь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none" strike="noStrike" kern="1200" dirty="0" smtClean="0">
                          <a:effectLst/>
                        </a:rPr>
                        <a:t>Ноябрь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4932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Экскурсия по ДОУ (знакомство с сотрудниками)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Беседы «Кто где работает».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«Кому и что нужно для работы?»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Сюжетно-ролевые игры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12940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«Расскажи гостю о том, какое помещение ДОУ больше всего тебе нравится, какие занятия ты предпочитаешь»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«Зачем нужны дорожные знаки» (ОБЖ).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Н. Носов «Незнайка». </a:t>
                      </a:r>
                    </a:p>
                  </a:txBody>
                  <a:tcPr/>
                </a:tc>
              </a:tr>
              <a:tr h="5545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«Нижегородский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Кремль»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Озеленение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комнаты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группы, участка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Конструирование: макет- модель «Наш д/с». Дети делают из бумаги мебель. Воспитатель обращает внимание на то, что эти вещи не в натуральную величину. Это модель. Модель групповой комнаты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«Мой Нижний Новгород»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«Улицы Нижнего Новгорода».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«Нижний Новгород славится трудом людей»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Наблюдение за работой сотрудника ГИБДД. Начертить карту-схему: «Дорога из дома в ДОУ. Подобрать фотографии на тему: «Любимый уголок Нижнего» (в группе оформить альбом)</a:t>
                      </a:r>
                    </a:p>
                  </a:txBody>
                  <a:tcPr/>
                </a:tc>
              </a:tr>
              <a:tr h="7873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Оформление дидактических игр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Схема метро «Цветочный город».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Макет-модель «Наша улица»</a:t>
                      </a:r>
                    </a:p>
                  </a:txBody>
                  <a:tcPr/>
                </a:tc>
              </a:tr>
              <a:tr h="842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/>
                        <a:t>«Горелки»,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</a:t>
                      </a:r>
                      <a:r>
                        <a:rPr lang="ru-RU" sz="1200" dirty="0" smtClean="0"/>
                        <a:t>«Зевака»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«Кисонька»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31274" y="109248"/>
            <a:ext cx="100940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Основной этап:</a:t>
            </a:r>
          </a:p>
        </p:txBody>
      </p:sp>
    </p:spTree>
    <p:extLst>
      <p:ext uri="{BB962C8B-B14F-4D97-AF65-F5344CB8AC3E}">
        <p14:creationId xmlns:p14="http://schemas.microsoft.com/office/powerpoint/2010/main" val="89879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1123</Words>
  <Application>Microsoft Office PowerPoint</Application>
  <PresentationFormat>Широкоэкранный</PresentationFormat>
  <Paragraphs>206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 Unicode MS</vt:lpstr>
      <vt:lpstr>Arial</vt:lpstr>
      <vt:lpstr>Calibri</vt:lpstr>
      <vt:lpstr>Calibri Light</vt:lpstr>
      <vt:lpstr>Monotype Corsiva</vt:lpstr>
      <vt:lpstr>Segoe Script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47</cp:revision>
  <dcterms:created xsi:type="dcterms:W3CDTF">2016-02-04T16:53:10Z</dcterms:created>
  <dcterms:modified xsi:type="dcterms:W3CDTF">2016-02-06T16:17:04Z</dcterms:modified>
</cp:coreProperties>
</file>