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8"/>
  </p:notesMasterIdLst>
  <p:sldIdLst>
    <p:sldId id="282" r:id="rId2"/>
    <p:sldId id="256" r:id="rId3"/>
    <p:sldId id="257" r:id="rId4"/>
    <p:sldId id="262" r:id="rId5"/>
    <p:sldId id="263" r:id="rId6"/>
    <p:sldId id="260" r:id="rId7"/>
    <p:sldId id="268" r:id="rId8"/>
    <p:sldId id="279" r:id="rId9"/>
    <p:sldId id="280" r:id="rId10"/>
    <p:sldId id="269" r:id="rId11"/>
    <p:sldId id="270" r:id="rId12"/>
    <p:sldId id="267" r:id="rId13"/>
    <p:sldId id="271" r:id="rId14"/>
    <p:sldId id="281" r:id="rId15"/>
    <p:sldId id="278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A1FDB7"/>
    <a:srgbClr val="CCFF66"/>
    <a:srgbClr val="CDFDFD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42ED1-351C-4682-B83B-ACC5C3B49459}" type="datetimeFigureOut">
              <a:rPr lang="ru-RU" smtClean="0"/>
              <a:pPr/>
              <a:t>13.10.2016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7E56E-B035-434D-A9A1-D447B6E90F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7E56E-B035-434D-A9A1-D447B6E90F89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025C9-8308-4083-8FD7-93D9E3EF7DAB}" type="slidenum">
              <a:rPr lang="ru-RU" smtClean="0"/>
              <a:pPr/>
              <a:t>9</a:t>
            </a:fld>
            <a:endParaRPr lang="ru-RU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№247 Н.Я.Виленкин, «Математика-5», 2006 год издания.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025C9-8308-4083-8FD7-93D9E3EF7DAB}" type="slidenum">
              <a:rPr lang="ru-RU" smtClean="0"/>
              <a:pPr/>
              <a:t>10</a:t>
            </a:fld>
            <a:endParaRPr lang="ru-RU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№247 Н.Я.Виленкин, «Математика-5», 2006 год издания.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025C9-8308-4083-8FD7-93D9E3EF7DAB}" type="slidenum">
              <a:rPr lang="ru-RU" smtClean="0"/>
              <a:pPr/>
              <a:t>12</a:t>
            </a:fld>
            <a:endParaRPr lang="ru-RU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№247 Н.Я.Виленкин, «Математика-5», 2006 год издания.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025C9-8308-4083-8FD7-93D9E3EF7DAB}" type="slidenum">
              <a:rPr lang="ru-RU" smtClean="0"/>
              <a:pPr/>
              <a:t>13</a:t>
            </a:fld>
            <a:endParaRPr lang="ru-RU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№247 Н.Я.Виленкин, «Математика-5», 2006 год издания.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53850-8353-4DB2-9DC7-A963797E053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8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A5C49-670C-4558-B143-CA04FB11281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884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A0C5-E5E5-458C-A626-EE80F3C5A77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01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0" y="19050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524000" y="40386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F10DD-9EA4-4658-9017-295486369D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E02D8-5E9A-4D7B-9642-66D747821A0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02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C6E81-3C80-4905-B9E5-FAA7E42993F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583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B57C4-130F-4138-8AEA-09D2C265DA2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51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430C1-6A9C-4BA4-B29A-85AE2ADC99B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312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18CAE-3362-4772-B800-3B4D5850CB1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21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91FD6-A37B-4DBA-BA38-4F67374B71B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9095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11A8F-C765-4D17-846A-D41C9E01370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369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4EBC4-60AA-4399-B054-085DA6D7B07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033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3CF740-593A-42A8-B83D-A866892CD058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8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Подготовка к контрольной работе по теме:</a:t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«Натуральные числа».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Зубарева И.И. Математика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5класс:учебн для учащихся общеобразовательных учреждений.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Мнемозина,2013.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Г.Нижний Новгород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СОШ №103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математики: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Лукьянова Е.Ю.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2143116"/>
            <a:ext cx="1928794" cy="314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50825" y="260350"/>
            <a:ext cx="2305050" cy="504825"/>
          </a:xfrm>
          <a:prstGeom prst="wedgeRoundRectCallout">
            <a:avLst>
              <a:gd name="adj1" fmla="val -34093"/>
              <a:gd name="adj2" fmla="val 423898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Задача.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538378" y="142852"/>
            <a:ext cx="660562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Из одного пункта одновременно в противоположных направлениях вышли два пешехода. Скорость одного из них 5 км/ч, а другого – 4 км/ч. Какое расстояние будет между ними через 3 часа? </a:t>
            </a:r>
          </a:p>
          <a:p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2987675" y="2781300"/>
            <a:ext cx="5473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771775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А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8243888" y="22050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В</a:t>
            </a:r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4427538" y="2708275"/>
            <a:ext cx="123825" cy="1222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 flipH="1">
            <a:off x="4284663" y="2205038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32780" name="AutoShape 12"/>
          <p:cNvSpPr>
            <a:spLocks/>
          </p:cNvSpPr>
          <p:nvPr/>
        </p:nvSpPr>
        <p:spPr bwMode="auto">
          <a:xfrm rot="5400000">
            <a:off x="6269038" y="461962"/>
            <a:ext cx="420688" cy="3960813"/>
          </a:xfrm>
          <a:prstGeom prst="leftBrace">
            <a:avLst>
              <a:gd name="adj1" fmla="val 78459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2781" name="AutoShape 13"/>
          <p:cNvSpPr>
            <a:spLocks/>
          </p:cNvSpPr>
          <p:nvPr/>
        </p:nvSpPr>
        <p:spPr bwMode="auto">
          <a:xfrm rot="16200000" flipV="1">
            <a:off x="5503068" y="408782"/>
            <a:ext cx="442913" cy="5473700"/>
          </a:xfrm>
          <a:prstGeom prst="leftBrace">
            <a:avLst>
              <a:gd name="adj1" fmla="val 102987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5364163" y="3284538"/>
            <a:ext cx="7922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?км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011863" y="1773238"/>
            <a:ext cx="10807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</a:rPr>
              <a:t>5км/ч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2784" name="AutoShape 16"/>
          <p:cNvSpPr>
            <a:spLocks/>
          </p:cNvSpPr>
          <p:nvPr/>
        </p:nvSpPr>
        <p:spPr bwMode="auto">
          <a:xfrm rot="5400000">
            <a:off x="3533775" y="1730375"/>
            <a:ext cx="420688" cy="1512888"/>
          </a:xfrm>
          <a:prstGeom prst="leftBrace">
            <a:avLst>
              <a:gd name="adj1" fmla="val 29969"/>
              <a:gd name="adj2" fmla="val 50000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3214678" y="1857364"/>
            <a:ext cx="11176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4км/ч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8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4282" y="5786454"/>
            <a:ext cx="1512888" cy="504825"/>
          </a:xfrm>
          <a:prstGeom prst="actionButtonBlank">
            <a:avLst/>
          </a:prstGeom>
          <a:gradFill rotWithShape="1">
            <a:gsLst>
              <a:gs pos="0">
                <a:srgbClr val="333399"/>
              </a:gs>
              <a:gs pos="50000">
                <a:schemeClr val="bg1"/>
              </a:gs>
              <a:gs pos="100000">
                <a:srgbClr val="3333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latin typeface="Georgia" pitchFamily="18" charset="0"/>
              </a:rPr>
              <a:t>Проверка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2916238" y="3716338"/>
            <a:ext cx="174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32789" name="WordArt 21"/>
          <p:cNvSpPr>
            <a:spLocks noChangeArrowheads="1" noChangeShapeType="1" noTextEdit="1"/>
          </p:cNvSpPr>
          <p:nvPr/>
        </p:nvSpPr>
        <p:spPr bwMode="auto">
          <a:xfrm>
            <a:off x="2071670" y="4714884"/>
            <a:ext cx="4214842" cy="1928826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dirty="0" smtClean="0"/>
              <a:t>5∙3=15(км). </a:t>
            </a:r>
          </a:p>
          <a:p>
            <a:pPr algn="ctr"/>
            <a:r>
              <a:rPr lang="ru-RU" sz="3600" i="1" dirty="0" smtClean="0"/>
              <a:t>4∙3=12(км). </a:t>
            </a:r>
          </a:p>
          <a:p>
            <a:pPr algn="ctr"/>
            <a:r>
              <a:rPr lang="ru-RU" sz="3600" i="1" dirty="0" smtClean="0"/>
              <a:t>15+12=27(км). </a:t>
            </a:r>
          </a:p>
        </p:txBody>
      </p:sp>
      <p:sp>
        <p:nvSpPr>
          <p:cNvPr id="32790" name="AutoShape 22"/>
          <p:cNvSpPr>
            <a:spLocks noChangeArrowheads="1"/>
          </p:cNvSpPr>
          <p:nvPr/>
        </p:nvSpPr>
        <p:spPr bwMode="auto">
          <a:xfrm>
            <a:off x="5857884" y="5000636"/>
            <a:ext cx="1873250" cy="1439863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b="1" i="1" dirty="0" smtClean="0">
                <a:solidFill>
                  <a:schemeClr val="accent2"/>
                </a:solidFill>
                <a:latin typeface="Times New Roman" pitchFamily="18" charset="0"/>
              </a:rPr>
              <a:t>27</a:t>
            </a:r>
            <a:endParaRPr lang="ru-RU" sz="54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2791" name="Picture 23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7984" y="3377716"/>
            <a:ext cx="2286016" cy="348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</p:childTnLst>
        </p:cTn>
      </p:par>
    </p:tnLst>
    <p:bldLst>
      <p:bldP spid="32773" grpId="0" animBg="1"/>
      <p:bldP spid="32775" grpId="0" animBg="1"/>
      <p:bldP spid="32776" grpId="0"/>
      <p:bldP spid="32777" grpId="0"/>
      <p:bldP spid="32778" grpId="0" animBg="1"/>
      <p:bldP spid="32779" grpId="0"/>
      <p:bldP spid="32780" grpId="0" animBg="1"/>
      <p:bldP spid="32781" grpId="0" animBg="1"/>
      <p:bldP spid="32782" grpId="0"/>
      <p:bldP spid="32783" grpId="0"/>
      <p:bldP spid="32784" grpId="0" animBg="1"/>
      <p:bldP spid="32785" grpId="0"/>
      <p:bldP spid="32789" grpId="0" animBg="1"/>
      <p:bldP spid="327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7215270" cy="42473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ІІ способ </a:t>
            </a:r>
          </a:p>
          <a:p>
            <a:r>
              <a:rPr lang="ru-RU" sz="2800" b="1" i="1" dirty="0" smtClean="0">
                <a:latin typeface="Georgia" pitchFamily="18" charset="0"/>
              </a:rPr>
              <a:t>Каждый час расстояние между пешеходами увеличивается на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5+4=9</a:t>
            </a:r>
            <a:r>
              <a:rPr lang="ru-RU" sz="2800" b="1" i="1" dirty="0" smtClean="0">
                <a:latin typeface="Georgia" pitchFamily="18" charset="0"/>
              </a:rPr>
              <a:t>(км) В таких случаях, говорят, что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скорость удаления </a:t>
            </a:r>
            <a:r>
              <a:rPr lang="ru-RU" sz="2800" b="1" i="1" dirty="0" smtClean="0">
                <a:latin typeface="Georgia" pitchFamily="18" charset="0"/>
              </a:rPr>
              <a:t>пешеходов равна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9 км/ч</a:t>
            </a:r>
            <a:r>
              <a:rPr lang="ru-RU" sz="2800" b="1" i="1" dirty="0" smtClean="0">
                <a:latin typeface="Georgia" pitchFamily="18" charset="0"/>
              </a:rPr>
              <a:t>. Теперь нетрудно найти, на какое расстояние удалятся друг от друга пешеходы за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3 часа: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9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∙</a:t>
            </a:r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3=27(км)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5" name="Picture 23" descr="Рисунок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876"/>
            <a:ext cx="2158483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488"/>
            <a:ext cx="2034606" cy="331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50825" y="260350"/>
            <a:ext cx="2305050" cy="504825"/>
          </a:xfrm>
          <a:prstGeom prst="wedgeRoundRectCallout">
            <a:avLst>
              <a:gd name="adj1" fmla="val -34093"/>
              <a:gd name="adj2" fmla="val 423898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Задача.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786050" y="214290"/>
            <a:ext cx="58198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Катер плыл от одной пристани до другой вниз по течению реки 2 часа. Какое расстояние проплыл катер, если его собственная скорость равна 16 км/ч, а скорость течения реки 3 км/ч?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2987675" y="2781300"/>
            <a:ext cx="5473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771775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А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8243888" y="22050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В</a:t>
            </a:r>
          </a:p>
        </p:txBody>
      </p:sp>
      <p:sp>
        <p:nvSpPr>
          <p:cNvPr id="32781" name="AutoShape 13"/>
          <p:cNvSpPr>
            <a:spLocks/>
          </p:cNvSpPr>
          <p:nvPr/>
        </p:nvSpPr>
        <p:spPr bwMode="auto">
          <a:xfrm rot="16200000" flipV="1">
            <a:off x="5503068" y="408782"/>
            <a:ext cx="442913" cy="5473700"/>
          </a:xfrm>
          <a:prstGeom prst="leftBrace">
            <a:avLst>
              <a:gd name="adj1" fmla="val 102987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5364163" y="3284538"/>
            <a:ext cx="7922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?км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3214678" y="1785926"/>
            <a:ext cx="50006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Georgia" pitchFamily="18" charset="0"/>
              </a:rPr>
              <a:t>2ч,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Georgia" pitchFamily="18" charset="0"/>
              </a:rPr>
              <a:t>скорость катера 16 км/ч, скорость течения 3 км/ч?</a:t>
            </a:r>
            <a:endParaRPr lang="ru-RU" sz="2000" b="1" i="1" dirty="0">
              <a:solidFill>
                <a:schemeClr val="accent6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  <p:sp>
        <p:nvSpPr>
          <p:cNvPr id="3278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4282" y="5786454"/>
            <a:ext cx="1512888" cy="504825"/>
          </a:xfrm>
          <a:prstGeom prst="actionButtonBlank">
            <a:avLst/>
          </a:prstGeom>
          <a:gradFill rotWithShape="1">
            <a:gsLst>
              <a:gs pos="0">
                <a:srgbClr val="333399"/>
              </a:gs>
              <a:gs pos="50000">
                <a:schemeClr val="bg1"/>
              </a:gs>
              <a:gs pos="100000">
                <a:srgbClr val="3333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latin typeface="Georgia" pitchFamily="18" charset="0"/>
              </a:rPr>
              <a:t>Проверка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2786050" y="3571876"/>
            <a:ext cx="174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32789" name="WordArt 21"/>
          <p:cNvSpPr>
            <a:spLocks noChangeArrowheads="1" noChangeShapeType="1" noTextEdit="1"/>
          </p:cNvSpPr>
          <p:nvPr/>
        </p:nvSpPr>
        <p:spPr bwMode="auto">
          <a:xfrm>
            <a:off x="2071670" y="4357694"/>
            <a:ext cx="4714908" cy="23574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dirty="0" smtClean="0"/>
              <a:t>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Так как катер плыл по течению реки, </a:t>
            </a:r>
          </a:p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то он двигался  со скоростью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16+3=19(км/ч). </a:t>
            </a:r>
          </a:p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За 2 часа он проплыл расстояние, </a:t>
            </a:r>
          </a:p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равное :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19</a:t>
            </a:r>
            <a:r>
              <a:rPr lang="ru-RU" sz="3600" b="1" dirty="0" smtClean="0">
                <a:solidFill>
                  <a:srgbClr val="FF0000"/>
                </a:solidFill>
              </a:rPr>
              <a:t> ∙ </a:t>
            </a:r>
            <a:r>
              <a:rPr lang="ru-RU" sz="3600" dirty="0" smtClean="0">
                <a:solidFill>
                  <a:srgbClr val="FF0000"/>
                </a:solidFill>
              </a:rPr>
              <a:t>2=38(км).</a:t>
            </a:r>
            <a:r>
              <a:rPr lang="ru-RU" sz="3600" dirty="0" smtClean="0"/>
              <a:t> </a:t>
            </a:r>
          </a:p>
          <a:p>
            <a:endParaRPr lang="ru-RU" sz="3600" b="1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2790" name="AutoShape 22"/>
          <p:cNvSpPr>
            <a:spLocks noChangeArrowheads="1"/>
          </p:cNvSpPr>
          <p:nvPr/>
        </p:nvSpPr>
        <p:spPr bwMode="auto">
          <a:xfrm>
            <a:off x="6286512" y="4929198"/>
            <a:ext cx="1571636" cy="1154111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b="1" i="1" dirty="0" smtClean="0">
                <a:solidFill>
                  <a:schemeClr val="accent2"/>
                </a:solidFill>
                <a:latin typeface="Times New Roman" pitchFamily="18" charset="0"/>
              </a:rPr>
              <a:t>38</a:t>
            </a:r>
            <a:endParaRPr lang="ru-RU" sz="54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2791" name="Picture 23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708275"/>
            <a:ext cx="272573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</p:childTnLst>
        </p:cTn>
      </p:par>
    </p:tnLst>
    <p:bldLst>
      <p:bldP spid="32773" grpId="0" animBg="1"/>
      <p:bldP spid="32775" grpId="0" animBg="1"/>
      <p:bldP spid="32776" grpId="0"/>
      <p:bldP spid="32777" grpId="0"/>
      <p:bldP spid="32781" grpId="0" animBg="1"/>
      <p:bldP spid="32782" grpId="0"/>
      <p:bldP spid="32783" grpId="0"/>
      <p:bldP spid="32789" grpId="0" animBg="1"/>
      <p:bldP spid="3279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00042"/>
            <a:ext cx="1490717" cy="243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50825" y="260350"/>
            <a:ext cx="2305050" cy="504825"/>
          </a:xfrm>
          <a:prstGeom prst="wedgeRoundRectCallout">
            <a:avLst>
              <a:gd name="adj1" fmla="val -34093"/>
              <a:gd name="adj2" fmla="val 423898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Задача.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538378" y="285728"/>
            <a:ext cx="62484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Старинная китайская задача.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В клетке находится неизвестное число фазанов и кроликов</a:t>
            </a:r>
            <a:r>
              <a:rPr lang="ru-RU" sz="2400" dirty="0" smtClean="0"/>
              <a:t> </a:t>
            </a:r>
            <a:r>
              <a:rPr lang="ru-RU" sz="2400" b="1" i="1" dirty="0" smtClean="0">
                <a:latin typeface="Georgia" pitchFamily="18" charset="0"/>
              </a:rPr>
              <a:t>Известно, что вся клетка содержит 35 голов и 94 ноги. Узнать число фазанов и число кроликов. 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278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58082" y="2500306"/>
            <a:ext cx="1512888" cy="504825"/>
          </a:xfrm>
          <a:prstGeom prst="actionButtonBlank">
            <a:avLst/>
          </a:prstGeom>
          <a:gradFill rotWithShape="1">
            <a:gsLst>
              <a:gs pos="0">
                <a:srgbClr val="333399"/>
              </a:gs>
              <a:gs pos="50000">
                <a:schemeClr val="bg1"/>
              </a:gs>
              <a:gs pos="100000">
                <a:srgbClr val="3333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latin typeface="Georgia" pitchFamily="18" charset="0"/>
              </a:rPr>
              <a:t>Проверка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4500562" y="2571744"/>
            <a:ext cx="174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32789" name="WordArt 21"/>
          <p:cNvSpPr>
            <a:spLocks noChangeArrowheads="1" noChangeShapeType="1" noTextEdit="1"/>
          </p:cNvSpPr>
          <p:nvPr/>
        </p:nvSpPr>
        <p:spPr bwMode="auto">
          <a:xfrm>
            <a:off x="142844" y="3000372"/>
            <a:ext cx="8429652" cy="3714776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Представьте, что наверх клетки, в которой сидят фазаны и </a:t>
            </a:r>
          </a:p>
          <a:p>
            <a:r>
              <a:rPr lang="ru-RU" sz="3600" b="1" i="1" dirty="0" smtClean="0">
                <a:latin typeface="Georgia" pitchFamily="18" charset="0"/>
              </a:rPr>
              <a:t>кролики, мы положили морковку. Сколько ног в этот момент</a:t>
            </a:r>
          </a:p>
          <a:p>
            <a:r>
              <a:rPr lang="ru-RU" sz="3600" b="1" i="1" dirty="0" smtClean="0">
                <a:latin typeface="Georgia" pitchFamily="18" charset="0"/>
              </a:rPr>
              <a:t> будет стоять на земле? 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35х2=70</a:t>
            </a:r>
            <a:r>
              <a:rPr lang="ru-RU" sz="3600" b="1" i="1" dirty="0" smtClean="0">
                <a:latin typeface="Georgia" pitchFamily="18" charset="0"/>
              </a:rPr>
              <a:t>Но в условии задачи даны 94 ноги,</a:t>
            </a:r>
          </a:p>
          <a:p>
            <a:r>
              <a:rPr lang="ru-RU" sz="3600" b="1" i="1" dirty="0" smtClean="0">
                <a:latin typeface="Georgia" pitchFamily="18" charset="0"/>
              </a:rPr>
              <a:t> где же остальные</a:t>
            </a:r>
            <a:r>
              <a:rPr lang="ru-RU" sz="3600" b="1" dirty="0" smtClean="0"/>
              <a:t>?</a:t>
            </a:r>
          </a:p>
          <a:p>
            <a:r>
              <a:rPr lang="ru-RU" sz="3600" b="1" i="1" dirty="0" smtClean="0">
                <a:latin typeface="Georgia" pitchFamily="18" charset="0"/>
              </a:rPr>
              <a:t> – Остальные не посчитаны – это передние лапы кроликов. </a:t>
            </a:r>
          </a:p>
          <a:p>
            <a:r>
              <a:rPr lang="ru-RU" sz="3600" b="1" i="1" dirty="0" smtClean="0">
                <a:latin typeface="Georgia" pitchFamily="18" charset="0"/>
              </a:rPr>
              <a:t> – Сколько их?        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94-70=24</a:t>
            </a:r>
          </a:p>
          <a:p>
            <a:r>
              <a:rPr lang="ru-RU" sz="3600" b="1" i="1" dirty="0" smtClean="0">
                <a:latin typeface="Georgia" pitchFamily="18" charset="0"/>
              </a:rPr>
              <a:t> – Сколько же кроликов?     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24:2=12</a:t>
            </a:r>
            <a:r>
              <a:rPr lang="ru-RU" sz="3600" b="1" i="1" dirty="0" smtClean="0">
                <a:latin typeface="Georgia" pitchFamily="18" charset="0"/>
              </a:rPr>
              <a:t> </a:t>
            </a:r>
          </a:p>
          <a:p>
            <a:r>
              <a:rPr lang="ru-RU" sz="3600" b="1" i="1" dirty="0" smtClean="0">
                <a:latin typeface="Georgia" pitchFamily="18" charset="0"/>
              </a:rPr>
              <a:t> – А фазанов?         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35-12=23 </a:t>
            </a:r>
          </a:p>
        </p:txBody>
      </p:sp>
      <p:sp>
        <p:nvSpPr>
          <p:cNvPr id="32790" name="AutoShape 22"/>
          <p:cNvSpPr>
            <a:spLocks noChangeArrowheads="1"/>
          </p:cNvSpPr>
          <p:nvPr/>
        </p:nvSpPr>
        <p:spPr bwMode="auto">
          <a:xfrm>
            <a:off x="4714876" y="5214950"/>
            <a:ext cx="3444918" cy="142876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b="1" i="1" dirty="0" smtClean="0">
                <a:solidFill>
                  <a:schemeClr val="accent2"/>
                </a:solidFill>
                <a:latin typeface="Times New Roman" pitchFamily="18" charset="0"/>
              </a:rPr>
              <a:t>23; 12</a:t>
            </a:r>
            <a:endParaRPr lang="ru-RU" sz="54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2791" name="Picture 23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0992" y="5000636"/>
            <a:ext cx="114300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4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</p:childTnLst>
        </p:cTn>
      </p:par>
    </p:tnLst>
    <p:bldLst>
      <p:bldP spid="32773" grpId="0" animBg="1"/>
      <p:bldP spid="32789" grpId="0" animBg="1"/>
      <p:bldP spid="3279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143000"/>
          </a:xfrm>
        </p:spPr>
        <p:txBody>
          <a:bodyPr/>
          <a:lstStyle/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Выполняем тест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Занимательное задание.</a:t>
            </a:r>
            <a:endParaRPr lang="ru-RU" sz="28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  В данных равенствах нужно расставить скобки таким образом, чтобы равенства были верными: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2296:56-49=328 ;    12+7∙15-9=54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№183(г),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191.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sz="quarter"/>
          </p:nvPr>
        </p:nvSpPr>
        <p:spPr>
          <a:xfrm>
            <a:off x="357158" y="214290"/>
            <a:ext cx="8501122" cy="1527175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Спасибо за урок!</a:t>
            </a:r>
            <a:endParaRPr lang="ru-RU" sz="4000" b="1" i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928662" y="1928802"/>
            <a:ext cx="3429000" cy="1981200"/>
          </a:xfrm>
          <a:effectLst>
            <a:outerShdw blurRad="50800" dist="50800" dir="5400000" algn="ctr" rotWithShape="0">
              <a:srgbClr val="66FF66"/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узнал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808EF6"/>
                  </a:outerShdw>
                </a:effectLst>
              </a:rPr>
              <a:t>новое</a:t>
            </a:r>
            <a:endParaRPr lang="ru-RU" b="1" dirty="0">
              <a:solidFill>
                <a:srgbClr val="FF0000"/>
              </a:solidFill>
              <a:effectLst>
                <a:outerShdw blurRad="50800" dist="50800" dir="5400000" algn="ctr" rotWithShape="0">
                  <a:srgbClr val="808EF6"/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effectLst>
            <a:outerShdw blurRad="50800" dist="50800" dir="5400000" algn="ctr" rotWithShape="0">
              <a:srgbClr val="FFFF00"/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808EF6"/>
                </a:solidFill>
              </a:rPr>
              <a:t>буду использовать</a:t>
            </a:r>
            <a:endParaRPr lang="ru-RU" b="1" dirty="0">
              <a:solidFill>
                <a:srgbClr val="808EF6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3"/>
          </p:nvPr>
        </p:nvSpPr>
        <p:spPr>
          <a:xfrm>
            <a:off x="714348" y="3929066"/>
            <a:ext cx="3429000" cy="1981200"/>
          </a:xfrm>
          <a:effectLst>
            <a:outerShdw blurRad="50800" dist="50800" dir="5400000" algn="ctr" rotWithShape="0">
              <a:srgbClr val="FF0066"/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расскажу друзьям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effectLst>
            <a:outerShdw blurRad="50800" dist="50800" dir="5400000" algn="ctr" rotWithShape="0">
              <a:srgbClr val="808EF6"/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было интересно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6572264" y="3000372"/>
            <a:ext cx="914400" cy="914400"/>
          </a:xfrm>
          <a:prstGeom prst="smileyFace">
            <a:avLst/>
          </a:prstGeom>
          <a:solidFill>
            <a:srgbClr val="00B0F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2285984" y="5429264"/>
            <a:ext cx="914400" cy="914400"/>
          </a:xfrm>
          <a:prstGeom prst="smileyFace">
            <a:avLst/>
          </a:prstGeom>
          <a:solidFill>
            <a:srgbClr val="FF0000"/>
          </a:solidFill>
          <a:ln w="5715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6143636" y="5429264"/>
            <a:ext cx="914400" cy="914400"/>
          </a:xfrm>
          <a:prstGeom prst="smileyFace">
            <a:avLst/>
          </a:prstGeom>
          <a:solidFill>
            <a:srgbClr val="A1FDB7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2500298" y="2571744"/>
            <a:ext cx="914400" cy="914400"/>
          </a:xfrm>
          <a:prstGeom prst="smileyFace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 октября.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143116"/>
            <a:ext cx="6400800" cy="17526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Подготовка к контрольной работе по теме: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«Натуральные числа».</a:t>
            </a:r>
          </a:p>
          <a:p>
            <a:endParaRPr lang="ru-RU" b="1" i="1" dirty="0" smtClean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sz="1800" b="1" i="1" dirty="0" smtClean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tx2">
                  <a:lumMod val="85000"/>
                  <a:lumOff val="1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4544852"/>
            <a:ext cx="1214446" cy="19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i="1" dirty="0" smtClean="0">
                <a:solidFill>
                  <a:schemeClr val="tx1"/>
                </a:solidFill>
                <a:latin typeface="Georgia" pitchFamily="18" charset="0"/>
              </a:rPr>
              <a:t>Цели:</a:t>
            </a:r>
            <a:endParaRPr lang="ru-RU" sz="4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i="1" dirty="0" smtClean="0">
                <a:latin typeface="Georgia" pitchFamily="18" charset="0"/>
              </a:rPr>
              <a:t>Развивать умение выполнять действия с многозначными числами;</a:t>
            </a:r>
          </a:p>
          <a:p>
            <a:r>
              <a:rPr lang="ru-RU" sz="4000" b="1" i="1" dirty="0" smtClean="0">
                <a:latin typeface="Georgia" pitchFamily="18" charset="0"/>
              </a:rPr>
              <a:t>Решать задачи различного уровня сложности.</a:t>
            </a:r>
            <a:endParaRPr lang="ru-RU" sz="40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sz="4800" b="1" i="1" dirty="0" smtClean="0">
                <a:latin typeface="Georgia" pitchFamily="18" charset="0"/>
              </a:rPr>
              <a:t>Устные упражнения</a:t>
            </a:r>
            <a:endParaRPr lang="ru-RU" sz="48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1. </a:t>
            </a:r>
            <a:r>
              <a:rPr lang="ru-RU" sz="3200" b="1" i="1" dirty="0" smtClean="0">
                <a:latin typeface="Georgia" pitchFamily="18" charset="0"/>
              </a:rPr>
              <a:t>До обеда в магазине  продано 120 кг яблок, а после обеда в 4 раза меньше. Сколько яблок продано после обеда?</a:t>
            </a:r>
          </a:p>
          <a:p>
            <a:pPr algn="just">
              <a:buNone/>
            </a:pPr>
            <a:r>
              <a:rPr lang="ru-RU" sz="3200" b="1" i="1" dirty="0" smtClean="0">
                <a:latin typeface="Georgia" pitchFamily="18" charset="0"/>
              </a:rPr>
              <a:t>2. Сапожки стоят 980 рублей, а туфли 490 рублей. Во сколько раз сапожки дороже туфель?</a:t>
            </a:r>
          </a:p>
          <a:p>
            <a:pPr algn="just">
              <a:buNone/>
            </a:pPr>
            <a:r>
              <a:rPr lang="ru-RU" sz="3200" b="1" i="1" dirty="0" smtClean="0">
                <a:latin typeface="Georgia" pitchFamily="18" charset="0"/>
              </a:rPr>
              <a:t>3. В детском хоре 51 девочка и 17 мальчиков. Во сколько раз меньше мальчиков в хоре, чем девочек?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57256"/>
          </a:xfr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atin typeface="Georgia" pitchFamily="18" charset="0"/>
              </a:rPr>
              <a:t>Устные упражнения</a:t>
            </a:r>
            <a:endParaRPr lang="ru-RU" sz="4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858312" cy="51435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800" dirty="0" smtClean="0"/>
              <a:t>4. </a:t>
            </a:r>
            <a:r>
              <a:rPr lang="ru-RU" sz="3200" b="1" i="1" dirty="0" smtClean="0">
                <a:latin typeface="Georgia" pitchFamily="18" charset="0"/>
              </a:rPr>
              <a:t>В партере 630 мест, это в 3 раза больше, чем на балконе. Сколько мест на балконе?</a:t>
            </a:r>
          </a:p>
          <a:p>
            <a:pPr algn="just">
              <a:buNone/>
            </a:pPr>
            <a:r>
              <a:rPr lang="ru-RU" sz="3200" b="1" i="1" dirty="0" smtClean="0">
                <a:latin typeface="Georgia" pitchFamily="18" charset="0"/>
              </a:rPr>
              <a:t>5. Скорость катера 48 км в час, а скорость теплохода в 3 раза меньше. Чему равна скорость теплохода?  </a:t>
            </a:r>
          </a:p>
          <a:p>
            <a:pPr algn="just">
              <a:buNone/>
            </a:pPr>
            <a:r>
              <a:rPr lang="ru-RU" sz="3200" b="1" i="1" dirty="0" smtClean="0">
                <a:latin typeface="Georgia" pitchFamily="18" charset="0"/>
              </a:rPr>
              <a:t>6. Автомобиль проехал 420 км за </a:t>
            </a:r>
            <a:r>
              <a:rPr lang="ru-RU" b="1" i="1" dirty="0" smtClean="0">
                <a:latin typeface="Georgia" pitchFamily="18" charset="0"/>
              </a:rPr>
              <a:t>7</a:t>
            </a:r>
            <a:r>
              <a:rPr lang="ru-RU" sz="3200" b="1" i="1" dirty="0" smtClean="0">
                <a:latin typeface="Georgia" pitchFamily="18" charset="0"/>
              </a:rPr>
              <a:t> часов . Найдите скорость автомобиля.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9" name="Group 57"/>
          <p:cNvGraphicFramePr>
            <a:graphicFrameLocks noGrp="1"/>
          </p:cNvGraphicFramePr>
          <p:nvPr/>
        </p:nvGraphicFramePr>
        <p:xfrm>
          <a:off x="684213" y="692150"/>
          <a:ext cx="7775575" cy="5243514"/>
        </p:xfrm>
        <a:graphic>
          <a:graphicData uri="http://schemas.openxmlformats.org/drawingml/2006/table">
            <a:tbl>
              <a:tblPr/>
              <a:tblGrid>
                <a:gridCol w="4608512"/>
                <a:gridCol w="3167063"/>
              </a:tblGrid>
              <a:tr h="503238">
                <a:tc>
                  <a:txBody>
                    <a:bodyPr/>
                    <a:lstStyle/>
                    <a:p>
                      <a:pPr marL="0" marR="0" lvl="0" indent="1809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Задание,  которое диктует учитель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809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Записи в тетрадях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457200" marR="0" lvl="1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3860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3860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254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Увеличить на 40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294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Округлить до десятков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Отнять 94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1809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Записать ближайшее следующее чётное число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809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Уменьшить в 2 раза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Записать остаток от деления на 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Увеличить в 15 раз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Уменьшить на половину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DFD"/>
                    </a:solidFill>
                  </a:tcPr>
                </a:tc>
              </a:tr>
            </a:tbl>
          </a:graphicData>
        </a:graphic>
      </p:graphicFrame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785786" y="1428736"/>
            <a:ext cx="4464050" cy="431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785786" y="2357430"/>
            <a:ext cx="4464050" cy="42862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785786" y="2857496"/>
            <a:ext cx="4464050" cy="3603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785786" y="3286124"/>
            <a:ext cx="4464050" cy="7207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785786" y="4071942"/>
            <a:ext cx="4464050" cy="431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785786" y="4572008"/>
            <a:ext cx="4464050" cy="431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785786" y="5000636"/>
            <a:ext cx="4464050" cy="431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785786" y="5500702"/>
            <a:ext cx="4464050" cy="3603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8" name="AutoShape 46"/>
          <p:cNvSpPr>
            <a:spLocks noChangeArrowheads="1"/>
          </p:cNvSpPr>
          <p:nvPr/>
        </p:nvSpPr>
        <p:spPr bwMode="auto">
          <a:xfrm>
            <a:off x="6500826" y="1428736"/>
            <a:ext cx="936625" cy="431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39" name="Oval 47"/>
          <p:cNvSpPr>
            <a:spLocks noChangeArrowheads="1"/>
          </p:cNvSpPr>
          <p:nvPr/>
        </p:nvSpPr>
        <p:spPr bwMode="auto">
          <a:xfrm>
            <a:off x="6500826" y="2786058"/>
            <a:ext cx="863600" cy="431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0" name="Oval 48"/>
          <p:cNvSpPr>
            <a:spLocks noChangeArrowheads="1"/>
          </p:cNvSpPr>
          <p:nvPr/>
        </p:nvSpPr>
        <p:spPr bwMode="auto">
          <a:xfrm>
            <a:off x="6500826" y="1857364"/>
            <a:ext cx="863600" cy="5048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1" name="AutoShape 49"/>
          <p:cNvSpPr>
            <a:spLocks noChangeArrowheads="1"/>
          </p:cNvSpPr>
          <p:nvPr/>
        </p:nvSpPr>
        <p:spPr bwMode="auto">
          <a:xfrm>
            <a:off x="6500826" y="2357430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2" name="AutoShape 50"/>
          <p:cNvSpPr>
            <a:spLocks noChangeArrowheads="1"/>
          </p:cNvSpPr>
          <p:nvPr/>
        </p:nvSpPr>
        <p:spPr bwMode="auto">
          <a:xfrm>
            <a:off x="6500826" y="3429000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3" name="AutoShape 51"/>
          <p:cNvSpPr>
            <a:spLocks noChangeArrowheads="1"/>
          </p:cNvSpPr>
          <p:nvPr/>
        </p:nvSpPr>
        <p:spPr bwMode="auto">
          <a:xfrm>
            <a:off x="6500826" y="4572008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4" name="AutoShape 52"/>
          <p:cNvSpPr>
            <a:spLocks noChangeArrowheads="1"/>
          </p:cNvSpPr>
          <p:nvPr/>
        </p:nvSpPr>
        <p:spPr bwMode="auto">
          <a:xfrm>
            <a:off x="6500826" y="5500702"/>
            <a:ext cx="863600" cy="431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5" name="Oval 53"/>
          <p:cNvSpPr>
            <a:spLocks noChangeArrowheads="1"/>
          </p:cNvSpPr>
          <p:nvPr/>
        </p:nvSpPr>
        <p:spPr bwMode="auto">
          <a:xfrm>
            <a:off x="6500826" y="4071942"/>
            <a:ext cx="863600" cy="431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6" name="Oval 54"/>
          <p:cNvSpPr>
            <a:spLocks noChangeArrowheads="1"/>
          </p:cNvSpPr>
          <p:nvPr/>
        </p:nvSpPr>
        <p:spPr bwMode="auto">
          <a:xfrm>
            <a:off x="6500826" y="5000636"/>
            <a:ext cx="863600" cy="431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3847" name="Rectangle 55"/>
          <p:cNvSpPr>
            <a:spLocks noChangeArrowheads="1"/>
          </p:cNvSpPr>
          <p:nvPr/>
        </p:nvSpPr>
        <p:spPr bwMode="auto">
          <a:xfrm>
            <a:off x="785786" y="1857364"/>
            <a:ext cx="4464050" cy="431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33848" name="Picture 56" descr="кн">
            <a:hlinkClick r:id="" action="ppaction://hlinkshowjump?jump=nextslide">
              <a:snd r:embed="rId3" name="chimes.wav" builtIn="1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6248400"/>
            <a:ext cx="1028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dd36efffaa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6057878"/>
            <a:ext cx="571504" cy="800122"/>
          </a:xfrm>
          <a:prstGeom prst="rect">
            <a:avLst/>
          </a:prstGeom>
          <a:noFill/>
        </p:spPr>
      </p:pic>
      <p:pic>
        <p:nvPicPr>
          <p:cNvPr id="24" name="Picture 4" descr="dd36efffaa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6042150"/>
            <a:ext cx="500066" cy="815850"/>
          </a:xfrm>
          <a:prstGeom prst="rect">
            <a:avLst/>
          </a:prstGeom>
          <a:noFill/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1714480" y="142852"/>
            <a:ext cx="5357850" cy="35716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/>
            <a:r>
              <a:rPr kumimoji="1" lang="ru-RU" sz="3600" b="1" i="1" dirty="0" smtClean="0">
                <a:solidFill>
                  <a:srgbClr val="000099"/>
                </a:solidFill>
                <a:latin typeface="Georgia" pitchFamily="18" charset="0"/>
              </a:rPr>
              <a:t>Устный счет</a:t>
            </a:r>
            <a:endParaRPr kumimoji="1" lang="ru-RU" sz="3600" b="1" i="1" dirty="0">
              <a:solidFill>
                <a:srgbClr val="00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3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3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3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3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33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338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1" dur="500"/>
                                        <p:tgtEl>
                                          <p:spTgt spid="338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33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33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3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1" dur="500"/>
                                        <p:tgtEl>
                                          <p:spTgt spid="338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6" dur="500"/>
                                        <p:tgtEl>
                                          <p:spTgt spid="33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1" dur="500"/>
                                        <p:tgtEl>
                                          <p:spTgt spid="33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8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00" decel="100000" fill="hold"/>
                                        <p:tgtEl>
                                          <p:spTgt spid="33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30" grpId="0" animBg="1"/>
      <p:bldP spid="33831" grpId="0" animBg="1"/>
      <p:bldP spid="33832" grpId="0" animBg="1"/>
      <p:bldP spid="33833" grpId="0" animBg="1"/>
      <p:bldP spid="33834" grpId="0" animBg="1"/>
      <p:bldP spid="33835" grpId="0" animBg="1"/>
      <p:bldP spid="33836" grpId="0" animBg="1"/>
      <p:bldP spid="33837" grpId="0" animBg="1"/>
      <p:bldP spid="33838" grpId="0" animBg="1"/>
      <p:bldP spid="33839" grpId="0" animBg="1"/>
      <p:bldP spid="33840" grpId="0" animBg="1"/>
      <p:bldP spid="33841" grpId="0" animBg="1"/>
      <p:bldP spid="33842" grpId="0" animBg="1"/>
      <p:bldP spid="33843" grpId="0" animBg="1"/>
      <p:bldP spid="33844" grpId="0" animBg="1"/>
      <p:bldP spid="33845" grpId="0" animBg="1"/>
      <p:bldP spid="33846" grpId="0" animBg="1"/>
      <p:bldP spid="33847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3143240" y="1645920"/>
            <a:ext cx="5643602" cy="47834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1. 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3232 : 16        =   </a:t>
            </a:r>
            <a:r>
              <a:rPr lang="ru-RU" sz="4400" b="1" dirty="0" smtClean="0">
                <a:solidFill>
                  <a:srgbClr val="FF0000"/>
                </a:solidFill>
              </a:rPr>
              <a:t>202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2. 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27 ∙ 11            =   </a:t>
            </a:r>
            <a:r>
              <a:rPr lang="ru-RU" sz="4400" b="1" dirty="0" smtClean="0">
                <a:solidFill>
                  <a:srgbClr val="FF0000"/>
                </a:solidFill>
              </a:rPr>
              <a:t>297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3.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55 ∙ 99            =   </a:t>
            </a:r>
            <a:r>
              <a:rPr lang="ru-RU" sz="4400" b="1" dirty="0" smtClean="0">
                <a:solidFill>
                  <a:srgbClr val="FF0000"/>
                </a:solidFill>
              </a:rPr>
              <a:t>5445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4.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2025 : 5          =   </a:t>
            </a:r>
            <a:r>
              <a:rPr lang="ru-RU" sz="4400" b="1" dirty="0" smtClean="0">
                <a:solidFill>
                  <a:srgbClr val="FF0000"/>
                </a:solidFill>
              </a:rPr>
              <a:t>405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5.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111 111 : 11   =  </a:t>
            </a:r>
            <a:r>
              <a:rPr lang="ru-RU" sz="4400" b="1" dirty="0" smtClean="0">
                <a:solidFill>
                  <a:srgbClr val="FF0000"/>
                </a:solidFill>
              </a:rPr>
              <a:t>10101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6.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11 ∙ 67             =  </a:t>
            </a:r>
            <a:r>
              <a:rPr lang="ru-RU" sz="4400" b="1" dirty="0" smtClean="0">
                <a:solidFill>
                  <a:srgbClr val="FF0000"/>
                </a:solidFill>
              </a:rPr>
              <a:t>737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7.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125 ∙ 8             =  </a:t>
            </a:r>
            <a:r>
              <a:rPr lang="ru-RU" sz="4400" b="1" dirty="0" smtClean="0">
                <a:solidFill>
                  <a:srgbClr val="FF0000"/>
                </a:solidFill>
              </a:rPr>
              <a:t>1000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8.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560 : 70          =   </a:t>
            </a:r>
            <a:r>
              <a:rPr lang="ru-RU" sz="4400" b="1" dirty="0" smtClean="0">
                <a:solidFill>
                  <a:srgbClr val="FF0000"/>
                </a:solidFill>
              </a:rPr>
              <a:t>8</a:t>
            </a:r>
          </a:p>
        </p:txBody>
      </p:sp>
      <p:pic>
        <p:nvPicPr>
          <p:cNvPr id="13" name="Picture 4" descr="dd36efffaae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71810"/>
            <a:ext cx="1182174" cy="1928698"/>
          </a:xfrm>
          <a:prstGeom prst="rect">
            <a:avLst/>
          </a:prstGeom>
          <a:noFill/>
        </p:spPr>
      </p:pic>
      <p:sp>
        <p:nvSpPr>
          <p:cNvPr id="14" name="AutoShap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00042"/>
            <a:ext cx="5157798" cy="857256"/>
          </a:xfrm>
          <a:prstGeom prst="wedgeRoundRectCallout">
            <a:avLst>
              <a:gd name="adj1" fmla="val -45623"/>
              <a:gd name="adj2" fmla="val 238470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993300"/>
                </a:solidFill>
                <a:latin typeface="Georgia" pitchFamily="18" charset="0"/>
              </a:rPr>
              <a:t>Вычислите: </a:t>
            </a:r>
            <a:endParaRPr lang="ru-RU" sz="40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768" y="1643050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43768" y="2214554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143768" y="2786058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143768" y="3357562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143768" y="3929066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143768" y="4500570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143768" y="5072074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143768" y="5643578"/>
            <a:ext cx="1485936" cy="5715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5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4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4" grpId="0" animBg="1"/>
      <p:bldP spid="15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Решаем задачи.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 В книге три рассказа. Первый рассказ занимает столько страниц, сколько второй и третий вместе. Второй рассказ занимает 96 страниц, что в три раза больше, чем занимает третий. Сколько страниц в книге?</a:t>
            </a:r>
          </a:p>
          <a:p>
            <a:pPr>
              <a:buNone/>
            </a:pPr>
            <a:r>
              <a:rPr lang="ru-RU" b="1" i="1" dirty="0" smtClean="0">
                <a:latin typeface="Georgia" pitchFamily="18" charset="0"/>
              </a:rPr>
              <a:t>  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6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9302"/>
            <a:ext cx="1182174" cy="1928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2143116"/>
            <a:ext cx="1928794" cy="314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50825" y="260350"/>
            <a:ext cx="2305050" cy="504825"/>
          </a:xfrm>
          <a:prstGeom prst="wedgeRoundRectCallout">
            <a:avLst>
              <a:gd name="adj1" fmla="val -34093"/>
              <a:gd name="adj2" fmla="val 423898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Задача.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538378" y="142852"/>
            <a:ext cx="66056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1-ый рассказ</a:t>
            </a:r>
          </a:p>
          <a:p>
            <a:r>
              <a:rPr lang="ru-RU" sz="2400" b="1" i="1" dirty="0" smtClean="0">
                <a:latin typeface="Georgia" pitchFamily="18" charset="0"/>
              </a:rPr>
              <a:t>2-ой рассказ ,96 стр.&gt;в 3 раза</a:t>
            </a:r>
          </a:p>
          <a:p>
            <a:r>
              <a:rPr lang="ru-RU" sz="2400" b="1" i="1" dirty="0" smtClean="0">
                <a:latin typeface="Georgia" pitchFamily="18" charset="0"/>
              </a:rPr>
              <a:t>3-ий рассказ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278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14810" y="1785926"/>
            <a:ext cx="1512888" cy="504825"/>
          </a:xfrm>
          <a:prstGeom prst="actionButtonBlank">
            <a:avLst/>
          </a:prstGeom>
          <a:gradFill rotWithShape="1">
            <a:gsLst>
              <a:gs pos="0">
                <a:srgbClr val="333399"/>
              </a:gs>
              <a:gs pos="50000">
                <a:schemeClr val="bg1"/>
              </a:gs>
              <a:gs pos="100000">
                <a:srgbClr val="3333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latin typeface="Georgia" pitchFamily="18" charset="0"/>
              </a:rPr>
              <a:t>Проверка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4214810" y="2285992"/>
            <a:ext cx="174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32789" name="WordArt 21"/>
          <p:cNvSpPr>
            <a:spLocks noChangeArrowheads="1" noChangeShapeType="1" noTextEdit="1"/>
          </p:cNvSpPr>
          <p:nvPr/>
        </p:nvSpPr>
        <p:spPr bwMode="auto">
          <a:xfrm>
            <a:off x="1428728" y="2857496"/>
            <a:ext cx="6072230" cy="1928826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1)96:3=32(</a:t>
            </a:r>
            <a:r>
              <a:rPr lang="ru-RU" sz="3600" b="1" i="1" dirty="0" err="1" smtClean="0">
                <a:latin typeface="Georgia" pitchFamily="18" charset="0"/>
              </a:rPr>
              <a:t>стр</a:t>
            </a:r>
            <a:r>
              <a:rPr lang="ru-RU" sz="3600" b="1" i="1" dirty="0" smtClean="0">
                <a:latin typeface="Georgia" pitchFamily="18" charset="0"/>
              </a:rPr>
              <a:t>)-третий рассказ.</a:t>
            </a:r>
          </a:p>
          <a:p>
            <a:pPr algn="ctr"/>
            <a:r>
              <a:rPr lang="ru-RU" sz="3600" b="1" i="1" dirty="0" smtClean="0">
                <a:latin typeface="Georgia" pitchFamily="18" charset="0"/>
              </a:rPr>
              <a:t>   2) 96+32=128(</a:t>
            </a:r>
            <a:r>
              <a:rPr lang="ru-RU" sz="3600" b="1" i="1" dirty="0" err="1" smtClean="0">
                <a:latin typeface="Georgia" pitchFamily="18" charset="0"/>
              </a:rPr>
              <a:t>стр</a:t>
            </a:r>
            <a:r>
              <a:rPr lang="ru-RU" sz="3600" b="1" i="1" dirty="0" smtClean="0">
                <a:latin typeface="Georgia" pitchFamily="18" charset="0"/>
              </a:rPr>
              <a:t>)-первый рассказ</a:t>
            </a:r>
          </a:p>
        </p:txBody>
      </p:sp>
      <p:sp>
        <p:nvSpPr>
          <p:cNvPr id="32790" name="AutoShape 22"/>
          <p:cNvSpPr>
            <a:spLocks noChangeArrowheads="1"/>
          </p:cNvSpPr>
          <p:nvPr/>
        </p:nvSpPr>
        <p:spPr bwMode="auto">
          <a:xfrm>
            <a:off x="5857884" y="5000636"/>
            <a:ext cx="1873250" cy="1439863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b="1" i="1" dirty="0" smtClean="0">
                <a:solidFill>
                  <a:schemeClr val="accent2"/>
                </a:solidFill>
                <a:latin typeface="Times New Roman" pitchFamily="18" charset="0"/>
              </a:rPr>
              <a:t>128</a:t>
            </a:r>
            <a:endParaRPr lang="ru-RU" sz="54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2791" name="Picture 23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7984" y="3377716"/>
            <a:ext cx="2286016" cy="348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авая фигурная скобка 20"/>
          <p:cNvSpPr/>
          <p:nvPr/>
        </p:nvSpPr>
        <p:spPr>
          <a:xfrm>
            <a:off x="7643834" y="714356"/>
            <a:ext cx="357190" cy="714380"/>
          </a:xfrm>
          <a:prstGeom prst="rightBrac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7965305" y="750075"/>
            <a:ext cx="64294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0800000">
            <a:off x="8072462" y="1071546"/>
            <a:ext cx="214314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7500958" y="1000108"/>
            <a:ext cx="28575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0800000">
            <a:off x="5214942" y="1142984"/>
            <a:ext cx="2428892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авая фигурная скобка 40"/>
          <p:cNvSpPr/>
          <p:nvPr/>
        </p:nvSpPr>
        <p:spPr>
          <a:xfrm>
            <a:off x="8286776" y="214290"/>
            <a:ext cx="357190" cy="1714512"/>
          </a:xfrm>
          <a:prstGeom prst="rightBrace">
            <a:avLst>
              <a:gd name="adj1" fmla="val 16551"/>
              <a:gd name="adj2" fmla="val 50000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5000628" y="428604"/>
            <a:ext cx="328614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Скругленный прямоугольник 45"/>
          <p:cNvSpPr/>
          <p:nvPr/>
        </p:nvSpPr>
        <p:spPr>
          <a:xfrm>
            <a:off x="8786842" y="857232"/>
            <a:ext cx="214314" cy="571504"/>
          </a:xfrm>
          <a:prstGeom prst="roundRect">
            <a:avLst/>
          </a:prstGeom>
          <a:solidFill>
            <a:srgbClr val="CC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60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8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2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86"/>
                  </p:tgtEl>
                </p:cond>
              </p:nextCondLst>
            </p:seq>
          </p:childTnLst>
        </p:cTn>
      </p:par>
    </p:tnLst>
    <p:bldLst>
      <p:bldP spid="32773" grpId="0" animBg="1"/>
      <p:bldP spid="32789" grpId="0" animBg="1"/>
      <p:bldP spid="32790" grpId="0" animBg="1"/>
    </p:bld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223</TotalTime>
  <Words>765</Words>
  <PresentationFormat>Экран (4:3)</PresentationFormat>
  <Paragraphs>136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Тема1</vt:lpstr>
      <vt:lpstr>  Подготовка к контрольной работе по теме: «Натуральные числа». </vt:lpstr>
      <vt:lpstr>14 октября.</vt:lpstr>
      <vt:lpstr>Цели:</vt:lpstr>
      <vt:lpstr> Устные упражнения</vt:lpstr>
      <vt:lpstr>Устные упражнения</vt:lpstr>
      <vt:lpstr>Слайд 6</vt:lpstr>
      <vt:lpstr>Вычислите: </vt:lpstr>
      <vt:lpstr>Решаем задачи.</vt:lpstr>
      <vt:lpstr>Слайд 9</vt:lpstr>
      <vt:lpstr>Слайд 10</vt:lpstr>
      <vt:lpstr>Слайд 11</vt:lpstr>
      <vt:lpstr>Слайд 12</vt:lpstr>
      <vt:lpstr>Слайд 13</vt:lpstr>
      <vt:lpstr>Выполняем тест.</vt:lpstr>
      <vt:lpstr>Занимательное задание.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октября.</dc:title>
  <dc:creator>user</dc:creator>
  <cp:lastModifiedBy>Windows User</cp:lastModifiedBy>
  <cp:revision>30</cp:revision>
  <dcterms:created xsi:type="dcterms:W3CDTF">2016-10-12T16:20:11Z</dcterms:created>
  <dcterms:modified xsi:type="dcterms:W3CDTF">2016-10-13T04:58:50Z</dcterms:modified>
</cp:coreProperties>
</file>