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AD500-60DA-4F00-ACFB-4166FD85766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B6B6B-4D3A-480A-8526-F48DE2A69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904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B6B6B-4D3A-480A-8526-F48DE2A69A6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94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5877272"/>
            <a:ext cx="8305800" cy="414649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650" y="3789040"/>
            <a:ext cx="8305800" cy="2583160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>
                <a:solidFill>
                  <a:srgbClr val="FFFF00"/>
                </a:solidFill>
              </a:rPr>
              <a:t>Активизация </a:t>
            </a:r>
            <a:r>
              <a:rPr lang="ru-RU" sz="4800" i="1" dirty="0" err="1" smtClean="0">
                <a:solidFill>
                  <a:srgbClr val="FFFF00"/>
                </a:solidFill>
              </a:rPr>
              <a:t>познавательой</a:t>
            </a:r>
            <a:r>
              <a:rPr lang="ru-RU" sz="4800" i="1" dirty="0" smtClean="0">
                <a:solidFill>
                  <a:srgbClr val="FFFF00"/>
                </a:solidFill>
              </a:rPr>
              <a:t> деятельности младших школьников.</a:t>
            </a:r>
            <a:endParaRPr lang="ru-RU" sz="4800" i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200055"/>
            <a:ext cx="7401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Выступление  на  МО  начальной  школы</a:t>
            </a:r>
            <a:endParaRPr lang="ru-RU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1264404"/>
            <a:ext cx="43096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 Лебедева М.А.</a:t>
            </a:r>
            <a:endParaRPr lang="ru-RU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482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-243408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8.Вовлечение учащихся в создание творческих работ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My Online Documents\фото школа\поделки\S83035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82512"/>
            <a:ext cx="2382741" cy="17870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My Online Documents\фото школа\поделки\S83035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493" y="823401"/>
            <a:ext cx="2555776" cy="19168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F:\фото2015\20150929_15373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953475"/>
            <a:ext cx="3762300" cy="1570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E:\My Online Documents\фото школа\фото.прощание с азбукой\SAM_04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2195736" cy="164680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My Online Documents\фото\SAM_024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920" y="2659451"/>
            <a:ext cx="3058698" cy="2294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E:\My Online Documents\2 класс\фото\SAM_102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21652"/>
            <a:ext cx="3013332" cy="21696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693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9. Использование всех методов мотивации и стимулирования обучающихся.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187624" y="1337866"/>
            <a:ext cx="648072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203848" y="1412776"/>
            <a:ext cx="700514" cy="34080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896902" y="1325356"/>
            <a:ext cx="0" cy="6634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035437" y="887701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35117" y="2346853"/>
            <a:ext cx="232897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Эмоциональные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7751" y="2837835"/>
            <a:ext cx="34158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поощрение, </a:t>
            </a:r>
            <a:endParaRPr lang="ru-RU" dirty="0" smtClean="0"/>
          </a:p>
          <a:p>
            <a:r>
              <a:rPr lang="ru-RU" dirty="0" smtClean="0"/>
              <a:t>учебно-познавательные </a:t>
            </a:r>
            <a:r>
              <a:rPr lang="ru-RU" dirty="0"/>
              <a:t>игры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создание ситуаций успеха, </a:t>
            </a:r>
            <a:endParaRPr lang="ru-RU" dirty="0" smtClean="0"/>
          </a:p>
          <a:p>
            <a:r>
              <a:rPr lang="ru-RU" dirty="0" smtClean="0"/>
              <a:t>стимулирующее </a:t>
            </a:r>
            <a:r>
              <a:rPr lang="ru-RU" dirty="0"/>
              <a:t>оценивание, </a:t>
            </a:r>
            <a:endParaRPr lang="ru-RU" dirty="0" smtClean="0"/>
          </a:p>
          <a:p>
            <a:r>
              <a:rPr lang="ru-RU" dirty="0" smtClean="0"/>
              <a:t>свободный </a:t>
            </a:r>
            <a:r>
              <a:rPr lang="ru-RU" dirty="0"/>
              <a:t>выбор заданий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удовлетворение желания </a:t>
            </a:r>
            <a:endParaRPr lang="ru-RU" dirty="0" smtClean="0"/>
          </a:p>
          <a:p>
            <a:r>
              <a:rPr lang="ru-RU" dirty="0" smtClean="0"/>
              <a:t>быть </a:t>
            </a:r>
            <a:r>
              <a:rPr lang="ru-RU" dirty="0"/>
              <a:t>значимой личностью.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25391" y="4832887"/>
            <a:ext cx="232871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Познавательные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3245" y="52292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опора на жизненный опыт, учёт познавательных интересов, создание проблемных ситуаций, побуждение к поиску альтернативных решений, выполнение творческих заданий,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295306" y="2106388"/>
            <a:ext cx="131875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Волевые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81162" y="2560835"/>
            <a:ext cx="345427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информирование об </a:t>
            </a:r>
            <a:endParaRPr lang="ru-RU" dirty="0" smtClean="0"/>
          </a:p>
          <a:p>
            <a:r>
              <a:rPr lang="ru-RU" dirty="0" smtClean="0"/>
              <a:t>обязательных </a:t>
            </a:r>
            <a:r>
              <a:rPr lang="ru-RU" dirty="0"/>
              <a:t>результатах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формирование ответственного </a:t>
            </a:r>
            <a:endParaRPr lang="ru-RU" dirty="0" smtClean="0"/>
          </a:p>
          <a:p>
            <a:r>
              <a:rPr lang="ru-RU" dirty="0" smtClean="0"/>
              <a:t>отношения,</a:t>
            </a:r>
          </a:p>
          <a:p>
            <a:r>
              <a:rPr lang="ru-RU" dirty="0" smtClean="0"/>
              <a:t> </a:t>
            </a:r>
            <a:r>
              <a:rPr lang="ru-RU" dirty="0"/>
              <a:t>выявление познавательных </a:t>
            </a:r>
            <a:endParaRPr lang="ru-RU" dirty="0" smtClean="0"/>
          </a:p>
          <a:p>
            <a:r>
              <a:rPr lang="ru-RU" dirty="0" smtClean="0"/>
              <a:t>затруднений</a:t>
            </a:r>
            <a:r>
              <a:rPr lang="ru-RU" dirty="0"/>
              <a:t>, </a:t>
            </a:r>
            <a:r>
              <a:rPr lang="ru-RU" dirty="0" smtClean="0"/>
              <a:t>самооценка</a:t>
            </a:r>
          </a:p>
          <a:p>
            <a:r>
              <a:rPr lang="ru-RU" dirty="0" smtClean="0"/>
              <a:t> </a:t>
            </a:r>
            <a:r>
              <a:rPr lang="ru-RU" dirty="0"/>
              <a:t>и коррекция своей деятельности, </a:t>
            </a:r>
            <a:endParaRPr lang="ru-RU" dirty="0" smtClean="0"/>
          </a:p>
          <a:p>
            <a:r>
              <a:rPr lang="ru-RU" dirty="0" smtClean="0"/>
              <a:t>формирование </a:t>
            </a:r>
            <a:r>
              <a:rPr lang="ru-RU" dirty="0" err="1"/>
              <a:t>рефлексивности</a:t>
            </a:r>
            <a:r>
              <a:rPr lang="ru-RU" dirty="0"/>
              <a:t>, прогнозирование будущей </a:t>
            </a:r>
            <a:endParaRPr lang="ru-RU" dirty="0" smtClean="0"/>
          </a:p>
          <a:p>
            <a:r>
              <a:rPr lang="ru-RU" dirty="0" smtClean="0"/>
              <a:t>деятельности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245157" y="1875556"/>
            <a:ext cx="181601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Социальные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588224" y="2417986"/>
            <a:ext cx="26642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развитие желания быть </a:t>
            </a:r>
            <a:endParaRPr lang="ru-RU" dirty="0" smtClean="0"/>
          </a:p>
          <a:p>
            <a:r>
              <a:rPr lang="ru-RU" dirty="0" smtClean="0"/>
              <a:t>полезным</a:t>
            </a:r>
            <a:r>
              <a:rPr lang="ru-RU" dirty="0"/>
              <a:t>, создание </a:t>
            </a:r>
            <a:endParaRPr lang="ru-RU" dirty="0" smtClean="0"/>
          </a:p>
          <a:p>
            <a:r>
              <a:rPr lang="ru-RU" dirty="0" smtClean="0"/>
              <a:t>ситуаций </a:t>
            </a:r>
            <a:r>
              <a:rPr lang="ru-RU" dirty="0"/>
              <a:t>взаимопомощи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развитие сопереживания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поиск сотрудничества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Заинтересованность</a:t>
            </a:r>
          </a:p>
          <a:p>
            <a:r>
              <a:rPr lang="ru-RU" dirty="0" smtClean="0"/>
              <a:t> </a:t>
            </a:r>
            <a:r>
              <a:rPr lang="ru-RU" dirty="0"/>
              <a:t>результатами </a:t>
            </a:r>
            <a:endParaRPr lang="ru-RU" dirty="0" smtClean="0"/>
          </a:p>
          <a:p>
            <a:r>
              <a:rPr lang="ru-RU" dirty="0" smtClean="0"/>
              <a:t>коллективной </a:t>
            </a:r>
            <a:r>
              <a:rPr lang="ru-RU" dirty="0"/>
              <a:t>работы, </a:t>
            </a:r>
            <a:endParaRPr lang="ru-RU" dirty="0" smtClean="0"/>
          </a:p>
          <a:p>
            <a:r>
              <a:rPr lang="ru-RU" dirty="0" smtClean="0"/>
              <a:t>организация </a:t>
            </a:r>
            <a:r>
              <a:rPr lang="ru-RU" dirty="0"/>
              <a:t>само- и </a:t>
            </a:r>
            <a:endParaRPr lang="ru-RU" dirty="0" smtClean="0"/>
          </a:p>
          <a:p>
            <a:r>
              <a:rPr lang="ru-RU" dirty="0" smtClean="0"/>
              <a:t>взаимопроверки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93234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  <p:bldP spid="21" grpId="0" animBg="1"/>
      <p:bldP spid="22" grpId="0"/>
      <p:bldP spid="25" grpId="0" animBg="1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605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7768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Активизация познавательной деятельности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учащихся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актуальнейшая проблема современности.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038682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Учить школьников учиться – важнейшая задача каждого педагога.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429000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Первостепенная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задача для сегодняшнего учителя – создать условия, при которых ученики вынуждены активно, творчески работать и на уроке, и дома, воспитать человека – деятеля, способного на основе знаний решать жизненные проблемы. </a:t>
            </a:r>
          </a:p>
        </p:txBody>
      </p:sp>
    </p:spTree>
    <p:extLst>
      <p:ext uri="{BB962C8B-B14F-4D97-AF65-F5344CB8AC3E}">
        <p14:creationId xmlns:p14="http://schemas.microsoft.com/office/powerpoint/2010/main" val="2066658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858" y="188640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>
                <a:latin typeface="Times New Roman" pitchFamily="18" charset="0"/>
                <a:cs typeface="Times New Roman" pitchFamily="18" charset="0"/>
              </a:rPr>
              <a:t>Основные задачи активизации познавательной деятельности  обучающихся: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6676" y="2132856"/>
            <a:ext cx="8119780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1) возбуждение познавательного интереса учащихся к учению,  положительного эмоционального отношения к изучаемому материалу, желания учиться, воспитание чувства долга и ответственности за учение;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9858" y="4869160"/>
            <a:ext cx="8136904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 формирование и развитие системы знаний как основы учебных успехов; </a:t>
            </a:r>
          </a:p>
        </p:txBody>
      </p:sp>
    </p:spTree>
    <p:extLst>
      <p:ext uri="{BB962C8B-B14F-4D97-AF65-F5344CB8AC3E}">
        <p14:creationId xmlns:p14="http://schemas.microsoft.com/office/powerpoint/2010/main" val="114972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385" y="2564904"/>
            <a:ext cx="8280920" cy="18158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4) формирование и развитие системы умений и навыков учащихся, без которых не может быть самоорганизации их деятельности;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25144"/>
            <a:ext cx="8280920" cy="13849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5) усвоение приемов самообразования, самоконтроля, рациональной организации и культуры умственного труда учеников.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6106" y="332656"/>
            <a:ext cx="8119780" cy="1815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3) развитие умственной и особенно мыслительной активности как условия учебных и познавательных умений, познавательной самостоятельности учащихся; </a:t>
            </a:r>
          </a:p>
        </p:txBody>
      </p:sp>
    </p:spTree>
    <p:extLst>
      <p:ext uri="{BB962C8B-B14F-4D97-AF65-F5344CB8AC3E}">
        <p14:creationId xmlns:p14="http://schemas.microsoft.com/office/powerpoint/2010/main" val="114972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Способы активизации познавательной деятельности учащихся. </a:t>
            </a:r>
          </a:p>
          <a:p>
            <a:pPr algn="ctr"/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340768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1. Применение нетрадиционных форм урока.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My Online Documents\фото школа\Музей кочевых культур\IMG_86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68" y="2493830"/>
            <a:ext cx="2555776" cy="1916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My Online Documents\фото школа\зоологический музей 2012\IMG_18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56051"/>
            <a:ext cx="2483768" cy="1862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My Online Documents\фото школа\Музей истории Лефортово\IMG_87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544" y="4149080"/>
            <a:ext cx="3107640" cy="2330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72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2. Использование игровых форм, методов и приёмов обучения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098" name="Picture 2" descr="E:\My Online Documents\2 класс\фото\SAM_1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3096344" cy="2322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My Online Documents\2 класс\фото\SAM_13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56992"/>
            <a:ext cx="3479371" cy="2609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72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3. Переход от монологического взаимодействия к диалогическому (субъект - субъектному).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04864"/>
            <a:ext cx="81784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Использование на уроке разнообразных  форм учебной работы учащихся.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My Online Documents\фото школа\2015\CIMG48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76" y="3429000"/>
            <a:ext cx="2555776" cy="1916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My Online Documents\фото школа\2 кл. неделя р.яз\CIMG41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699" y="3429000"/>
            <a:ext cx="2459765" cy="1844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My Online Documents\фото школа\4 класс 2011-2012\S830309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144" y="3933056"/>
            <a:ext cx="2741712" cy="20562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488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628" y="0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Широкое применение проблемно - задачного подхода (системы познавательных и практических задач, проблемных вопросов, ситуаций).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1696" y="1916832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Виды ситуаций: 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— ситуация-выбор, когда имеется ряд готовых решений, в том числе и неправильных, и необходимо выбрать правильное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— ситуация-неопределенность, когда возникают неоднозначные решения ввиду недостатка данных;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ситуация-неожиданность, вызывающая удивление у обучаемых своей парадоксальностью и необычностью; 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— ситуация-предложение, когда преподаватель высказывает предположение о возможности новой закономерности, новой или оригинальной идее, что вовлекает в активный поиск обучаемых;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ситуация - несоответствие, когда она не «вписывается» в уже имеющийся опыт и представления, и многие другие. </a:t>
            </a:r>
          </a:p>
        </p:txBody>
      </p:sp>
    </p:spTree>
    <p:extLst>
      <p:ext uri="{BB962C8B-B14F-4D97-AF65-F5344CB8AC3E}">
        <p14:creationId xmlns:p14="http://schemas.microsoft.com/office/powerpoint/2010/main" val="3100649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6. Применение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новых информационных технологий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493090"/>
            <a:ext cx="7272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- тематические презентации, </a:t>
            </a:r>
            <a:br>
              <a:rPr lang="ru-RU" sz="32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- теоретический материал в доступной, яркой, наглядной форме,</a:t>
            </a:r>
            <a:br>
              <a:rPr lang="ru-RU" sz="32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- видеофрагменты и видеосюжеты,</a:t>
            </a:r>
            <a:br>
              <a:rPr lang="ru-RU" sz="32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- карты, </a:t>
            </a:r>
            <a:br>
              <a:rPr lang="ru-RU" sz="32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- картосхемы, </a:t>
            </a:r>
            <a:br>
              <a:rPr lang="ru-RU" sz="32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- таблицы и многое другое. 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484" y="5032520"/>
            <a:ext cx="81259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7. Систематическое использование различных средств контроля.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766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65</TotalTime>
  <Words>456</Words>
  <Application>Microsoft Office PowerPoint</Application>
  <PresentationFormat>Экран (4:3)</PresentationFormat>
  <Paragraphs>65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Паркет</vt:lpstr>
      <vt:lpstr>Активизация познавательой деятельности младших школьников.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Активизация познавательой деятельности младших школьников.</dc:title>
  <dc:creator>user</dc:creator>
  <cp:lastModifiedBy>user</cp:lastModifiedBy>
  <cp:revision>7</cp:revision>
  <dcterms:created xsi:type="dcterms:W3CDTF">2016-10-13T08:47:54Z</dcterms:created>
  <dcterms:modified xsi:type="dcterms:W3CDTF">2016-10-13T10:04:25Z</dcterms:modified>
</cp:coreProperties>
</file>