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  <p:sldMasterId id="2147483769" r:id="rId2"/>
  </p:sldMasterIdLst>
  <p:sldIdLst>
    <p:sldId id="301" r:id="rId3"/>
    <p:sldId id="287" r:id="rId4"/>
    <p:sldId id="322" r:id="rId5"/>
    <p:sldId id="288" r:id="rId6"/>
    <p:sldId id="291" r:id="rId7"/>
    <p:sldId id="292" r:id="rId8"/>
    <p:sldId id="293" r:id="rId9"/>
    <p:sldId id="294" r:id="rId10"/>
    <p:sldId id="260" r:id="rId11"/>
    <p:sldId id="295" r:id="rId12"/>
    <p:sldId id="296" r:id="rId13"/>
    <p:sldId id="263" r:id="rId14"/>
    <p:sldId id="297" r:id="rId15"/>
    <p:sldId id="298" r:id="rId16"/>
    <p:sldId id="299" r:id="rId17"/>
    <p:sldId id="300" r:id="rId18"/>
    <p:sldId id="302" r:id="rId19"/>
    <p:sldId id="303" r:id="rId20"/>
    <p:sldId id="304" r:id="rId21"/>
    <p:sldId id="271" r:id="rId22"/>
    <p:sldId id="305" r:id="rId23"/>
    <p:sldId id="343" r:id="rId24"/>
    <p:sldId id="306" r:id="rId25"/>
    <p:sldId id="344" r:id="rId26"/>
    <p:sldId id="327" r:id="rId27"/>
    <p:sldId id="328" r:id="rId28"/>
    <p:sldId id="342" r:id="rId29"/>
    <p:sldId id="337" r:id="rId30"/>
    <p:sldId id="338" r:id="rId31"/>
    <p:sldId id="340" r:id="rId32"/>
    <p:sldId id="286" r:id="rId33"/>
    <p:sldId id="323" r:id="rId34"/>
    <p:sldId id="324" r:id="rId35"/>
    <p:sldId id="325" r:id="rId36"/>
    <p:sldId id="326" r:id="rId37"/>
    <p:sldId id="329" r:id="rId38"/>
    <p:sldId id="330" r:id="rId39"/>
    <p:sldId id="331" r:id="rId40"/>
    <p:sldId id="332" r:id="rId41"/>
    <p:sldId id="333" r:id="rId42"/>
    <p:sldId id="334" r:id="rId43"/>
    <p:sldId id="335" r:id="rId44"/>
    <p:sldId id="336" r:id="rId45"/>
    <p:sldId id="307" r:id="rId4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FF00"/>
    <a:srgbClr val="9900CC"/>
    <a:srgbClr val="CC0000"/>
    <a:srgbClr val="CC3300"/>
    <a:srgbClr val="FF3300"/>
    <a:srgbClr val="FFFFCC"/>
    <a:srgbClr val="8E5B00"/>
    <a:srgbClr val="FF33CC"/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218" autoAdjust="0"/>
    <p:restoredTop sz="94599" autoAdjust="0"/>
  </p:normalViewPr>
  <p:slideViewPr>
    <p:cSldViewPr>
      <p:cViewPr varScale="1">
        <p:scale>
          <a:sx n="51" d="100"/>
          <a:sy n="51" d="100"/>
        </p:scale>
        <p:origin x="-145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3BA76-775C-4865-85DF-537213D475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DF1FD2-556A-454C-8E0D-6F33690664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4DF92-0978-49A0-BEB1-66EA57278B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B4D5E-1D89-4C7A-98D9-EA7AFF07B2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2567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2568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9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9FACC-32B2-4CF3-B8FD-62BED32881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A9F966-7555-4857-AD80-F5FCD0870E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2298DA-1C3B-4091-A1A0-003F23A355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E36847-817F-45AD-B423-62960FC792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3055F5-64A0-4868-BB24-B75D6F6BFF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D639F5-470F-4AA9-AE81-146BD8CE7E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90ABFF-0CAE-4ADF-B7E7-8AEEFA6E56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E086A-3249-4395-9337-1216A852C3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38EE6-DAC4-4930-BD37-4BB318586B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E418A4-64C7-4B62-BBD4-D194ACC8ED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6BDD03-88E4-428B-B6A4-99F866B85D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4129E-3A73-401A-8C72-34D9F6005B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641C33-B676-4F80-9603-0F157652D5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39FBE2-4111-4220-A344-2201800D1C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81AD8B-891B-4F2A-9B6B-0491BEC9D3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60C14-5204-43AB-870A-00EF42021B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5A2E4-0493-4563-B7DA-0B64D15E7C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80297-A8AE-4599-9CCE-36A4FD14EC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4C300-ED98-41D5-A393-F6DC4D7DDA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710A6-1AFA-408D-8A36-1D6D309477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017EF3-2B5D-41B0-80CC-46D6717792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14DE9-3CA2-4CB2-9D26-40E4F6E996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000">
              <a:schemeClr val="tx2">
                <a:lumMod val="60000"/>
                <a:lumOff val="40000"/>
              </a:schemeClr>
            </a:gs>
            <a:gs pos="54000">
              <a:srgbClr val="C00000"/>
            </a:gs>
            <a:gs pos="16000">
              <a:srgbClr val="FFFF00"/>
            </a:gs>
            <a:gs pos="92000">
              <a:schemeClr val="accent4">
                <a:lumMod val="60000"/>
                <a:lumOff val="40000"/>
              </a:schemeClr>
            </a:gs>
            <a:gs pos="86000">
              <a:srgbClr val="FFC00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0479A71-2C39-4140-AB55-CA6A8A4031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  <p:sldLayoutId id="214748383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21507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08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09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10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11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12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13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14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15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16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17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18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19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20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21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22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23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24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25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26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27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28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29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30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31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32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33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34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35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36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37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38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39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40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1541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1542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1543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44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45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pPr>
              <a:defRPr/>
            </a:pPr>
            <a:fld id="{09CD7C6C-B18D-4D3F-BEC7-870A89092B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59" r:id="rId1"/>
    <p:sldLayoutId id="2147483846" r:id="rId2"/>
    <p:sldLayoutId id="2147483847" r:id="rId3"/>
    <p:sldLayoutId id="2147483848" r:id="rId4"/>
    <p:sldLayoutId id="2147483849" r:id="rId5"/>
    <p:sldLayoutId id="2147483850" r:id="rId6"/>
    <p:sldLayoutId id="2147483851" r:id="rId7"/>
    <p:sldLayoutId id="2147483852" r:id="rId8"/>
    <p:sldLayoutId id="2147483853" r:id="rId9"/>
    <p:sldLayoutId id="2147483854" r:id="rId10"/>
    <p:sldLayoutId id="2147483855" r:id="rId11"/>
    <p:sldLayoutId id="2147483856" r:id="rId12"/>
    <p:sldLayoutId id="2147483857" r:id="rId13"/>
    <p:sldLayoutId id="2147483858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gif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gif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gif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00063" y="3857625"/>
            <a:ext cx="8358187" cy="242887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3" name="Picture 4" descr="4198"/>
          <p:cNvPicPr>
            <a:picLocks noChangeAspect="1" noChangeArrowheads="1"/>
          </p:cNvPicPr>
          <p:nvPr/>
        </p:nvPicPr>
        <p:blipFill>
          <a:blip r:embed="rId2" cstate="print"/>
          <a:srcRect l="15092" t="8511" r="10913" b="9872"/>
          <a:stretch>
            <a:fillRect/>
          </a:stretch>
        </p:blipFill>
        <p:spPr bwMode="auto">
          <a:xfrm>
            <a:off x="179512" y="2276872"/>
            <a:ext cx="1357322" cy="19309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pro1"/>
          <p:cNvPicPr>
            <a:picLocks noChangeAspect="1" noChangeArrowheads="1"/>
          </p:cNvPicPr>
          <p:nvPr/>
        </p:nvPicPr>
        <p:blipFill>
          <a:blip r:embed="rId3" cstate="print"/>
          <a:srcRect t="14012" r="44131"/>
          <a:stretch>
            <a:fillRect/>
          </a:stretch>
        </p:blipFill>
        <p:spPr bwMode="auto">
          <a:xfrm>
            <a:off x="1979713" y="2348880"/>
            <a:ext cx="1368152" cy="1872208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6" name="Picture 4" descr="89_2"/>
          <p:cNvPicPr>
            <a:picLocks noChangeAspect="1" noChangeArrowheads="1"/>
          </p:cNvPicPr>
          <p:nvPr/>
        </p:nvPicPr>
        <p:blipFill>
          <a:blip r:embed="rId4" cstate="print"/>
          <a:srcRect r="47713" b="53099"/>
          <a:stretch>
            <a:fillRect/>
          </a:stretch>
        </p:blipFill>
        <p:spPr bwMode="auto">
          <a:xfrm>
            <a:off x="6084168" y="2276872"/>
            <a:ext cx="1357293" cy="18400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gadanie8"/>
          <p:cNvPicPr>
            <a:picLocks noChangeAspect="1" noChangeArrowheads="1"/>
          </p:cNvPicPr>
          <p:nvPr/>
        </p:nvPicPr>
        <p:blipFill>
          <a:blip r:embed="rId5" cstate="print">
            <a:lum bright="10000"/>
          </a:blip>
          <a:srcRect/>
          <a:stretch>
            <a:fillRect/>
          </a:stretch>
        </p:blipFill>
        <p:spPr bwMode="auto">
          <a:xfrm>
            <a:off x="7715250" y="2276872"/>
            <a:ext cx="1177230" cy="1830388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8" name="Скругленный прямоугольник 7"/>
          <p:cNvSpPr/>
          <p:nvPr/>
        </p:nvSpPr>
        <p:spPr>
          <a:xfrm>
            <a:off x="571472" y="500042"/>
            <a:ext cx="8358246" cy="171451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600" b="1" spc="200" dirty="0">
                <a:ln w="28575" cmpd="sng">
                  <a:solidFill>
                    <a:srgbClr val="00B050"/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Химия</a:t>
            </a:r>
            <a:endParaRPr lang="ru-RU" sz="2800" spc="2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71472" y="2071678"/>
            <a:ext cx="8358246" cy="171451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600" b="1" dirty="0">
                <a:ln w="28575" cmpd="sng">
                  <a:solidFill>
                    <a:srgbClr val="00B050"/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и</a:t>
            </a:r>
            <a:endParaRPr lang="ru-RU" sz="28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57158" y="4653136"/>
            <a:ext cx="8358246" cy="158417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600" b="1" dirty="0">
                <a:ln w="28575" cmpd="sng">
                  <a:solidFill>
                    <a:srgbClr val="00B050"/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красота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357158" y="214290"/>
            <a:ext cx="8358246" cy="1571636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Состав зубных паст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85720" y="2786058"/>
            <a:ext cx="2428875" cy="78581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400" dirty="0"/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dirty="0">
                <a:solidFill>
                  <a:schemeClr val="tx1"/>
                </a:solidFill>
              </a:rPr>
              <a:t>Связующий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dirty="0">
                <a:solidFill>
                  <a:schemeClr val="tx1"/>
                </a:solidFill>
              </a:rPr>
              <a:t>Компонент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dirty="0"/>
              <a:t>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7188" y="4643438"/>
            <a:ext cx="4143375" cy="78581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Антисептики        Отдушки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86438" y="3786188"/>
            <a:ext cx="3000375" cy="71437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dirty="0">
                <a:solidFill>
                  <a:schemeClr val="tx1"/>
                </a:solidFill>
              </a:rPr>
              <a:t>   - ализариновое масло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dirty="0">
                <a:solidFill>
                  <a:schemeClr val="tx1"/>
                </a:solidFill>
              </a:rPr>
              <a:t>   - </a:t>
            </a:r>
            <a:r>
              <a:rPr lang="ru-RU" dirty="0" err="1">
                <a:solidFill>
                  <a:schemeClr val="tx1"/>
                </a:solidFill>
              </a:rPr>
              <a:t>лаурилсульфат</a:t>
            </a:r>
            <a:r>
              <a:rPr lang="ru-RU" dirty="0">
                <a:solidFill>
                  <a:schemeClr val="tx1"/>
                </a:solidFill>
              </a:rPr>
              <a:t> натрия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7188" y="5643563"/>
            <a:ext cx="4214812" cy="78581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400" u="sng" dirty="0"/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dirty="0">
                <a:solidFill>
                  <a:schemeClr val="tx1"/>
                </a:solidFill>
              </a:rPr>
              <a:t>Лечебно-профилактические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dirty="0">
                <a:solidFill>
                  <a:schemeClr val="tx1"/>
                </a:solidFill>
              </a:rPr>
              <a:t>добавки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u="sng" dirty="0"/>
              <a:t> 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5750" y="1928813"/>
            <a:ext cx="2143125" cy="78581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80000"/>
              </a:lnSpc>
              <a:defRPr/>
            </a:pPr>
            <a:endParaRPr lang="ru-RU" sz="2400" dirty="0"/>
          </a:p>
          <a:p>
            <a:pPr>
              <a:lnSpc>
                <a:spcPct val="80000"/>
              </a:lnSpc>
              <a:defRPr/>
            </a:pPr>
            <a:r>
              <a:rPr lang="ru-RU" sz="2400" dirty="0">
                <a:solidFill>
                  <a:schemeClr val="tx1"/>
                </a:solidFill>
              </a:rPr>
              <a:t>Абразивный </a:t>
            </a:r>
          </a:p>
          <a:p>
            <a:pPr>
              <a:lnSpc>
                <a:spcPct val="80000"/>
              </a:lnSpc>
              <a:defRPr/>
            </a:pPr>
            <a:r>
              <a:rPr lang="ru-RU" sz="2400" dirty="0">
                <a:solidFill>
                  <a:schemeClr val="tx1"/>
                </a:solidFill>
              </a:rPr>
              <a:t>наполнитель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dirty="0"/>
              <a:t> 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643563" y="1928813"/>
            <a:ext cx="3143250" cy="92868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80000"/>
              </a:lnSpc>
              <a:defRPr/>
            </a:pPr>
            <a:r>
              <a:rPr lang="ru-RU" sz="2400" dirty="0"/>
              <a:t> </a:t>
            </a:r>
            <a:r>
              <a:rPr lang="ru-RU" dirty="0"/>
              <a:t> </a:t>
            </a:r>
            <a:r>
              <a:rPr lang="ru-RU" dirty="0">
                <a:solidFill>
                  <a:schemeClr val="tx1"/>
                </a:solidFill>
              </a:rPr>
              <a:t>-   </a:t>
            </a:r>
            <a:r>
              <a:rPr lang="ru-RU" dirty="0" err="1">
                <a:solidFill>
                  <a:schemeClr val="tx1"/>
                </a:solidFill>
              </a:rPr>
              <a:t>мел-CaCО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sz="1200" dirty="0">
                <a:solidFill>
                  <a:schemeClr val="tx1"/>
                </a:solidFill>
              </a:rPr>
              <a:t>3</a:t>
            </a:r>
            <a:endParaRPr lang="ru-RU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dirty="0">
                <a:solidFill>
                  <a:schemeClr val="tx1"/>
                </a:solidFill>
              </a:rPr>
              <a:t>   -  </a:t>
            </a:r>
            <a:r>
              <a:rPr lang="ru-RU" dirty="0" err="1">
                <a:solidFill>
                  <a:schemeClr val="tx1"/>
                </a:solidFill>
              </a:rPr>
              <a:t>дикальций</a:t>
            </a:r>
            <a:r>
              <a:rPr lang="ru-RU" dirty="0">
                <a:solidFill>
                  <a:schemeClr val="tx1"/>
                </a:solidFill>
              </a:rPr>
              <a:t> фосфат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dirty="0">
                <a:solidFill>
                  <a:schemeClr val="tx1"/>
                </a:solidFill>
              </a:rPr>
              <a:t>   -  </a:t>
            </a:r>
            <a:r>
              <a:rPr lang="ru-RU" dirty="0" err="1">
                <a:solidFill>
                  <a:schemeClr val="tx1"/>
                </a:solidFill>
              </a:rPr>
              <a:t>пирофосфат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кальция</a:t>
            </a:r>
            <a:r>
              <a:rPr lang="ru-RU" dirty="0" err="1" smtClean="0"/>
              <a:t>ия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715000" y="2928938"/>
            <a:ext cx="3071813" cy="64293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dirty="0">
                <a:solidFill>
                  <a:schemeClr val="tx1"/>
                </a:solidFill>
              </a:rPr>
              <a:t>  - </a:t>
            </a:r>
            <a:r>
              <a:rPr lang="ru-RU" dirty="0" err="1">
                <a:solidFill>
                  <a:schemeClr val="tx1"/>
                </a:solidFill>
              </a:rPr>
              <a:t>глипероль</a:t>
            </a:r>
            <a:endParaRPr lang="ru-RU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dirty="0">
                <a:solidFill>
                  <a:schemeClr val="tx1"/>
                </a:solidFill>
              </a:rPr>
              <a:t>  - </a:t>
            </a:r>
            <a:r>
              <a:rPr lang="ru-RU" dirty="0" err="1">
                <a:solidFill>
                  <a:schemeClr val="tx1"/>
                </a:solidFill>
              </a:rPr>
              <a:t>альгинат</a:t>
            </a:r>
            <a:r>
              <a:rPr lang="ru-RU" dirty="0">
                <a:solidFill>
                  <a:schemeClr val="tx1"/>
                </a:solidFill>
              </a:rPr>
              <a:t> натрия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57188" y="3714750"/>
            <a:ext cx="3643312" cy="78581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dirty="0"/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dirty="0">
                <a:solidFill>
                  <a:schemeClr val="tx1"/>
                </a:solidFill>
              </a:rPr>
              <a:t>Поверхностно- активные вещества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dirty="0"/>
              <a:t> 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429250" y="5072063"/>
            <a:ext cx="3357563" cy="135731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74638" indent="-274638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  - соли</a:t>
            </a:r>
          </a:p>
          <a:p>
            <a:pPr marL="274638" indent="-274638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dirty="0">
                <a:solidFill>
                  <a:schemeClr val="tx1"/>
                </a:solidFill>
              </a:rPr>
              <a:t>   - экстракты лекарственных растений</a:t>
            </a:r>
          </a:p>
          <a:p>
            <a:pPr marL="274638" indent="-274638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dirty="0">
                <a:solidFill>
                  <a:schemeClr val="tx1"/>
                </a:solidFill>
              </a:rPr>
              <a:t>   - микроэлементы</a:t>
            </a:r>
          </a:p>
          <a:p>
            <a:pPr marL="274638" indent="-274638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dirty="0">
                <a:solidFill>
                  <a:schemeClr val="tx1"/>
                </a:solidFill>
              </a:rPr>
              <a:t>   - ферменты.</a:t>
            </a: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2571750" y="2357438"/>
            <a:ext cx="2928938" cy="1587"/>
          </a:xfrm>
          <a:prstGeom prst="straightConnector1">
            <a:avLst/>
          </a:prstGeom>
          <a:ln w="38100">
            <a:solidFill>
              <a:schemeClr val="accent6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2857500" y="3214688"/>
            <a:ext cx="2714625" cy="1587"/>
          </a:xfrm>
          <a:prstGeom prst="straightConnector1">
            <a:avLst/>
          </a:prstGeom>
          <a:ln w="38100">
            <a:solidFill>
              <a:schemeClr val="accent6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4643438" y="5786438"/>
            <a:ext cx="714375" cy="250825"/>
          </a:xfrm>
          <a:prstGeom prst="straightConnector1">
            <a:avLst/>
          </a:prstGeom>
          <a:ln w="38100">
            <a:solidFill>
              <a:schemeClr val="accent6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12" idx="3"/>
            <a:endCxn id="6" idx="1"/>
          </p:cNvCxnSpPr>
          <p:nvPr/>
        </p:nvCxnSpPr>
        <p:spPr>
          <a:xfrm>
            <a:off x="4000500" y="4108450"/>
            <a:ext cx="1785938" cy="34925"/>
          </a:xfrm>
          <a:prstGeom prst="straightConnector1">
            <a:avLst/>
          </a:prstGeom>
          <a:ln w="38100">
            <a:solidFill>
              <a:schemeClr val="accent6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90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7" grpId="0" animBg="1"/>
      <p:bldP spid="8" grpId="0" animBg="1"/>
      <p:bldP spid="9" grpId="0" animBg="1"/>
      <p:bldP spid="11" grpId="0" animBg="1"/>
      <p:bldP spid="12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357158" y="214290"/>
            <a:ext cx="8358246" cy="2000240"/>
          </a:xfrm>
          <a:prstGeom prst="cloudCallou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Классификация зубных паст</a:t>
            </a:r>
            <a:endParaRPr lang="ru-RU" sz="5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50" y="2643182"/>
            <a:ext cx="4000500" cy="38576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sz="2800" u="sng" spc="1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Гигиенические</a:t>
            </a:r>
            <a:endParaRPr lang="ru-RU" sz="2800" u="sng" spc="1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711200" indent="-346075">
              <a:lnSpc>
                <a:spcPct val="70000"/>
              </a:lnSpc>
              <a:buFont typeface="Wingdings" pitchFamily="2" charset="2"/>
              <a:buChar char="§"/>
              <a:defRPr/>
            </a:pPr>
            <a:endParaRPr lang="ru-RU" sz="24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11200" indent="-346075">
              <a:lnSpc>
                <a:spcPct val="70000"/>
              </a:lnSpc>
              <a:buFont typeface="Wingdings" pitchFamily="2" charset="2"/>
              <a:buChar char="§"/>
              <a:defRPr/>
            </a:pP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мел</a:t>
            </a:r>
            <a:endParaRPr lang="ru-RU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11200" indent="-346075">
              <a:lnSpc>
                <a:spcPct val="70000"/>
              </a:lnSpc>
              <a:buFont typeface="Wingdings" pitchFamily="2" charset="2"/>
              <a:buChar char="§"/>
              <a:defRPr/>
            </a:pP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глицерин</a:t>
            </a:r>
            <a:endParaRPr lang="ru-RU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11200" indent="-346075">
              <a:lnSpc>
                <a:spcPct val="70000"/>
              </a:lnSpc>
              <a:buFont typeface="Wingdings" pitchFamily="2" charset="2"/>
              <a:buChar char="§"/>
              <a:defRPr/>
            </a:pPr>
            <a:r>
              <a:rPr lang="ru-RU" sz="24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карбоксиметил</a:t>
            </a: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глюкозы</a:t>
            </a:r>
          </a:p>
          <a:p>
            <a:pPr marL="711200" indent="-346075">
              <a:lnSpc>
                <a:spcPct val="70000"/>
              </a:lnSpc>
              <a:buFont typeface="Wingdings" pitchFamily="2" charset="2"/>
              <a:buChar char="§"/>
              <a:defRPr/>
            </a:pP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парфюмерное </a:t>
            </a:r>
            <a:endParaRPr lang="ru-RU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11200" indent="-346075">
              <a:lnSpc>
                <a:spcPct val="70000"/>
              </a:lnSpc>
              <a:defRPr/>
            </a:pP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масло</a:t>
            </a:r>
          </a:p>
          <a:p>
            <a:pPr marL="711200" indent="-346075">
              <a:lnSpc>
                <a:spcPct val="70000"/>
              </a:lnSpc>
              <a:buFont typeface="Wingdings" pitchFamily="2" charset="2"/>
              <a:buChar char="§"/>
              <a:defRPr/>
            </a:pPr>
            <a:r>
              <a:rPr lang="ru-RU" sz="24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лаурилсульфат</a:t>
            </a: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натрия</a:t>
            </a:r>
          </a:p>
          <a:p>
            <a:pPr marL="711200" indent="-346075">
              <a:lnSpc>
                <a:spcPct val="70000"/>
              </a:lnSpc>
              <a:buFont typeface="Wingdings" pitchFamily="2" charset="2"/>
              <a:buChar char="§"/>
              <a:defRPr/>
            </a:pP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отдушка</a:t>
            </a:r>
            <a:endParaRPr lang="ru-RU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11200" indent="-346075">
              <a:lnSpc>
                <a:spcPct val="70000"/>
              </a:lnSpc>
              <a:buFont typeface="Wingdings" pitchFamily="2" charset="2"/>
              <a:buChar char="§"/>
              <a:defRPr/>
            </a:pP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вода</a:t>
            </a:r>
            <a:endParaRPr lang="ru-RU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11200" indent="-346075">
              <a:lnSpc>
                <a:spcPct val="70000"/>
              </a:lnSpc>
              <a:buFont typeface="Wingdings" pitchFamily="2" charset="2"/>
              <a:buChar char="§"/>
              <a:defRPr/>
            </a:pP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консервант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00563" y="2357430"/>
            <a:ext cx="4357687" cy="414338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80000"/>
              </a:lnSpc>
              <a:defRPr/>
            </a:pPr>
            <a:r>
              <a:rPr lang="ru-RU" sz="2800" u="sng" spc="1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Лечебно-профилактические</a:t>
            </a:r>
          </a:p>
          <a:p>
            <a:pPr algn="ctr">
              <a:lnSpc>
                <a:spcPct val="80000"/>
              </a:lnSpc>
              <a:defRPr/>
            </a:pPr>
            <a:endParaRPr lang="ru-RU" sz="600" dirty="0">
              <a:solidFill>
                <a:schemeClr val="tx1"/>
              </a:solidFill>
            </a:endParaRPr>
          </a:p>
          <a:p>
            <a:pPr marL="623888" indent="-258763">
              <a:lnSpc>
                <a:spcPct val="80000"/>
              </a:lnSpc>
              <a:buFont typeface="Wingdings" pitchFamily="2" charset="2"/>
              <a:buChar char="§"/>
              <a:defRPr/>
            </a:pPr>
            <a:endParaRPr lang="ru-RU" sz="24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23888" indent="-258763">
              <a:lnSpc>
                <a:spcPct val="80000"/>
              </a:lnSpc>
              <a:buFont typeface="Wingdings" pitchFamily="2" charset="2"/>
              <a:buChar char="§"/>
              <a:defRPr/>
            </a:pP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биологически-активные  добавки  </a:t>
            </a:r>
          </a:p>
          <a:p>
            <a:pPr marL="623888" indent="-258763">
              <a:lnSpc>
                <a:spcPct val="80000"/>
              </a:lnSpc>
              <a:buFont typeface="Wingdings" pitchFamily="2" charset="2"/>
              <a:buChar char="§"/>
              <a:defRPr/>
            </a:pP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витамины</a:t>
            </a:r>
            <a:endParaRPr lang="ru-RU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23888" indent="-258763">
              <a:lnSpc>
                <a:spcPct val="80000"/>
              </a:lnSpc>
              <a:buFont typeface="Wingdings" pitchFamily="2" charset="2"/>
              <a:buChar char="§"/>
              <a:defRPr/>
            </a:pP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экстракты</a:t>
            </a:r>
            <a:endParaRPr lang="ru-RU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23888" indent="-258763">
              <a:lnSpc>
                <a:spcPct val="80000"/>
              </a:lnSpc>
              <a:buFont typeface="Wingdings" pitchFamily="2" charset="2"/>
              <a:buChar char="§"/>
              <a:defRPr/>
            </a:pP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настои лекарственных растений</a:t>
            </a:r>
            <a:endParaRPr lang="ru-RU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23888" indent="-258763">
              <a:lnSpc>
                <a:spcPct val="80000"/>
              </a:lnSpc>
              <a:buFont typeface="Wingdings" pitchFamily="2" charset="2"/>
              <a:buChar char="§"/>
              <a:defRPr/>
            </a:pP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соли</a:t>
            </a:r>
            <a:endParaRPr lang="ru-RU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23888" indent="-258763">
              <a:lnSpc>
                <a:spcPct val="80000"/>
              </a:lnSpc>
              <a:buFont typeface="Wingdings" pitchFamily="2" charset="2"/>
              <a:buChar char="§"/>
              <a:defRPr/>
            </a:pP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микроэлементы</a:t>
            </a:r>
            <a:endParaRPr lang="ru-RU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23888" indent="-258763">
              <a:lnSpc>
                <a:spcPct val="80000"/>
              </a:lnSpc>
              <a:buFont typeface="Wingdings" pitchFamily="2" charset="2"/>
              <a:buChar char="§"/>
              <a:defRPr/>
            </a:pP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ферменты</a:t>
            </a:r>
            <a:endParaRPr lang="ru-RU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pot-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2317646"/>
            <a:ext cx="3000396" cy="3696923"/>
          </a:xfrm>
          <a:prstGeom prst="roundRect">
            <a:avLst>
              <a:gd name="adj" fmla="val 12073"/>
            </a:avLst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5" descr="desodorante_pearl_beauty_de_nivea"/>
          <p:cNvPicPr>
            <a:picLocks noChangeAspect="1" noChangeArrowheads="1"/>
          </p:cNvPicPr>
          <p:nvPr/>
        </p:nvPicPr>
        <p:blipFill>
          <a:blip r:embed="rId3" cstate="print">
            <a:lum contrast="-10000"/>
          </a:blip>
          <a:srcRect l="24102" r="22821"/>
          <a:stretch>
            <a:fillRect/>
          </a:stretch>
        </p:blipFill>
        <p:spPr bwMode="auto">
          <a:xfrm>
            <a:off x="500034" y="3786190"/>
            <a:ext cx="1571636" cy="2520949"/>
          </a:xfrm>
          <a:prstGeom prst="round2Diag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6" descr="fa-glamou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5984" y="3143248"/>
            <a:ext cx="3214710" cy="3095625"/>
          </a:xfrm>
          <a:prstGeom prst="hexagon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ятно 1 6"/>
          <p:cNvSpPr/>
          <p:nvPr/>
        </p:nvSpPr>
        <p:spPr>
          <a:xfrm rot="20977072">
            <a:off x="408829" y="171693"/>
            <a:ext cx="7715304" cy="2860020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ru-RU" sz="5400" spc="15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дезодоранты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 со стрелкой вниз 1"/>
          <p:cNvSpPr/>
          <p:nvPr/>
        </p:nvSpPr>
        <p:spPr>
          <a:xfrm>
            <a:off x="1428728" y="642918"/>
            <a:ext cx="6715125" cy="1714500"/>
          </a:xfrm>
          <a:prstGeom prst="downArrowCallout">
            <a:avLst>
              <a:gd name="adj1" fmla="val 13012"/>
              <a:gd name="adj2" fmla="val 22139"/>
              <a:gd name="adj3" fmla="val 43809"/>
              <a:gd name="adj4" fmla="val 48572"/>
            </a:avLst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Состав пота</a:t>
            </a:r>
          </a:p>
        </p:txBody>
      </p:sp>
      <p:sp>
        <p:nvSpPr>
          <p:cNvPr id="3" name="Трапеция 2"/>
          <p:cNvSpPr/>
          <p:nvPr/>
        </p:nvSpPr>
        <p:spPr>
          <a:xfrm>
            <a:off x="1000125" y="1857364"/>
            <a:ext cx="3357563" cy="4572011"/>
          </a:xfrm>
          <a:prstGeom prst="trapezoid">
            <a:avLst>
              <a:gd name="adj" fmla="val 14106"/>
            </a:avLst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Катионы</a:t>
            </a:r>
          </a:p>
          <a:p>
            <a:pPr algn="ctr">
              <a:lnSpc>
                <a:spcPct val="60000"/>
              </a:lnSpc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</a:t>
            </a:r>
          </a:p>
          <a:p>
            <a:pPr algn="ctr">
              <a:lnSpc>
                <a:spcPct val="60000"/>
              </a:lnSpc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endParaRPr lang="ru-RU" sz="2000" b="1" dirty="0"/>
          </a:p>
          <a:p>
            <a:pPr algn="ctr">
              <a:lnSpc>
                <a:spcPct val="60000"/>
              </a:lnSpc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</a:t>
            </a:r>
            <a:endParaRPr lang="ru-RU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60000"/>
              </a:lnSpc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2+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60000"/>
              </a:lnSpc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</a:p>
          <a:p>
            <a:pPr algn="ctr">
              <a:lnSpc>
                <a:spcPct val="60000"/>
              </a:lnSpc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2+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60000"/>
              </a:lnSpc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Mg</a:t>
            </a:r>
            <a:endParaRPr lang="ru-RU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60000"/>
              </a:lnSpc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2+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60000"/>
              </a:lnSpc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</a:p>
          <a:p>
            <a:pPr algn="ctr">
              <a:lnSpc>
                <a:spcPct val="60000"/>
              </a:lnSpc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2+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60000"/>
              </a:lnSpc>
              <a:defRPr/>
            </a:pPr>
            <a:r>
              <a:rPr lang="en-U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Mn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  <a:p>
            <a:pPr algn="ctr">
              <a:lnSpc>
                <a:spcPct val="60000"/>
              </a:lnSpc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3+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60000"/>
              </a:lnSpc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endParaRPr lang="ru-RU" dirty="0"/>
          </a:p>
          <a:p>
            <a:pPr>
              <a:defRPr/>
            </a:pPr>
            <a:endParaRPr lang="ru-RU" dirty="0"/>
          </a:p>
        </p:txBody>
      </p:sp>
      <p:sp>
        <p:nvSpPr>
          <p:cNvPr id="4" name="Трапеция 3"/>
          <p:cNvSpPr/>
          <p:nvPr/>
        </p:nvSpPr>
        <p:spPr>
          <a:xfrm>
            <a:off x="5357813" y="1928802"/>
            <a:ext cx="3357562" cy="4500573"/>
          </a:xfrm>
          <a:prstGeom prst="trapezoid">
            <a:avLst>
              <a:gd name="adj" fmla="val 14106"/>
            </a:avLst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Анионы</a:t>
            </a:r>
          </a:p>
          <a:p>
            <a:pPr algn="ctr">
              <a:defRPr/>
            </a:pPr>
            <a:endParaRPr lang="ru-RU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60000"/>
              </a:lnSpc>
              <a:defRPr/>
            </a:pPr>
            <a:r>
              <a:rPr lang="ru-RU" sz="2000" dirty="0" smtClean="0">
                <a:sym typeface="Symbol"/>
              </a:rPr>
              <a:t>          </a:t>
            </a:r>
            <a:endParaRPr lang="ru-RU" sz="2000" dirty="0"/>
          </a:p>
          <a:p>
            <a:pPr algn="ctr">
              <a:lnSpc>
                <a:spcPct val="60000"/>
              </a:lnSpc>
              <a:defRPr/>
            </a:pPr>
            <a:r>
              <a:rPr lang="en-U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>
              <a:lnSpc>
                <a:spcPct val="60000"/>
              </a:lnSpc>
              <a:defRPr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60000"/>
              </a:lnSpc>
              <a:defRPr/>
            </a:pPr>
            <a:r>
              <a:rPr lang="ru-RU" dirty="0" smtClean="0">
                <a:sym typeface="Symbol"/>
              </a:rPr>
              <a:t>        </a:t>
            </a:r>
            <a:endParaRPr lang="ru-RU" dirty="0" smtClean="0"/>
          </a:p>
          <a:p>
            <a:pPr algn="ctr">
              <a:lnSpc>
                <a:spcPct val="60000"/>
              </a:lnSpc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endParaRPr lang="ru-RU" dirty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 со стрелкой вниз 1"/>
          <p:cNvSpPr/>
          <p:nvPr/>
        </p:nvSpPr>
        <p:spPr>
          <a:xfrm>
            <a:off x="1071538" y="642918"/>
            <a:ext cx="7286625" cy="2000264"/>
          </a:xfrm>
          <a:prstGeom prst="downArrowCallout">
            <a:avLst>
              <a:gd name="adj1" fmla="val 0"/>
              <a:gd name="adj2" fmla="val 17544"/>
              <a:gd name="adj3" fmla="val 42237"/>
              <a:gd name="adj4" fmla="val 52684"/>
            </a:avLst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Состав </a:t>
            </a:r>
            <a:r>
              <a:rPr lang="en-US" sz="4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4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дезодорантов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71563" y="2786063"/>
            <a:ext cx="7358062" cy="928687"/>
          </a:xfrm>
          <a:prstGeom prst="round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80000"/>
              </a:lnSpc>
              <a:defRPr/>
            </a:pPr>
            <a:r>
              <a:rPr lang="ru-RU" b="1" dirty="0"/>
              <a:t>                                                </a:t>
            </a:r>
            <a:r>
              <a:rPr lang="en-US" sz="2400" b="1" dirty="0"/>
              <a:t>3+</a:t>
            </a:r>
            <a:r>
              <a:rPr lang="ru-RU" sz="2400" b="1" dirty="0"/>
              <a:t>        </a:t>
            </a:r>
            <a:r>
              <a:rPr lang="en-US" sz="2400" b="1" dirty="0"/>
              <a:t>2+</a:t>
            </a:r>
            <a:r>
              <a:rPr lang="ru-RU" sz="2400" b="1" dirty="0"/>
              <a:t>         </a:t>
            </a:r>
            <a:r>
              <a:rPr lang="ru-RU" sz="2400" b="1" dirty="0" smtClean="0">
                <a:sym typeface="Symbol"/>
              </a:rPr>
              <a:t>3+         </a:t>
            </a:r>
            <a:r>
              <a:rPr lang="ru-RU" sz="2400" b="1" dirty="0" smtClean="0"/>
              <a:t> </a:t>
            </a:r>
            <a:r>
              <a:rPr lang="en-US" sz="2400" b="1" dirty="0"/>
              <a:t>2+</a:t>
            </a:r>
            <a:r>
              <a:rPr lang="ru-RU" sz="2400" b="1" dirty="0"/>
              <a:t>       </a:t>
            </a:r>
            <a:r>
              <a:rPr lang="ru-RU" sz="2400" b="1" dirty="0" smtClean="0"/>
              <a:t>   </a:t>
            </a:r>
            <a:r>
              <a:rPr lang="en-US" sz="2400" b="1" dirty="0"/>
              <a:t>3+</a:t>
            </a:r>
            <a:endParaRPr lang="ru-RU" sz="2400" dirty="0"/>
          </a:p>
          <a:p>
            <a:pPr algn="ctr">
              <a:lnSpc>
                <a:spcPct val="80000"/>
              </a:lnSpc>
              <a:defRPr/>
            </a:pP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Соли: 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</a:t>
            </a: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,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Zn</a:t>
            </a: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,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3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Pb</a:t>
            </a: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,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71563" y="4000500"/>
            <a:ext cx="7358062" cy="928688"/>
          </a:xfrm>
          <a:prstGeom prst="round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Этиловый спирт: 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OH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71563" y="5214938"/>
            <a:ext cx="4286255" cy="928687"/>
          </a:xfrm>
          <a:prstGeom prst="round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Формальдегид </a:t>
            </a:r>
            <a:endParaRPr lang="ru-RU" sz="4000" spc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572132" y="5214950"/>
            <a:ext cx="2857495" cy="928687"/>
          </a:xfrm>
          <a:prstGeom prst="round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spc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Отдушки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8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357188"/>
            <a:ext cx="3306762" cy="2714625"/>
          </a:xfrm>
          <a:prstGeom prst="rect">
            <a:avLst/>
          </a:prstGeom>
          <a:noFill/>
          <a:ln w="9525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3" name="Прямоугольник с двумя скругленными соседними углами 2"/>
          <p:cNvSpPr/>
          <p:nvPr/>
        </p:nvSpPr>
        <p:spPr>
          <a:xfrm>
            <a:off x="3500438" y="2071688"/>
            <a:ext cx="5357812" cy="4572000"/>
          </a:xfrm>
          <a:prstGeom prst="round2Same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80000"/>
              </a:lnSpc>
              <a:defRPr/>
            </a:pPr>
            <a:endParaRPr lang="ru-RU" sz="2400" b="1" spc="100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  <a:p>
            <a:pPr>
              <a:defRPr/>
            </a:pPr>
            <a:r>
              <a:rPr lang="ru-RU" sz="2400" b="1" spc="100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 </a:t>
            </a:r>
          </a:p>
          <a:p>
            <a:pPr algn="ctr">
              <a:defRPr/>
            </a:pPr>
            <a:endParaRPr lang="ru-RU" sz="2400" b="1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  <a:p>
            <a:pPr algn="ctr">
              <a:defRPr/>
            </a:pPr>
            <a:endParaRPr lang="ru-RU" sz="2400" b="1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  <a:p>
            <a:pPr algn="ctr"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СОСТАВ  ПУДРЫ</a:t>
            </a:r>
          </a:p>
          <a:p>
            <a:pPr indent="1158875">
              <a:defRPr/>
            </a:pPr>
            <a:endParaRPr lang="ru-RU" sz="1200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  <a:p>
            <a:pPr indent="365125">
              <a:defRPr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тальк </a:t>
            </a:r>
          </a:p>
          <a:p>
            <a:pPr indent="365125">
              <a:defRPr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каолин</a:t>
            </a:r>
          </a:p>
          <a:p>
            <a:pPr indent="365125">
              <a:defRPr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оксид цинка-</a:t>
            </a:r>
            <a:r>
              <a:rPr lang="en-US" sz="2800" dirty="0" err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ZnO</a:t>
            </a:r>
            <a:endParaRPr lang="en-US" sz="28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indent="365125">
              <a:defRPr/>
            </a:pPr>
            <a:r>
              <a:rPr lang="en-US" sz="2800" dirty="0" err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MgC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3</a:t>
            </a:r>
            <a:endParaRPr lang="en-US" sz="28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indent="365125">
              <a:defRPr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крахмал (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C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6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H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10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O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5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)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n</a:t>
            </a:r>
            <a:endParaRPr lang="en-US" sz="28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indent="365125">
              <a:defRPr/>
            </a:pPr>
            <a:r>
              <a:rPr lang="en-US" sz="2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(CH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3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-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(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CH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)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16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-COO)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Zn</a:t>
            </a:r>
          </a:p>
          <a:p>
            <a:pPr indent="365125">
              <a:defRPr/>
            </a:pPr>
            <a:r>
              <a:rPr lang="en-US" sz="2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(CH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3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-(CH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)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16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-COO)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Mg</a:t>
            </a:r>
            <a:endParaRPr lang="ru-RU" sz="28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algn="ctr">
              <a:lnSpc>
                <a:spcPct val="80000"/>
              </a:lnSpc>
              <a:defRPr/>
            </a:pPr>
            <a:endParaRPr lang="ru-RU" sz="2400" b="1" spc="100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  <a:p>
            <a:pPr algn="ctr">
              <a:lnSpc>
                <a:spcPct val="80000"/>
              </a:lnSpc>
              <a:defRPr/>
            </a:pPr>
            <a:endParaRPr lang="ru-RU" sz="2400" b="1" spc="100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  <a:p>
            <a:pPr algn="ctr">
              <a:lnSpc>
                <a:spcPct val="80000"/>
              </a:lnSpc>
              <a:defRPr/>
            </a:pPr>
            <a:endParaRPr lang="ru-RU" sz="2400" b="1" spc="100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  <a:p>
            <a:pPr algn="ctr">
              <a:lnSpc>
                <a:spcPct val="80000"/>
              </a:lnSpc>
              <a:defRPr/>
            </a:pPr>
            <a:endParaRPr lang="ru-RU" sz="2400" b="1" spc="100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  <a:p>
            <a:pPr algn="ctr">
              <a:lnSpc>
                <a:spcPct val="80000"/>
              </a:lnSpc>
              <a:defRPr/>
            </a:pPr>
            <a:endParaRPr lang="ru-RU" sz="2400" b="1" spc="100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  <a:p>
            <a:pPr algn="ctr">
              <a:lnSpc>
                <a:spcPct val="80000"/>
              </a:lnSpc>
              <a:defRPr/>
            </a:pPr>
            <a:endParaRPr lang="ru-RU" sz="2400" b="1" spc="100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4" name="Прямоугольник с одним вырезанным скругленным углом 3"/>
          <p:cNvSpPr/>
          <p:nvPr/>
        </p:nvSpPr>
        <p:spPr>
          <a:xfrm>
            <a:off x="3714744" y="428604"/>
            <a:ext cx="5214974" cy="1428760"/>
          </a:xfrm>
          <a:prstGeom prst="snip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70000"/>
              </a:lnSpc>
              <a:defRPr/>
            </a:pPr>
            <a:r>
              <a:rPr lang="ru-RU" sz="5400" b="1" spc="100" dirty="0">
                <a:ln w="11430">
                  <a:solidFill>
                    <a:srgbClr val="C00000"/>
                  </a:solidFill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Декоративная пудра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70000"/>
              </a:lnSpc>
              <a:defRPr/>
            </a:pPr>
            <a:r>
              <a:rPr lang="ru-RU" sz="3600" b="1" dirty="0"/>
              <a:t>         </a:t>
            </a:r>
            <a:r>
              <a:rPr lang="ru-RU" sz="3600" b="1" spc="500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Пудра:</a:t>
            </a:r>
          </a:p>
          <a:p>
            <a:pPr>
              <a:lnSpc>
                <a:spcPct val="70000"/>
              </a:lnSpc>
              <a:defRPr/>
            </a:pPr>
            <a:endParaRPr lang="ru-RU" sz="2400" spc="500" dirty="0">
              <a:solidFill>
                <a:schemeClr val="tx2">
                  <a:lumMod val="75000"/>
                </a:schemeClr>
              </a:solidFill>
            </a:endParaRPr>
          </a:p>
          <a:p>
            <a:pPr marL="808038" indent="-808038">
              <a:lnSpc>
                <a:spcPct val="70000"/>
              </a:lnSpc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    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—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   </a:t>
            </a: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устраняет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 с лица жирный блеск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 </a:t>
            </a:r>
          </a:p>
          <a:p>
            <a:pPr marL="808038" indent="-808038">
              <a:lnSpc>
                <a:spcPct val="70000"/>
              </a:lnSpc>
              <a:defRPr/>
            </a:pPr>
            <a:endParaRPr lang="ru-RU" sz="2400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  <a:p>
            <a:pPr marL="808038" indent="-808038">
              <a:lnSpc>
                <a:spcPct val="70000"/>
              </a:lnSpc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    —  </a:t>
            </a: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вбирает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 в себя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 кожный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жир,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 капельки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пота </a:t>
            </a:r>
          </a:p>
          <a:p>
            <a:pPr marL="808038" indent="-808038">
              <a:lnSpc>
                <a:spcPct val="70000"/>
              </a:lnSpc>
              <a:defRPr/>
            </a:pPr>
            <a:endParaRPr lang="ru-RU" sz="2400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  <a:p>
            <a:pPr marL="808038" indent="-808038">
              <a:lnSpc>
                <a:spcPct val="70000"/>
              </a:lnSpc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    —  </a:t>
            </a: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делает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черты лица менее резкими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;</a:t>
            </a:r>
          </a:p>
          <a:p>
            <a:pPr marL="808038" indent="-808038">
              <a:lnSpc>
                <a:spcPct val="70000"/>
              </a:lnSpc>
              <a:defRPr/>
            </a:pPr>
            <a:endParaRPr lang="ru-RU" sz="2400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  <a:p>
            <a:pPr marL="808038" indent="-808038">
              <a:lnSpc>
                <a:spcPct val="70000"/>
              </a:lnSpc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    —  </a:t>
            </a: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улучшает и изменяет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цвет кожи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  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  <a:p>
            <a:pPr marL="808038" indent="-808038">
              <a:lnSpc>
                <a:spcPct val="70000"/>
              </a:lnSpc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   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      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  <a:p>
            <a:pPr marL="808038" indent="-808038">
              <a:lnSpc>
                <a:spcPct val="70000"/>
              </a:lnSpc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    —  </a:t>
            </a: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фиксирует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 нижележащий слой грунтовки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 </a:t>
            </a:r>
          </a:p>
          <a:p>
            <a:pPr marL="808038" indent="-808038">
              <a:lnSpc>
                <a:spcPct val="70000"/>
              </a:lnSpc>
              <a:defRPr/>
            </a:pPr>
            <a:endParaRPr lang="ru-RU" sz="2400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  <a:p>
            <a:pPr marL="808038" indent="-808038">
              <a:lnSpc>
                <a:spcPct val="70000"/>
              </a:lnSpc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    — 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облегчает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нанесение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 красок,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 </a:t>
            </a:r>
          </a:p>
          <a:p>
            <a:pPr marL="808038" indent="-808038">
              <a:lnSpc>
                <a:spcPct val="70000"/>
              </a:lnSpc>
              <a:defRPr/>
            </a:pPr>
            <a:endParaRPr lang="ru-RU" sz="2400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  <a:p>
            <a:pPr marL="808038" indent="-808038">
              <a:lnSpc>
                <a:spcPct val="70000"/>
              </a:lnSpc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    —  </a:t>
            </a: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исправляет погрешности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, возникающие из-за неудачно наложенных теней, румян или губной помады.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6" descr="lips1"/>
          <p:cNvPicPr>
            <a:picLocks noChangeAspect="1" noChangeArrowheads="1"/>
          </p:cNvPicPr>
          <p:nvPr/>
        </p:nvPicPr>
        <p:blipFill>
          <a:blip r:embed="rId2" cstate="print"/>
          <a:srcRect l="2841" t="2043" r="1273" b="4086"/>
          <a:stretch>
            <a:fillRect/>
          </a:stretch>
        </p:blipFill>
        <p:spPr bwMode="auto">
          <a:xfrm>
            <a:off x="4643438" y="3357563"/>
            <a:ext cx="425767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1197538450173"/>
          <p:cNvPicPr>
            <a:picLocks noChangeAspect="1" noChangeArrowheads="1"/>
          </p:cNvPicPr>
          <p:nvPr/>
        </p:nvPicPr>
        <p:blipFill>
          <a:blip r:embed="rId3" cstate="print"/>
          <a:srcRect t="10121" r="3305" b="4858"/>
          <a:stretch>
            <a:fillRect/>
          </a:stretch>
        </p:blipFill>
        <p:spPr bwMode="auto">
          <a:xfrm>
            <a:off x="285720" y="428604"/>
            <a:ext cx="1928826" cy="207719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2714612" y="642918"/>
            <a:ext cx="6000792" cy="1143008"/>
          </a:xfrm>
          <a:prstGeom prst="round2DiagRect">
            <a:avLst>
              <a:gd name="adj1" fmla="val 50000"/>
              <a:gd name="adj2" fmla="val 1422"/>
            </a:avLst>
          </a:prstGeom>
          <a:solidFill>
            <a:schemeClr val="bg2">
              <a:lumMod val="5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Губная помада</a:t>
            </a:r>
          </a:p>
        </p:txBody>
      </p:sp>
      <p:sp>
        <p:nvSpPr>
          <p:cNvPr id="8" name="Прямоугольник 7"/>
          <p:cNvSpPr/>
          <p:nvPr/>
        </p:nvSpPr>
        <p:spPr>
          <a:xfrm rot="20991053">
            <a:off x="508000" y="2635250"/>
            <a:ext cx="4286250" cy="3714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Практически в каждой женской сумочке можно найти удивительную помощницу в создании прекрасного образа – 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губную помаду</a:t>
            </a:r>
            <a:r>
              <a:rPr lang="ru-RU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ru-RU" sz="2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70000"/>
              </a:lnSpc>
              <a:defRPr/>
            </a:pPr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Однако </a:t>
            </a:r>
            <a:r>
              <a:rPr lang="ru-RU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подходить к выбору и использованию этого косметического средства нужно очень тщательно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3357554" y="642918"/>
            <a:ext cx="5500726" cy="1571636"/>
          </a:xfrm>
          <a:prstGeom prst="round2DiagRect">
            <a:avLst>
              <a:gd name="adj1" fmla="val 50000"/>
              <a:gd name="adj2" fmla="val 1422"/>
            </a:avLst>
          </a:prstGeom>
          <a:solidFill>
            <a:schemeClr val="bg2">
              <a:lumMod val="5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sz="4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Разновидность помад</a:t>
            </a:r>
          </a:p>
        </p:txBody>
      </p:sp>
      <p:sp>
        <p:nvSpPr>
          <p:cNvPr id="8" name="Прямоугольник 7"/>
          <p:cNvSpPr/>
          <p:nvPr/>
        </p:nvSpPr>
        <p:spPr>
          <a:xfrm rot="20991053">
            <a:off x="649288" y="3227388"/>
            <a:ext cx="4459287" cy="29003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Courier New" pitchFamily="49" charset="0"/>
              <a:buChar char="o"/>
              <a:defRPr/>
            </a:pPr>
            <a:r>
              <a:rPr lang="ru-RU" sz="2800" dirty="0">
                <a:solidFill>
                  <a:srgbClr val="C00000"/>
                </a:solidFill>
              </a:rPr>
              <a:t>  Увлажняющие</a:t>
            </a:r>
          </a:p>
          <a:p>
            <a:pPr>
              <a:buFont typeface="Courier New" pitchFamily="49" charset="0"/>
              <a:buChar char="o"/>
              <a:defRPr/>
            </a:pPr>
            <a:r>
              <a:rPr lang="ru-RU" sz="2800" dirty="0">
                <a:solidFill>
                  <a:srgbClr val="C00000"/>
                </a:solidFill>
              </a:rPr>
              <a:t>   Питательные</a:t>
            </a:r>
          </a:p>
          <a:p>
            <a:pPr>
              <a:buFont typeface="Courier New" pitchFamily="49" charset="0"/>
              <a:buChar char="o"/>
              <a:defRPr/>
            </a:pPr>
            <a:r>
              <a:rPr lang="ru-RU" sz="2800" dirty="0">
                <a:solidFill>
                  <a:srgbClr val="C00000"/>
                </a:solidFill>
              </a:rPr>
              <a:t>   Гигиенические</a:t>
            </a:r>
          </a:p>
          <a:p>
            <a:pPr>
              <a:buFont typeface="Courier New" pitchFamily="49" charset="0"/>
              <a:buChar char="o"/>
              <a:defRPr/>
            </a:pPr>
            <a:r>
              <a:rPr lang="ru-RU" sz="2800" dirty="0">
                <a:solidFill>
                  <a:srgbClr val="C00000"/>
                </a:solidFill>
              </a:rPr>
              <a:t>   Матовые </a:t>
            </a:r>
          </a:p>
          <a:p>
            <a:pPr>
              <a:buFont typeface="Courier New" pitchFamily="49" charset="0"/>
              <a:buChar char="o"/>
              <a:defRPr/>
            </a:pPr>
            <a:r>
              <a:rPr lang="ru-RU" sz="2800" dirty="0">
                <a:solidFill>
                  <a:srgbClr val="C00000"/>
                </a:solidFill>
              </a:rPr>
              <a:t>   Глянцевые</a:t>
            </a:r>
          </a:p>
          <a:p>
            <a:pPr>
              <a:buFont typeface="Courier New" pitchFamily="49" charset="0"/>
              <a:buChar char="o"/>
              <a:defRPr/>
            </a:pPr>
            <a:r>
              <a:rPr lang="ru-RU" sz="2800" dirty="0">
                <a:solidFill>
                  <a:srgbClr val="C00000"/>
                </a:solidFill>
              </a:rPr>
              <a:t>   Увеличивающие объем</a:t>
            </a:r>
          </a:p>
        </p:txBody>
      </p:sp>
      <p:pic>
        <p:nvPicPr>
          <p:cNvPr id="9" name="Picture 4" descr="lips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2824326" cy="2428892"/>
          </a:xfrm>
          <a:prstGeom prst="flowChartDelay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5" descr="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25" y="3714750"/>
            <a:ext cx="3140075" cy="277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728" y="274638"/>
            <a:ext cx="7175720" cy="994122"/>
          </a:xfr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Состав губной помады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395536" y="1412776"/>
            <a:ext cx="4429125" cy="5229200"/>
          </a:xfr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lnSpc>
                <a:spcPct val="70000"/>
              </a:lnSpc>
              <a:buFont typeface="Arial" charset="0"/>
              <a:buNone/>
              <a:defRPr/>
            </a:pPr>
            <a:endParaRPr lang="ru-RU" b="1" u="sng" dirty="0" smtClean="0">
              <a:latin typeface="Agency FB" pitchFamily="34" charset="0"/>
            </a:endParaRPr>
          </a:p>
          <a:p>
            <a:pPr eaLnBrk="1" hangingPunct="1">
              <a:lnSpc>
                <a:spcPct val="70000"/>
              </a:lnSpc>
              <a:buFont typeface="Arial" charset="0"/>
              <a:buNone/>
              <a:defRPr/>
            </a:pPr>
            <a:r>
              <a:rPr lang="ru-RU" b="1" u="sng" dirty="0" smtClean="0">
                <a:latin typeface="Agency FB" pitchFamily="34" charset="0"/>
              </a:rPr>
              <a:t>  Краситель</a:t>
            </a:r>
            <a:r>
              <a:rPr lang="en-US" b="1" u="sng" dirty="0" smtClean="0">
                <a:latin typeface="Agency FB" pitchFamily="34" charset="0"/>
              </a:rPr>
              <a:t> </a:t>
            </a:r>
            <a:r>
              <a:rPr lang="ru-RU" b="1" u="sng" dirty="0" smtClean="0">
                <a:latin typeface="Agency FB" pitchFamily="34" charset="0"/>
              </a:rPr>
              <a:t>-</a:t>
            </a:r>
            <a:r>
              <a:rPr lang="en-US" b="1" u="sng" dirty="0" smtClean="0">
                <a:latin typeface="Agency FB" pitchFamily="34" charset="0"/>
              </a:rPr>
              <a:t> </a:t>
            </a:r>
            <a:r>
              <a:rPr lang="ru-RU" b="1" u="sng" dirty="0" smtClean="0">
                <a:latin typeface="Agency FB" pitchFamily="34" charset="0"/>
              </a:rPr>
              <a:t>5%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  <a:defRPr/>
            </a:pPr>
            <a:r>
              <a:rPr lang="ru-RU" dirty="0" smtClean="0"/>
              <a:t>   -4,5-дибромфлуоресцин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  <a:defRPr/>
            </a:pPr>
            <a:r>
              <a:rPr lang="ru-RU" dirty="0" smtClean="0"/>
              <a:t>   -2,4:5,7-тетрабромфлуоресцин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  <a:defRPr/>
            </a:pPr>
            <a:endParaRPr lang="ru-RU" sz="1400" b="1" u="sng" dirty="0" smtClean="0">
              <a:latin typeface="Academia" pitchFamily="34" charset="0"/>
            </a:endParaRP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  <a:defRPr/>
            </a:pPr>
            <a:r>
              <a:rPr lang="ru-RU" b="1" u="sng" dirty="0" smtClean="0">
                <a:latin typeface="Academia" pitchFamily="34" charset="0"/>
              </a:rPr>
              <a:t>  Масло</a:t>
            </a:r>
            <a:r>
              <a:rPr lang="en-US" b="1" u="sng" dirty="0" smtClean="0">
                <a:latin typeface="Academia" pitchFamily="34" charset="0"/>
              </a:rPr>
              <a:t> </a:t>
            </a:r>
            <a:r>
              <a:rPr lang="ru-RU" b="1" u="sng" dirty="0" smtClean="0">
                <a:latin typeface="Academia" pitchFamily="34" charset="0"/>
              </a:rPr>
              <a:t>-</a:t>
            </a:r>
            <a:r>
              <a:rPr lang="en-US" b="1" u="sng" dirty="0" smtClean="0">
                <a:latin typeface="Academia" pitchFamily="34" charset="0"/>
              </a:rPr>
              <a:t> </a:t>
            </a:r>
            <a:r>
              <a:rPr lang="ru-RU" b="1" u="sng" dirty="0" smtClean="0">
                <a:latin typeface="Academia" pitchFamily="34" charset="0"/>
              </a:rPr>
              <a:t>40%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  <a:defRPr/>
            </a:pPr>
            <a:r>
              <a:rPr lang="ru-RU" dirty="0" smtClean="0"/>
              <a:t>   -оливковое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  <a:defRPr/>
            </a:pPr>
            <a:r>
              <a:rPr lang="ru-RU" dirty="0" smtClean="0"/>
              <a:t>   -масло какао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  <a:defRPr/>
            </a:pPr>
            <a:r>
              <a:rPr lang="ru-RU" dirty="0" smtClean="0"/>
              <a:t>   -касторовое масло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  <a:defRPr/>
            </a:pPr>
            <a:endParaRPr lang="ru-RU" sz="1200" dirty="0" smtClean="0"/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  <a:defRPr/>
            </a:pPr>
            <a:r>
              <a:rPr lang="ru-RU" b="1" u="sng" dirty="0" smtClean="0"/>
              <a:t>   Воск</a:t>
            </a:r>
            <a:r>
              <a:rPr lang="en-US" b="1" u="sng" dirty="0" smtClean="0"/>
              <a:t> </a:t>
            </a:r>
            <a:r>
              <a:rPr lang="ru-RU" b="1" u="sng" dirty="0" smtClean="0"/>
              <a:t>-</a:t>
            </a:r>
            <a:r>
              <a:rPr lang="en-US" b="1" u="sng" dirty="0" smtClean="0"/>
              <a:t> </a:t>
            </a:r>
            <a:r>
              <a:rPr lang="ru-RU" b="1" u="sng" dirty="0" smtClean="0"/>
              <a:t>20%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  <a:defRPr/>
            </a:pPr>
            <a:r>
              <a:rPr lang="ru-RU" dirty="0" smtClean="0"/>
              <a:t>   -пчелиный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  <a:defRPr/>
            </a:pPr>
            <a:r>
              <a:rPr lang="ru-RU" dirty="0" smtClean="0"/>
              <a:t>   -</a:t>
            </a:r>
            <a:r>
              <a:rPr lang="ru-RU" dirty="0" err="1" smtClean="0"/>
              <a:t>карнаубский</a:t>
            </a:r>
            <a:r>
              <a:rPr lang="ru-RU" dirty="0" smtClean="0"/>
              <a:t> 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  <a:defRPr/>
            </a:pPr>
            <a:r>
              <a:rPr lang="ru-RU" dirty="0" smtClean="0"/>
              <a:t>   -</a:t>
            </a:r>
            <a:r>
              <a:rPr lang="ru-RU" dirty="0" err="1" smtClean="0"/>
              <a:t>конделильский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292080" y="2636912"/>
            <a:ext cx="3543300" cy="2786062"/>
          </a:xfr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latin typeface="Agency FB" pitchFamily="34" charset="0"/>
              </a:rPr>
              <a:t> Смягчитель</a:t>
            </a:r>
            <a:r>
              <a:rPr lang="en-US" dirty="0" smtClean="0">
                <a:latin typeface="Agency FB" pitchFamily="34" charset="0"/>
              </a:rPr>
              <a:t> </a:t>
            </a:r>
            <a:r>
              <a:rPr lang="ru-RU" dirty="0" smtClean="0">
                <a:latin typeface="Agency FB" pitchFamily="34" charset="0"/>
              </a:rPr>
              <a:t>-</a:t>
            </a:r>
            <a:r>
              <a:rPr lang="en-US" dirty="0" smtClean="0">
                <a:latin typeface="Agency FB" pitchFamily="34" charset="0"/>
              </a:rPr>
              <a:t> </a:t>
            </a:r>
            <a:r>
              <a:rPr lang="ru-RU" dirty="0" smtClean="0">
                <a:latin typeface="Agency FB" pitchFamily="34" charset="0"/>
              </a:rPr>
              <a:t>25%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latin typeface="Academia" pitchFamily="34" charset="0"/>
              </a:rPr>
              <a:t> </a:t>
            </a:r>
            <a:r>
              <a:rPr lang="ru-RU" dirty="0" err="1" smtClean="0">
                <a:latin typeface="Academia" pitchFamily="34" charset="0"/>
              </a:rPr>
              <a:t>Ароматизатор</a:t>
            </a:r>
            <a:endParaRPr lang="ru-RU" dirty="0" smtClean="0">
              <a:latin typeface="Academia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latin typeface="Academia" pitchFamily="34" charset="0"/>
              </a:rPr>
              <a:t> Консервант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latin typeface="Academia" pitchFamily="34" charset="0"/>
              </a:rPr>
              <a:t> Витамин Е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latin typeface="Academia" pitchFamily="34" charset="0"/>
              </a:rPr>
              <a:t> Вкусовая добавка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ая прямоугольная выноска 2"/>
          <p:cNvSpPr/>
          <p:nvPr/>
        </p:nvSpPr>
        <p:spPr>
          <a:xfrm>
            <a:off x="2214563" y="357188"/>
            <a:ext cx="6643687" cy="785812"/>
          </a:xfrm>
          <a:prstGeom prst="wedgeRoundRectCallout">
            <a:avLst>
              <a:gd name="adj1" fmla="val -38232"/>
              <a:gd name="adj2" fmla="val 131106"/>
              <a:gd name="adj3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spc="100" dirty="0"/>
              <a:t>ЦЕЛИ КОНФЕРЕНЦИИ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 flipH="1">
            <a:off x="214313" y="1857375"/>
            <a:ext cx="8643937" cy="457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514350" indent="-514350">
              <a:buFont typeface="+mj-lt"/>
              <a:buAutoNum type="arabicPeriod"/>
              <a:defRPr/>
            </a:pPr>
            <a:r>
              <a:rPr lang="ru-RU" sz="32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Познакомить с возникновением косметических средств.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ru-RU" sz="32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Показать химический состав некоторых косметических средств.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ru-RU" sz="32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Познакомить с опасными химическими веществами, входящими в косметические средства.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max_factor_2000-calorie-mascara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t="8898" r="1667" b="10593"/>
          <a:stretch>
            <a:fillRect/>
          </a:stretch>
        </p:blipFill>
        <p:spPr bwMode="auto">
          <a:xfrm rot="20787967">
            <a:off x="551344" y="3742668"/>
            <a:ext cx="374649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5" descr="tus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428604"/>
            <a:ext cx="4504170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580" name="Picture 6" descr="tushResnit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884148">
            <a:off x="4672013" y="3671888"/>
            <a:ext cx="3908425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Блок-схема: сохраненные данные 6"/>
          <p:cNvSpPr/>
          <p:nvPr/>
        </p:nvSpPr>
        <p:spPr>
          <a:xfrm>
            <a:off x="5072063" y="642938"/>
            <a:ext cx="4071937" cy="2071687"/>
          </a:xfrm>
          <a:prstGeom prst="flowChartOnlineStorag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Тушь для ресниц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428992" y="428604"/>
            <a:ext cx="5357821" cy="614366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514350" indent="-514350">
              <a:buFont typeface="+mj-lt"/>
              <a:buAutoNum type="arabicPeriod"/>
              <a:defRPr/>
            </a:pPr>
            <a:r>
              <a:rPr lang="ru-RU" sz="3000" b="1" dirty="0">
                <a:solidFill>
                  <a:srgbClr val="000000"/>
                </a:solidFill>
              </a:rPr>
              <a:t>Мыло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ru-RU" sz="3000" b="1" dirty="0" smtClean="0">
                <a:solidFill>
                  <a:srgbClr val="000000"/>
                </a:solidFill>
              </a:rPr>
              <a:t>Сажа – С </a:t>
            </a:r>
            <a:endParaRPr lang="ru-RU" sz="3000" b="1" dirty="0">
              <a:solidFill>
                <a:srgbClr val="000000"/>
              </a:solidFill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ru-RU" sz="3000" b="1" dirty="0">
                <a:solidFill>
                  <a:srgbClr val="000000"/>
                </a:solidFill>
              </a:rPr>
              <a:t>Красители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ru-RU" sz="3000" b="1" dirty="0">
                <a:solidFill>
                  <a:srgbClr val="000000"/>
                </a:solidFill>
              </a:rPr>
              <a:t>Вода </a:t>
            </a:r>
            <a:r>
              <a:rPr lang="ru-RU" sz="3000" b="1" dirty="0" smtClean="0">
                <a:solidFill>
                  <a:srgbClr val="000000"/>
                </a:solidFill>
              </a:rPr>
              <a:t>– </a:t>
            </a:r>
            <a:r>
              <a:rPr lang="en-US" sz="3000" b="1" dirty="0" smtClean="0">
                <a:solidFill>
                  <a:srgbClr val="000000"/>
                </a:solidFill>
              </a:rPr>
              <a:t>H</a:t>
            </a:r>
            <a:r>
              <a:rPr lang="en-US" sz="2000" b="1" dirty="0" smtClean="0">
                <a:solidFill>
                  <a:srgbClr val="000000"/>
                </a:solidFill>
              </a:rPr>
              <a:t>2</a:t>
            </a:r>
            <a:r>
              <a:rPr lang="en-US" sz="3000" b="1" dirty="0" smtClean="0">
                <a:solidFill>
                  <a:srgbClr val="000000"/>
                </a:solidFill>
              </a:rPr>
              <a:t>O</a:t>
            </a:r>
            <a:endParaRPr lang="en-US" sz="3000" b="1" dirty="0">
              <a:solidFill>
                <a:srgbClr val="000000"/>
              </a:solidFill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ru-RU" sz="3000" b="1" dirty="0">
                <a:solidFill>
                  <a:srgbClr val="000000"/>
                </a:solidFill>
              </a:rPr>
              <a:t>Уплотняющие смолы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ru-RU" sz="3000" b="1" dirty="0">
                <a:solidFill>
                  <a:srgbClr val="000000"/>
                </a:solidFill>
              </a:rPr>
              <a:t>Питательные вещества:</a:t>
            </a:r>
          </a:p>
          <a:p>
            <a:pPr marL="514350" indent="19050">
              <a:buFont typeface="Wingdings" pitchFamily="2" charset="2"/>
              <a:buChar char="Ø"/>
              <a:defRPr/>
            </a:pPr>
            <a:r>
              <a:rPr lang="ru-RU" sz="3000" b="1" dirty="0" smtClean="0">
                <a:solidFill>
                  <a:srgbClr val="000000"/>
                </a:solidFill>
              </a:rPr>
              <a:t> кератин</a:t>
            </a:r>
          </a:p>
          <a:p>
            <a:pPr marL="514350" indent="19050">
              <a:buFont typeface="Wingdings" pitchFamily="2" charset="2"/>
              <a:buChar char="Ø"/>
              <a:defRPr/>
            </a:pPr>
            <a:r>
              <a:rPr lang="ru-RU" sz="3000" b="1" dirty="0" smtClean="0">
                <a:solidFill>
                  <a:srgbClr val="000000"/>
                </a:solidFill>
              </a:rPr>
              <a:t>ланолин</a:t>
            </a:r>
          </a:p>
          <a:p>
            <a:pPr marL="514350" indent="19050">
              <a:buFont typeface="Wingdings" pitchFamily="2" charset="2"/>
              <a:buChar char="Ø"/>
              <a:defRPr/>
            </a:pPr>
            <a:r>
              <a:rPr lang="ru-RU" sz="3000" b="1" dirty="0" smtClean="0">
                <a:solidFill>
                  <a:srgbClr val="000000"/>
                </a:solidFill>
              </a:rPr>
              <a:t>касторовое масло</a:t>
            </a:r>
            <a:endParaRPr lang="ru-RU" sz="3000" b="1" dirty="0">
              <a:solidFill>
                <a:srgbClr val="000000"/>
              </a:solidFill>
            </a:endParaRPr>
          </a:p>
          <a:p>
            <a:pPr marL="514350" indent="19050">
              <a:buFont typeface="Wingdings" pitchFamily="2" charset="2"/>
              <a:buChar char="Ø"/>
              <a:defRPr/>
            </a:pPr>
            <a:r>
              <a:rPr lang="ru-RU" sz="3000" b="1" dirty="0">
                <a:solidFill>
                  <a:srgbClr val="000000"/>
                </a:solidFill>
              </a:rPr>
              <a:t>витамины</a:t>
            </a:r>
            <a:r>
              <a:rPr lang="ru-RU" sz="3000" b="1" dirty="0" smtClean="0">
                <a:solidFill>
                  <a:srgbClr val="000000"/>
                </a:solidFill>
              </a:rPr>
              <a:t>: А, Е, В-5, </a:t>
            </a:r>
            <a:r>
              <a:rPr lang="en-US" sz="3000" b="1" dirty="0" smtClean="0">
                <a:solidFill>
                  <a:srgbClr val="000000"/>
                </a:solidFill>
              </a:rPr>
              <a:t>F</a:t>
            </a:r>
            <a:endParaRPr lang="en-US" sz="3000" b="1" dirty="0">
              <a:solidFill>
                <a:srgbClr val="000000"/>
              </a:solidFill>
            </a:endParaRPr>
          </a:p>
          <a:p>
            <a:pPr marL="514350" indent="19050">
              <a:buFont typeface="Wingdings" pitchFamily="2" charset="2"/>
              <a:buChar char="Ø"/>
              <a:defRPr/>
            </a:pPr>
            <a:r>
              <a:rPr lang="ru-RU" sz="3000" b="1" dirty="0">
                <a:solidFill>
                  <a:srgbClr val="000000"/>
                </a:solidFill>
              </a:rPr>
              <a:t>воск</a:t>
            </a:r>
            <a:endParaRPr lang="en-US" sz="3000" b="1" dirty="0">
              <a:solidFill>
                <a:srgbClr val="000000"/>
              </a:solidFill>
            </a:endParaRPr>
          </a:p>
          <a:p>
            <a:pPr marL="514350" indent="-514350">
              <a:defRPr/>
            </a:pPr>
            <a:r>
              <a:rPr lang="ru-RU" sz="3000" b="1" dirty="0">
                <a:solidFill>
                  <a:srgbClr val="000000"/>
                </a:solidFill>
              </a:rPr>
              <a:t>7.  Консерванты</a:t>
            </a:r>
          </a:p>
        </p:txBody>
      </p:sp>
      <p:pic>
        <p:nvPicPr>
          <p:cNvPr id="2" name="Picture 4" descr="max_factor_2000-calorie-mascara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 t="8898" r="1667" b="10593"/>
          <a:stretch>
            <a:fillRect/>
          </a:stretch>
        </p:blipFill>
        <p:spPr bwMode="auto">
          <a:xfrm rot="20787967">
            <a:off x="595021" y="3782186"/>
            <a:ext cx="3257487" cy="2232459"/>
          </a:xfrm>
          <a:prstGeom prst="round2DiagRect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5" name="Блок-схема: сохраненные данные 4"/>
          <p:cNvSpPr/>
          <p:nvPr/>
        </p:nvSpPr>
        <p:spPr>
          <a:xfrm>
            <a:off x="0" y="332656"/>
            <a:ext cx="3563888" cy="1944216"/>
          </a:xfrm>
          <a:prstGeom prst="flowChartOnlineStorag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 </a:t>
            </a:r>
          </a:p>
          <a:p>
            <a:pPr algn="ctr">
              <a:defRPr/>
            </a:pPr>
            <a:r>
              <a:rPr lang="ru-RU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туши</a:t>
            </a:r>
            <a:endParaRPr lang="ru-RU" sz="4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гидролизат-протеинов-проросшей-пшениц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764704"/>
            <a:ext cx="3240360" cy="3240360"/>
          </a:xfrm>
          <a:prstGeom prst="rect">
            <a:avLst/>
          </a:prstGeom>
        </p:spPr>
      </p:pic>
      <p:pic>
        <p:nvPicPr>
          <p:cNvPr id="5" name="Рисунок 4" descr="kastorovoe_masl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2482239"/>
            <a:ext cx="3171675" cy="36918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5" descr="shamtu_apple"/>
          <p:cNvPicPr>
            <a:picLocks noChangeAspect="1" noChangeArrowheads="1"/>
          </p:cNvPicPr>
          <p:nvPr/>
        </p:nvPicPr>
        <p:blipFill>
          <a:blip r:embed="rId2" cstate="print"/>
          <a:srcRect l="27568" r="30270"/>
          <a:stretch>
            <a:fillRect/>
          </a:stretch>
        </p:blipFill>
        <p:spPr bwMode="auto">
          <a:xfrm>
            <a:off x="1060450" y="3143250"/>
            <a:ext cx="1582738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4" descr="huge2412298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789202">
            <a:off x="258763" y="542925"/>
            <a:ext cx="319405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3428993" y="1571624"/>
            <a:ext cx="5500696" cy="5072085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80000"/>
              </a:lnSpc>
              <a:defRPr/>
            </a:pPr>
            <a:r>
              <a:rPr lang="ru-RU" sz="32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ru-RU" sz="28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Вода -</a:t>
            </a:r>
            <a:r>
              <a:rPr lang="en-US" sz="28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US" sz="20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28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US" sz="28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-80%</a:t>
            </a:r>
          </a:p>
          <a:p>
            <a:pPr>
              <a:lnSpc>
                <a:spcPct val="80000"/>
              </a:lnSpc>
              <a:defRPr/>
            </a:pPr>
            <a:r>
              <a:rPr lang="ru-RU" sz="28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8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Детергенты</a:t>
            </a:r>
          </a:p>
          <a:p>
            <a:pPr>
              <a:lnSpc>
                <a:spcPct val="80000"/>
              </a:lnSpc>
              <a:defRPr/>
            </a:pPr>
            <a:r>
              <a:rPr lang="ru-RU" sz="28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- аммоний </a:t>
            </a:r>
            <a:r>
              <a:rPr lang="ru-RU" sz="2800" dirty="0" err="1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лаурил</a:t>
            </a:r>
            <a:r>
              <a:rPr lang="ru-RU" sz="28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сульфат</a:t>
            </a:r>
          </a:p>
          <a:p>
            <a:pPr>
              <a:lnSpc>
                <a:spcPct val="80000"/>
              </a:lnSpc>
              <a:defRPr/>
            </a:pPr>
            <a:r>
              <a:rPr lang="ru-RU" sz="28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- аммоний </a:t>
            </a:r>
            <a:r>
              <a:rPr lang="ru-RU" sz="2800" dirty="0" err="1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лаурет</a:t>
            </a:r>
            <a:r>
              <a:rPr lang="ru-RU" sz="28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сульфат</a:t>
            </a:r>
          </a:p>
          <a:p>
            <a:pPr>
              <a:lnSpc>
                <a:spcPct val="80000"/>
              </a:lnSpc>
              <a:defRPr/>
            </a:pPr>
            <a:r>
              <a:rPr lang="ru-RU" sz="28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ru-RU" sz="28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Буферный агент</a:t>
            </a:r>
          </a:p>
          <a:p>
            <a:pPr>
              <a:lnSpc>
                <a:spcPct val="80000"/>
              </a:lnSpc>
              <a:defRPr/>
            </a:pPr>
            <a:r>
              <a:rPr lang="ru-RU" sz="28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- цитрат натрия</a:t>
            </a:r>
          </a:p>
          <a:p>
            <a:pPr>
              <a:lnSpc>
                <a:spcPct val="80000"/>
              </a:lnSpc>
              <a:defRPr/>
            </a:pPr>
            <a:r>
              <a:rPr lang="ru-RU" sz="28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</a:t>
            </a:r>
            <a:r>
              <a:rPr lang="ru-RU" sz="28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Воски</a:t>
            </a:r>
          </a:p>
          <a:p>
            <a:pPr>
              <a:lnSpc>
                <a:spcPct val="80000"/>
              </a:lnSpc>
              <a:defRPr/>
            </a:pPr>
            <a:r>
              <a:rPr lang="ru-RU" sz="28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- гликоль </a:t>
            </a:r>
            <a:r>
              <a:rPr lang="ru-RU" sz="2800" dirty="0" err="1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дистеарат</a:t>
            </a:r>
            <a:endParaRPr lang="ru-RU" sz="280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80000"/>
              </a:lnSpc>
              <a:defRPr/>
            </a:pPr>
            <a:r>
              <a:rPr lang="ru-RU" sz="28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ru-RU" sz="28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Смягчающие компоненты</a:t>
            </a:r>
          </a:p>
          <a:p>
            <a:pPr>
              <a:lnSpc>
                <a:spcPct val="80000"/>
              </a:lnSpc>
              <a:defRPr/>
            </a:pPr>
            <a:r>
              <a:rPr lang="ru-RU" sz="28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r>
              <a:rPr lang="ru-RU" sz="28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Масла</a:t>
            </a:r>
          </a:p>
          <a:p>
            <a:pPr>
              <a:lnSpc>
                <a:spcPct val="80000"/>
              </a:lnSpc>
              <a:defRPr/>
            </a:pPr>
            <a:r>
              <a:rPr lang="ru-RU" sz="28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r>
              <a:rPr lang="ru-RU" sz="28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2800" dirty="0" err="1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Понтенол</a:t>
            </a:r>
            <a:endParaRPr lang="ru-RU" sz="280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80000"/>
              </a:lnSpc>
              <a:defRPr/>
            </a:pPr>
            <a:r>
              <a:rPr lang="ru-RU" sz="28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- витамин </a:t>
            </a:r>
            <a:r>
              <a:rPr lang="ru-RU" sz="28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</a:p>
          <a:p>
            <a:pPr>
              <a:lnSpc>
                <a:spcPct val="80000"/>
              </a:lnSpc>
              <a:defRPr/>
            </a:pPr>
            <a:r>
              <a:rPr lang="ru-RU" sz="28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 </a:t>
            </a:r>
            <a:r>
              <a:rPr lang="ru-RU" sz="28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Спирты</a:t>
            </a:r>
          </a:p>
        </p:txBody>
      </p:sp>
      <p:sp>
        <p:nvSpPr>
          <p:cNvPr id="7" name="Облако 6"/>
          <p:cNvSpPr/>
          <p:nvPr/>
        </p:nvSpPr>
        <p:spPr>
          <a:xfrm>
            <a:off x="3428992" y="214290"/>
            <a:ext cx="5429288" cy="1285884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dirty="0">
                <a:latin typeface="Bookman Old Style" pitchFamily="18" charset="0"/>
              </a:rPr>
              <a:t> </a:t>
            </a:r>
            <a:r>
              <a:rPr lang="ru-RU" sz="60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+mj-lt"/>
              </a:rPr>
              <a:t>шампунь</a:t>
            </a:r>
            <a:endParaRPr lang="ru-RU" sz="6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3356992"/>
            <a:ext cx="2160240" cy="3501008"/>
          </a:xfrm>
          <a:prstGeom prst="rect">
            <a:avLst/>
          </a:prstGeom>
        </p:spPr>
      </p:pic>
      <p:pic>
        <p:nvPicPr>
          <p:cNvPr id="3" name="Рисунок 2" descr="images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260649"/>
            <a:ext cx="4392488" cy="3168352"/>
          </a:xfrm>
          <a:prstGeom prst="rect">
            <a:avLst/>
          </a:prstGeom>
        </p:spPr>
      </p:pic>
      <p:pic>
        <p:nvPicPr>
          <p:cNvPr id="8193" name="Picture 1" descr="C:\Users\atto\Desktop\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4077072"/>
            <a:ext cx="4608512" cy="2160240"/>
          </a:xfrm>
          <a:prstGeom prst="rect">
            <a:avLst/>
          </a:prstGeom>
          <a:noFill/>
        </p:spPr>
      </p:pic>
      <p:pic>
        <p:nvPicPr>
          <p:cNvPr id="8194" name="Picture 2" descr="C:\Users\atto\Desktop\i (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32656"/>
            <a:ext cx="4932040" cy="21602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0898" name="Picture 2" descr="C:\Users\atto\Desktop\img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3" y="260648"/>
            <a:ext cx="7992888" cy="58655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22" name="Picture 2" descr="C:\Users\atto\Desktop\making-soap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280920" cy="58655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Bookman Old Style" pitchFamily="18" charset="0"/>
              </a:rPr>
              <a:t>Виды мыла</a:t>
            </a:r>
            <a:b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Bookman Old Style" pitchFamily="18" charset="0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692696"/>
            <a:ext cx="4040188" cy="1728192"/>
          </a:xfrm>
        </p:spPr>
        <p:txBody>
          <a:bodyPr/>
          <a:lstStyle/>
          <a:p>
            <a:r>
              <a:rPr lang="ru-RU" kern="10" spc="300" dirty="0" smtClean="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</a:p>
          <a:p>
            <a:endParaRPr lang="ru-RU" sz="3600" dirty="0" smtClean="0"/>
          </a:p>
          <a:p>
            <a:endParaRPr lang="ru-RU" sz="3600" dirty="0" smtClean="0"/>
          </a:p>
          <a:p>
            <a:endParaRPr lang="ru-RU" sz="3600" dirty="0" smtClean="0"/>
          </a:p>
          <a:p>
            <a:endParaRPr lang="ru-RU" sz="3600" dirty="0" smtClean="0"/>
          </a:p>
          <a:p>
            <a:endParaRPr lang="ru-RU" sz="3600" dirty="0" smtClean="0"/>
          </a:p>
          <a:p>
            <a:endParaRPr lang="ru-RU" sz="3600" dirty="0" smtClean="0"/>
          </a:p>
          <a:p>
            <a:endParaRPr lang="ru-RU" sz="3600" dirty="0" smtClean="0"/>
          </a:p>
          <a:p>
            <a:r>
              <a:rPr lang="ru-RU" sz="3600" dirty="0" smtClean="0"/>
              <a:t>Твердые </a:t>
            </a:r>
            <a:r>
              <a:rPr lang="ru-RU" sz="3600" dirty="0" smtClean="0">
                <a:solidFill>
                  <a:srgbClr val="000000"/>
                </a:solidFill>
              </a:rPr>
              <a:t>C</a:t>
            </a:r>
            <a:r>
              <a:rPr lang="ru-RU" sz="3600" baseline="-25000" dirty="0" smtClean="0">
                <a:solidFill>
                  <a:srgbClr val="000000"/>
                </a:solidFill>
              </a:rPr>
              <a:t>17</a:t>
            </a:r>
            <a:r>
              <a:rPr lang="ru-RU" sz="3600" dirty="0" smtClean="0">
                <a:solidFill>
                  <a:srgbClr val="000000"/>
                </a:solidFill>
              </a:rPr>
              <a:t>H</a:t>
            </a:r>
            <a:r>
              <a:rPr lang="ru-RU" sz="3600" baseline="-25000" dirty="0" smtClean="0">
                <a:solidFill>
                  <a:srgbClr val="000000"/>
                </a:solidFill>
              </a:rPr>
              <a:t>35</a:t>
            </a:r>
            <a:r>
              <a:rPr lang="ru-RU" sz="3600" dirty="0" smtClean="0">
                <a:solidFill>
                  <a:srgbClr val="000000"/>
                </a:solidFill>
              </a:rPr>
              <a:t>COONa</a:t>
            </a:r>
            <a:r>
              <a:rPr lang="ru-RU" sz="3600" dirty="0" smtClean="0"/>
              <a:t> 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764704"/>
            <a:ext cx="4041775" cy="1410171"/>
          </a:xfrm>
        </p:spPr>
        <p:txBody>
          <a:bodyPr/>
          <a:lstStyle/>
          <a:p>
            <a:pPr algn="ctr"/>
            <a:r>
              <a:rPr lang="ru-RU" sz="3600" dirty="0" smtClean="0"/>
              <a:t>Жидкие </a:t>
            </a:r>
            <a:r>
              <a:rPr lang="ru-RU" sz="3600" dirty="0" smtClean="0">
                <a:solidFill>
                  <a:srgbClr val="000000"/>
                </a:solidFill>
              </a:rPr>
              <a:t>C</a:t>
            </a:r>
            <a:r>
              <a:rPr lang="ru-RU" sz="3600" baseline="-25000" dirty="0" smtClean="0">
                <a:solidFill>
                  <a:srgbClr val="000000"/>
                </a:solidFill>
              </a:rPr>
              <a:t>17</a:t>
            </a:r>
            <a:r>
              <a:rPr lang="ru-RU" sz="3600" dirty="0" smtClean="0">
                <a:solidFill>
                  <a:srgbClr val="000000"/>
                </a:solidFill>
              </a:rPr>
              <a:t>H</a:t>
            </a:r>
            <a:r>
              <a:rPr lang="ru-RU" sz="3600" baseline="-25000" dirty="0" smtClean="0">
                <a:solidFill>
                  <a:srgbClr val="000000"/>
                </a:solidFill>
              </a:rPr>
              <a:t>35</a:t>
            </a:r>
            <a:r>
              <a:rPr lang="ru-RU" sz="3600" dirty="0" smtClean="0">
                <a:solidFill>
                  <a:srgbClr val="000000"/>
                </a:solidFill>
              </a:rPr>
              <a:t>COOК</a:t>
            </a:r>
            <a:endParaRPr lang="ru-RU" sz="3600" dirty="0"/>
          </a:p>
        </p:txBody>
      </p:sp>
      <p:pic>
        <p:nvPicPr>
          <p:cNvPr id="7" name="Picture 12" descr="i?id=24394011-16-2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2642767"/>
            <a:ext cx="4040188" cy="3015503"/>
          </a:xfrm>
          <a:noFill/>
        </p:spPr>
      </p:pic>
      <p:pic>
        <p:nvPicPr>
          <p:cNvPr id="8" name="Picture 16" descr="i?id=34454957-18-2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652120" y="2564903"/>
            <a:ext cx="2232248" cy="310920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Мыловарение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8850" name="Picture 2" descr="C:\Users\atto\Desktop\doc6bklrg3rhmtqhpdpaqv_800_4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268760"/>
            <a:ext cx="7488832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Основное сырье мыла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9874" name="Picture 2" descr="C:\Users\atto\Desktop\img.jpg"/>
          <p:cNvPicPr>
            <a:picLocks noChangeAspect="1" noChangeArrowheads="1"/>
          </p:cNvPicPr>
          <p:nvPr/>
        </p:nvPicPr>
        <p:blipFill>
          <a:blip r:embed="rId2" cstate="print">
            <a:lum bright="42000" contrast="-22000"/>
          </a:blip>
          <a:srcRect/>
          <a:stretch>
            <a:fillRect/>
          </a:stretch>
        </p:blipFill>
        <p:spPr bwMode="auto">
          <a:xfrm>
            <a:off x="0" y="1484784"/>
            <a:ext cx="9144000" cy="5373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79512" y="1813172"/>
            <a:ext cx="87129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Tx/>
              <a:buChar char="•"/>
              <a:tabLst>
                <a:tab pos="457200" algn="l"/>
              </a:tabLst>
            </a:pPr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 </a:t>
            </a: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жировое сырье</a:t>
            </a:r>
            <a:r>
              <a:rPr lang="ru-RU" sz="3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( животное или растительное).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>
              <a:buFontTx/>
              <a:buChar char="•"/>
              <a:tabLst>
                <a:tab pos="457200" algn="l"/>
              </a:tabLst>
            </a:pPr>
            <a:r>
              <a:rPr lang="ru-RU" sz="3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 </a:t>
            </a: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синтетическое жировое сырье</a:t>
            </a:r>
            <a:r>
              <a:rPr lang="ru-RU" sz="3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>
              <a:buFontTx/>
              <a:buChar char="•"/>
              <a:tabLst>
                <a:tab pos="457200" algn="l"/>
              </a:tabLst>
            </a:pPr>
            <a:r>
              <a:rPr lang="ru-RU" sz="3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 </a:t>
            </a: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продукты переработки жирового сырья</a:t>
            </a:r>
            <a:r>
              <a:rPr lang="ru-RU" sz="3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>
              <a:buFontTx/>
              <a:buChar char="•"/>
              <a:tabLst>
                <a:tab pos="457200" algn="l"/>
              </a:tabLst>
            </a:pPr>
            <a:r>
              <a:rPr lang="ru-RU" sz="3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 </a:t>
            </a: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жирные кислоты</a:t>
            </a:r>
            <a:r>
              <a:rPr lang="ru-RU" sz="3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</a:t>
            </a:r>
          </a:p>
          <a:p>
            <a:pPr lvl="0" eaLnBrk="0" hangingPunct="0">
              <a:buFontTx/>
              <a:buChar char="•"/>
              <a:tabLst>
                <a:tab pos="457200" algn="l"/>
              </a:tabLst>
            </a:pP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синтетические жирные кислоты</a:t>
            </a:r>
            <a:r>
              <a:rPr lang="ru-RU" sz="3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>
              <a:buFontTx/>
              <a:buChar char="•"/>
              <a:tabLst>
                <a:tab pos="457200" algn="l"/>
              </a:tabLst>
            </a:pPr>
            <a:r>
              <a:rPr lang="ru-RU" sz="3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 </a:t>
            </a: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сложные эфиры</a:t>
            </a:r>
            <a:r>
              <a:rPr lang="ru-RU" sz="3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Что такое косметика?</a:t>
            </a:r>
            <a:endParaRPr lang="ru-RU" b="1" dirty="0">
              <a:solidFill>
                <a:schemeClr val="accent4">
                  <a:lumMod val="75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4" name="Picture 2" descr="C:\Users\Natalya\Desktop\img201601221450299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600201"/>
            <a:ext cx="4752528" cy="233285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4725144"/>
            <a:ext cx="784887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Косметика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— это определенные средства, с помощью которых осуществляется уход за лицом и телом. Люди пользуются косметикой, чтобы подержать природную красоту или же исправить свои недостатки.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Вспомогательное сырье мыла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9874" name="Picture 2" descr="C:\Users\atto\Desktop\img.jpg"/>
          <p:cNvPicPr>
            <a:picLocks noChangeAspect="1" noChangeArrowheads="1"/>
          </p:cNvPicPr>
          <p:nvPr/>
        </p:nvPicPr>
        <p:blipFill>
          <a:blip r:embed="rId2" cstate="print">
            <a:lum bright="30000" contrast="-22000"/>
          </a:blip>
          <a:srcRect/>
          <a:stretch>
            <a:fillRect/>
          </a:stretch>
        </p:blipFill>
        <p:spPr bwMode="auto">
          <a:xfrm>
            <a:off x="0" y="1484784"/>
            <a:ext cx="9144000" cy="537321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1813172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tabLst>
                <a:tab pos="457200" algn="l"/>
              </a:tabLst>
            </a:pPr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1988841"/>
            <a:ext cx="820891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Поверхностно-активные вещества  </a:t>
            </a:r>
          </a:p>
          <a:p>
            <a:pPr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Консервант</a:t>
            </a:r>
          </a:p>
          <a:p>
            <a:pPr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Красители</a:t>
            </a:r>
          </a:p>
          <a:p>
            <a:pPr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32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Структурообразователи</a:t>
            </a: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Стабилизаторы (антиоксиданты)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Антибактериальные вещества</a:t>
            </a:r>
          </a:p>
          <a:p>
            <a:pPr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Дезодорирующие добавки.</a:t>
            </a:r>
          </a:p>
          <a:p>
            <a:pPr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Лечебные добавки.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0899" name="Rectangle 3"/>
          <p:cNvSpPr>
            <a:spLocks noChangeArrowheads="1"/>
          </p:cNvSpPr>
          <p:nvPr/>
        </p:nvSpPr>
        <p:spPr bwMode="auto">
          <a:xfrm>
            <a:off x="0" y="74711"/>
            <a:ext cx="2295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0900" name="Rectangle 4"/>
          <p:cNvSpPr>
            <a:spLocks noChangeArrowheads="1"/>
          </p:cNvSpPr>
          <p:nvPr/>
        </p:nvSpPr>
        <p:spPr bwMode="auto">
          <a:xfrm>
            <a:off x="0" y="48443"/>
            <a:ext cx="214519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0" y="0"/>
            <a:ext cx="9143999" cy="685799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1026" name="Содержимое 5"/>
          <p:cNvGraphicFramePr>
            <a:graphicFrameLocks noGrp="1"/>
          </p:cNvGraphicFramePr>
          <p:nvPr>
            <p:ph idx="1"/>
          </p:nvPr>
        </p:nvGraphicFramePr>
        <p:xfrm>
          <a:off x="500063" y="1000125"/>
          <a:ext cx="8186737" cy="5356225"/>
        </p:xfrm>
        <a:graphic>
          <a:graphicData uri="http://schemas.openxmlformats.org/presentationml/2006/ole">
            <p:oleObj spid="_x0000_s1026" name="Worksheet" r:id="rId3" imgW="8187638" imgH="5358848" progId="Excel.Sheet.8">
              <p:embed/>
            </p:oleObj>
          </a:graphicData>
        </a:graphic>
      </p:graphicFrame>
      <p:sp>
        <p:nvSpPr>
          <p:cNvPr id="8" name="Выноска со стрелкой вниз 7"/>
          <p:cNvSpPr/>
          <p:nvPr/>
        </p:nvSpPr>
        <p:spPr>
          <a:xfrm>
            <a:off x="1214438" y="428625"/>
            <a:ext cx="6715125" cy="1143000"/>
          </a:xfrm>
          <a:prstGeom prst="downArrowCallou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solidFill>
                  <a:schemeClr val="tx1"/>
                </a:solidFill>
              </a:rPr>
              <a:t>Результат анкетирования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Химия в косметике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cach-chon-mua-my-pha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1626" y="1600200"/>
            <a:ext cx="812074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Диоксан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5778" name="Picture 2" descr="C:\Users\atto\Desktop\0502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00808"/>
            <a:ext cx="3384376" cy="3312368"/>
          </a:xfrm>
          <a:prstGeom prst="rect">
            <a:avLst/>
          </a:prstGeom>
          <a:noFill/>
        </p:spPr>
      </p:pic>
      <p:pic>
        <p:nvPicPr>
          <p:cNvPr id="75779" name="Picture 3" descr="C:\Users\atto\Desktop\613_b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527175"/>
            <a:ext cx="3456384" cy="3803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Нитрозамины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6802" name="Picture 2" descr="C:\Users\atto\Desktop\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628800"/>
            <a:ext cx="3888432" cy="4536504"/>
          </a:xfrm>
          <a:prstGeom prst="rect">
            <a:avLst/>
          </a:prstGeom>
          <a:noFill/>
        </p:spPr>
      </p:pic>
      <p:pic>
        <p:nvPicPr>
          <p:cNvPr id="76804" name="Picture 4" descr="C:\Users\atto\Desktop\Nitrosamine-2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9" y="1628800"/>
            <a:ext cx="4536503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Фталаты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7826" name="Picture 2" descr="C:\Users\atto\Desktop\401343-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1484784"/>
            <a:ext cx="5184576" cy="4035747"/>
          </a:xfrm>
          <a:prstGeom prst="rect">
            <a:avLst/>
          </a:prstGeom>
          <a:noFill/>
        </p:spPr>
      </p:pic>
      <p:pic>
        <p:nvPicPr>
          <p:cNvPr id="14337" name="Picture 1" descr="C:\Users\atto\Desktop\c11rs1649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09775"/>
            <a:ext cx="3347864" cy="2838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FF0000"/>
                </a:solidFill>
              </a:rPr>
              <a:t>Парабены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9634" name="Picture 2" descr="C:\Users\atto\Desktop\parab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1988840"/>
            <a:ext cx="2880319" cy="4297660"/>
          </a:xfrm>
          <a:prstGeom prst="rect">
            <a:avLst/>
          </a:prstGeom>
          <a:noFill/>
        </p:spPr>
      </p:pic>
      <p:pic>
        <p:nvPicPr>
          <p:cNvPr id="69635" name="Picture 3" descr="C:\Users\atto\Desktop\lori-0003306549-smallww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1988840"/>
            <a:ext cx="4824535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FF0000"/>
                </a:solidFill>
              </a:rPr>
              <a:t>Пропиленгликоль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0659" name="Picture 3" descr="C:\Users\atto\Desktop\i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2348880"/>
            <a:ext cx="3672408" cy="3096343"/>
          </a:xfrm>
          <a:prstGeom prst="rect">
            <a:avLst/>
          </a:prstGeom>
          <a:noFill/>
        </p:spPr>
      </p:pic>
      <p:pic>
        <p:nvPicPr>
          <p:cNvPr id="70660" name="Picture 4" descr="C:\Users\atto\Desktop\10011371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3" y="2708920"/>
            <a:ext cx="3456384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Вазелин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1682" name="Picture 2" descr="C:\Users\atto\Desktop\8G4fBIJ1249b7F9A88mDmi70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628800"/>
            <a:ext cx="4752528" cy="4608512"/>
          </a:xfrm>
          <a:prstGeom prst="rect">
            <a:avLst/>
          </a:prstGeom>
          <a:noFill/>
        </p:spPr>
      </p:pic>
      <p:pic>
        <p:nvPicPr>
          <p:cNvPr id="71683" name="Picture 3" descr="C:\Users\atto\Desktop\acidum salicylicum_formul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5" y="2162175"/>
            <a:ext cx="3456384" cy="29230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Формальдегид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2706" name="Picture 2" descr="C:\Users\atto\Desktop\formaldegi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1772816"/>
            <a:ext cx="4536504" cy="4392488"/>
          </a:xfrm>
          <a:prstGeom prst="rect">
            <a:avLst/>
          </a:prstGeom>
          <a:noFill/>
        </p:spPr>
      </p:pic>
      <p:pic>
        <p:nvPicPr>
          <p:cNvPr id="72707" name="Picture 3" descr="C:\Users\atto\Desktop\cosmeticsharmfu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772816"/>
            <a:ext cx="3240360" cy="4392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14563" y="357188"/>
            <a:ext cx="6643687" cy="785812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КОСМЕТИКА </a:t>
            </a: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ДРЕВНЕГО  ЕГИПТА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3" name="Picture 5" descr="kair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500" y="1928813"/>
            <a:ext cx="4857750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4198"/>
          <p:cNvPicPr>
            <a:picLocks noChangeAspect="1" noChangeArrowheads="1"/>
          </p:cNvPicPr>
          <p:nvPr/>
        </p:nvPicPr>
        <p:blipFill>
          <a:blip r:embed="rId3" cstate="print"/>
          <a:srcRect l="15092" t="8511" r="10913" b="9872"/>
          <a:stretch>
            <a:fillRect/>
          </a:stretch>
        </p:blipFill>
        <p:spPr bwMode="auto">
          <a:xfrm>
            <a:off x="500034" y="1428736"/>
            <a:ext cx="3203575" cy="4897437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929063" y="1428750"/>
            <a:ext cx="5000625" cy="50720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i="1" spc="500" dirty="0">
                <a:solidFill>
                  <a:schemeClr val="tx1"/>
                </a:solidFill>
              </a:rPr>
              <a:t>ЕГИПТЯНКИ</a:t>
            </a:r>
          </a:p>
          <a:p>
            <a:pPr marL="365125" indent="-365125">
              <a:buFont typeface="Wingdings" pitchFamily="2" charset="2"/>
              <a:buChar char="v"/>
              <a:defRPr/>
            </a:pPr>
            <a:r>
              <a:rPr lang="ru-RU" sz="2800" dirty="0">
                <a:solidFill>
                  <a:schemeClr val="tx1"/>
                </a:solidFill>
              </a:rPr>
              <a:t>Красили волосы жиром черных быков и яйцами воронов, с целью предупреждения появления седины</a:t>
            </a:r>
          </a:p>
          <a:p>
            <a:pPr marL="365125" indent="-365125">
              <a:buFont typeface="Wingdings" pitchFamily="2" charset="2"/>
              <a:buChar char="v"/>
              <a:defRPr/>
            </a:pPr>
            <a:r>
              <a:rPr lang="ru-RU" sz="2800" dirty="0">
                <a:solidFill>
                  <a:schemeClr val="tx1"/>
                </a:solidFill>
              </a:rPr>
              <a:t>Подкрашивали кожу лица</a:t>
            </a:r>
          </a:p>
          <a:p>
            <a:pPr marL="365125" indent="-365125">
              <a:buFont typeface="Wingdings" pitchFamily="2" charset="2"/>
              <a:buChar char="v"/>
              <a:defRPr/>
            </a:pPr>
            <a:r>
              <a:rPr lang="ru-RU" sz="2800" dirty="0">
                <a:solidFill>
                  <a:schemeClr val="tx1"/>
                </a:solidFill>
              </a:rPr>
              <a:t>Делали маникюр и педикюр</a:t>
            </a:r>
          </a:p>
          <a:p>
            <a:pPr marL="365125" indent="-365125">
              <a:buFont typeface="Wingdings" pitchFamily="2" charset="2"/>
              <a:buChar char="v"/>
              <a:defRPr/>
            </a:pPr>
            <a:r>
              <a:rPr lang="ru-RU" sz="2800" dirty="0">
                <a:solidFill>
                  <a:schemeClr val="tx1"/>
                </a:solidFill>
              </a:rPr>
              <a:t>Удлиняли глаза с помощью темной линии вдоль века по направлению к виску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FF0000"/>
                </a:solidFill>
              </a:rPr>
              <a:t>Триклозан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3730" name="Picture 2" descr="C:\Users\atto\Desktop\triclosa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916832"/>
            <a:ext cx="4032448" cy="2880320"/>
          </a:xfrm>
          <a:prstGeom prst="rect">
            <a:avLst/>
          </a:prstGeom>
          <a:noFill/>
        </p:spPr>
      </p:pic>
      <p:pic>
        <p:nvPicPr>
          <p:cNvPr id="73732" name="Picture 4" descr="C:\Users\atto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204865"/>
            <a:ext cx="4032447" cy="2248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Сополимеры винил </a:t>
            </a:r>
            <a:r>
              <a:rPr lang="ru-RU" sz="4000" b="1" dirty="0" err="1" smtClean="0">
                <a:solidFill>
                  <a:srgbClr val="FF0000"/>
                </a:solidFill>
              </a:rPr>
              <a:t>пироллидина</a:t>
            </a:r>
            <a:r>
              <a:rPr lang="ru-RU" sz="4000" b="1" dirty="0" smtClean="0">
                <a:solidFill>
                  <a:srgbClr val="FF0000"/>
                </a:solidFill>
              </a:rPr>
              <a:t> и винил ацетата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74754" name="Picture 2" descr="C:\Users\atto\Desktop\2248794-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420888"/>
            <a:ext cx="6048672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FF0000"/>
                </a:solidFill>
              </a:rPr>
              <a:t>Ароматизаторы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5778" name="Picture 2" descr="C:\Users\atto\Desktop\905a1_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700808"/>
            <a:ext cx="4320480" cy="4163417"/>
          </a:xfrm>
          <a:prstGeom prst="rect">
            <a:avLst/>
          </a:prstGeom>
          <a:noFill/>
        </p:spPr>
      </p:pic>
      <p:pic>
        <p:nvPicPr>
          <p:cNvPr id="75780" name="Picture 4" descr="http://orgchem.ru/test/$@FILEPHP@$/vanylin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772816"/>
            <a:ext cx="3744416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7826" name="Picture 2" descr="C:\Users\atto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268760"/>
            <a:ext cx="8280920" cy="4968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0" y="928670"/>
            <a:ext cx="9144000" cy="221457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72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Bookman Old Style" pitchFamily="18" charset="0"/>
              </a:rPr>
              <a:t>Здоровье - это счастье!!!</a:t>
            </a:r>
          </a:p>
          <a:p>
            <a:pPr algn="r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_RewinderDemiSh" pitchFamily="82" charset="-52"/>
              </a:rPr>
              <a:t>                           </a:t>
            </a:r>
            <a:r>
              <a:rPr lang="ru-RU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CC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_RewinderDemiSh" pitchFamily="82" charset="-52"/>
              </a:rPr>
              <a:t>  </a:t>
            </a:r>
            <a:r>
              <a:rPr lang="ru-RU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_RewinderDemiSh" pitchFamily="82" charset="-52"/>
              </a:rPr>
              <a:t>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4143380"/>
            <a:ext cx="9144000" cy="221457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72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Bookman Old Style" pitchFamily="18" charset="0"/>
              </a:rPr>
              <a:t>Будьте здоровы</a:t>
            </a:r>
          </a:p>
          <a:p>
            <a:pPr algn="r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_RewinderDemiSh" pitchFamily="82" charset="-52"/>
              </a:rPr>
              <a:t>                           </a:t>
            </a:r>
            <a:r>
              <a:rPr lang="ru-RU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CC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_RewinderDemiSh" pitchFamily="82" charset="-52"/>
              </a:rPr>
              <a:t>  </a:t>
            </a:r>
            <a:r>
              <a:rPr lang="ru-RU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_RewinderDemiSh" pitchFamily="82" charset="-52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786188" y="2928938"/>
            <a:ext cx="5072062" cy="857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Аристотель 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14563" y="357188"/>
            <a:ext cx="6643687" cy="785812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«КОСМЕТИКОН» </a:t>
            </a: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Древней  Греции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6" name="Picture 4" descr="n6_10200_5"/>
          <p:cNvPicPr>
            <a:picLocks noChangeAspect="1" noChangeArrowheads="1"/>
          </p:cNvPicPr>
          <p:nvPr/>
        </p:nvPicPr>
        <p:blipFill>
          <a:blip r:embed="rId2" cstate="print">
            <a:grayscl/>
            <a:biLevel thresh="50000"/>
          </a:blip>
          <a:srcRect/>
          <a:stretch>
            <a:fillRect/>
          </a:stretch>
        </p:blipFill>
        <p:spPr bwMode="auto">
          <a:xfrm>
            <a:off x="785813" y="1571625"/>
            <a:ext cx="2992437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3643313" y="1643063"/>
            <a:ext cx="5000625" cy="478631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Гречанки </a:t>
            </a:r>
          </a:p>
          <a:p>
            <a:pPr>
              <a:defRPr/>
            </a:pPr>
            <a:endParaRPr lang="ru-RU" sz="1000" b="1" dirty="0">
              <a:solidFill>
                <a:schemeClr val="accent6">
                  <a:lumMod val="50000"/>
                </a:schemeClr>
              </a:solidFill>
            </a:endParaRPr>
          </a:p>
          <a:p>
            <a:pPr marL="274638" indent="-274638">
              <a:buClr>
                <a:schemeClr val="accent2">
                  <a:lumMod val="75000"/>
                </a:schemeClr>
              </a:buClr>
              <a:buFont typeface="Wingdings" pitchFamily="2" charset="2"/>
              <a:buChar char="§"/>
              <a:defRPr/>
            </a:pP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 применяли для украшения лица белила и кармин </a:t>
            </a:r>
            <a:endParaRPr lang="en-US" sz="3200" b="1" dirty="0">
              <a:solidFill>
                <a:schemeClr val="accent6">
                  <a:lumMod val="50000"/>
                </a:schemeClr>
              </a:solidFill>
            </a:endParaRPr>
          </a:p>
          <a:p>
            <a:pPr marL="274638" indent="-274638">
              <a:buClr>
                <a:schemeClr val="accent2">
                  <a:lumMod val="75000"/>
                </a:schemeClr>
              </a:buClr>
              <a:buFont typeface="Wingdings" pitchFamily="2" charset="2"/>
              <a:buChar char="§"/>
              <a:defRPr/>
            </a:pP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 подводили глаза копотью от сгорания специальной эссенции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ro1"/>
          <p:cNvPicPr>
            <a:picLocks noChangeAspect="1" noChangeArrowheads="1"/>
          </p:cNvPicPr>
          <p:nvPr/>
        </p:nvPicPr>
        <p:blipFill>
          <a:blip r:embed="rId2" cstate="print"/>
          <a:srcRect t="14012" r="44131"/>
          <a:stretch>
            <a:fillRect/>
          </a:stretch>
        </p:blipFill>
        <p:spPr bwMode="auto">
          <a:xfrm>
            <a:off x="285750" y="2101850"/>
            <a:ext cx="2714625" cy="446405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2" name="Скругленный прямоугольник 1"/>
          <p:cNvSpPr/>
          <p:nvPr/>
        </p:nvSpPr>
        <p:spPr>
          <a:xfrm>
            <a:off x="857250" y="357188"/>
            <a:ext cx="8001000" cy="785812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Косметика в странах </a:t>
            </a: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Древнего  </a:t>
            </a: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Востока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928938" y="1500188"/>
            <a:ext cx="5929312" cy="500062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82563" indent="-182563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сбривали брови и густо рисовали две черты черной тушью </a:t>
            </a:r>
          </a:p>
          <a:p>
            <a:pPr marL="182563" indent="-182563">
              <a:lnSpc>
                <a:spcPct val="80000"/>
              </a:lnSpc>
              <a:defRPr/>
            </a:pPr>
            <a:endParaRPr lang="ru-RU" sz="700" dirty="0">
              <a:solidFill>
                <a:schemeClr val="accent6">
                  <a:lumMod val="50000"/>
                </a:schemeClr>
              </a:solidFill>
            </a:endParaRPr>
          </a:p>
          <a:p>
            <a:pPr marL="182563" indent="-182563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белились, замазывали все щербинки, родимые пятна на лице и груди </a:t>
            </a:r>
          </a:p>
          <a:p>
            <a:pPr marL="182563" indent="-182563">
              <a:lnSpc>
                <a:spcPct val="80000"/>
              </a:lnSpc>
              <a:defRPr/>
            </a:pPr>
            <a:endParaRPr lang="ru-RU" sz="700" dirty="0">
              <a:solidFill>
                <a:schemeClr val="accent6">
                  <a:lumMod val="50000"/>
                </a:schemeClr>
              </a:solidFill>
            </a:endParaRPr>
          </a:p>
          <a:p>
            <a:pPr marL="182563" indent="-182563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тушью обводили лоб по краям, у самых волос</a:t>
            </a:r>
          </a:p>
          <a:p>
            <a:pPr marL="182563" indent="-182563">
              <a:lnSpc>
                <a:spcPct val="80000"/>
              </a:lnSpc>
              <a:defRPr/>
            </a:pPr>
            <a:endParaRPr lang="ru-RU" sz="700" dirty="0">
              <a:solidFill>
                <a:schemeClr val="accent6">
                  <a:lumMod val="50000"/>
                </a:schemeClr>
              </a:solidFill>
            </a:endParaRPr>
          </a:p>
          <a:p>
            <a:pPr marL="182563" indent="-182563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 ярко красили губы </a:t>
            </a:r>
          </a:p>
          <a:p>
            <a:pPr marL="182563" indent="-182563">
              <a:lnSpc>
                <a:spcPct val="80000"/>
              </a:lnSpc>
              <a:defRPr/>
            </a:pPr>
            <a:endParaRPr lang="ru-RU" sz="700" dirty="0">
              <a:solidFill>
                <a:schemeClr val="accent6">
                  <a:lumMod val="50000"/>
                </a:schemeClr>
              </a:solidFill>
            </a:endParaRPr>
          </a:p>
          <a:p>
            <a:pPr marL="182563" indent="-182563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покрывали зубы черным лаком </a:t>
            </a:r>
          </a:p>
          <a:p>
            <a:pPr marL="182563" indent="-182563">
              <a:lnSpc>
                <a:spcPct val="80000"/>
              </a:lnSpc>
              <a:defRPr/>
            </a:pPr>
            <a:endParaRPr lang="ru-RU" sz="700" dirty="0">
              <a:solidFill>
                <a:schemeClr val="accent6">
                  <a:lumMod val="50000"/>
                </a:schemeClr>
              </a:solidFill>
            </a:endParaRPr>
          </a:p>
          <a:p>
            <a:pPr marL="182563" indent="-182563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применяли паровые ванны </a:t>
            </a:r>
          </a:p>
          <a:p>
            <a:pPr marL="182563" indent="-182563">
              <a:lnSpc>
                <a:spcPct val="80000"/>
              </a:lnSpc>
              <a:defRPr/>
            </a:pPr>
            <a:endParaRPr lang="ru-RU" sz="600" dirty="0">
              <a:solidFill>
                <a:schemeClr val="accent6">
                  <a:lumMod val="50000"/>
                </a:schemeClr>
              </a:solidFill>
            </a:endParaRPr>
          </a:p>
          <a:p>
            <a:pPr marL="182563" indent="-182563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мужчины рисовали или наклеивали фальшивые усы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14563" y="357188"/>
            <a:ext cx="6643687" cy="785812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КОСМЕТИКА </a:t>
            </a: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Древней  Индии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5" name="Picture 4" descr="89_2"/>
          <p:cNvPicPr>
            <a:picLocks noChangeAspect="1" noChangeArrowheads="1"/>
          </p:cNvPicPr>
          <p:nvPr/>
        </p:nvPicPr>
        <p:blipFill>
          <a:blip r:embed="rId2" cstate="print"/>
          <a:srcRect r="47713" b="53099"/>
          <a:stretch>
            <a:fillRect/>
          </a:stretch>
        </p:blipFill>
        <p:spPr bwMode="auto">
          <a:xfrm>
            <a:off x="500063" y="2090314"/>
            <a:ext cx="2857491" cy="3873924"/>
          </a:xfrm>
          <a:prstGeom prst="round2Same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3643313" y="1643063"/>
            <a:ext cx="5143500" cy="478631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74638" indent="-274638">
              <a:lnSpc>
                <a:spcPct val="80000"/>
              </a:lnSpc>
              <a:buFont typeface="Wingdings" pitchFamily="2" charset="2"/>
              <a:buChar char="§"/>
              <a:tabLst>
                <a:tab pos="274638" algn="l"/>
              </a:tabLst>
              <a:defRPr/>
            </a:pPr>
            <a:r>
              <a:rPr lang="ru-RU" sz="3200" dirty="0">
                <a:solidFill>
                  <a:schemeClr val="accent6">
                    <a:lumMod val="50000"/>
                  </a:schemeClr>
                </a:solidFill>
              </a:rPr>
              <a:t> чернили брови </a:t>
            </a:r>
          </a:p>
          <a:p>
            <a:pPr marL="274638" indent="-274638">
              <a:lnSpc>
                <a:spcPct val="80000"/>
              </a:lnSpc>
              <a:tabLst>
                <a:tab pos="274638" algn="l"/>
              </a:tabLst>
              <a:defRPr/>
            </a:pPr>
            <a:endParaRPr lang="ru-RU" sz="800" dirty="0">
              <a:solidFill>
                <a:schemeClr val="accent6">
                  <a:lumMod val="50000"/>
                </a:schemeClr>
              </a:solidFill>
            </a:endParaRPr>
          </a:p>
          <a:p>
            <a:pPr marL="274638" indent="-274638">
              <a:lnSpc>
                <a:spcPct val="80000"/>
              </a:lnSpc>
              <a:buFont typeface="Wingdings" pitchFamily="2" charset="2"/>
              <a:buChar char="§"/>
              <a:tabLst>
                <a:tab pos="274638" algn="l"/>
              </a:tabLst>
              <a:defRPr/>
            </a:pPr>
            <a:r>
              <a:rPr lang="ru-RU" sz="3200" dirty="0">
                <a:solidFill>
                  <a:schemeClr val="accent6">
                    <a:lumMod val="50000"/>
                  </a:schemeClr>
                </a:solidFill>
              </a:rPr>
              <a:t> красили ногти красной краской </a:t>
            </a:r>
          </a:p>
          <a:p>
            <a:pPr marL="274638" indent="-274638">
              <a:lnSpc>
                <a:spcPct val="80000"/>
              </a:lnSpc>
              <a:tabLst>
                <a:tab pos="274638" algn="l"/>
              </a:tabLst>
              <a:defRPr/>
            </a:pPr>
            <a:endParaRPr lang="ru-RU" sz="800" dirty="0">
              <a:solidFill>
                <a:schemeClr val="accent6">
                  <a:lumMod val="50000"/>
                </a:schemeClr>
              </a:solidFill>
            </a:endParaRPr>
          </a:p>
          <a:p>
            <a:pPr marL="274638" indent="-274638">
              <a:lnSpc>
                <a:spcPct val="80000"/>
              </a:lnSpc>
              <a:buFont typeface="Wingdings" pitchFamily="2" charset="2"/>
              <a:buChar char="§"/>
              <a:tabLst>
                <a:tab pos="274638" algn="l"/>
              </a:tabLst>
              <a:defRPr/>
            </a:pPr>
            <a:r>
              <a:rPr lang="ru-RU" sz="3200" dirty="0">
                <a:solidFill>
                  <a:schemeClr val="accent6">
                    <a:lumMod val="50000"/>
                  </a:schemeClr>
                </a:solidFill>
              </a:rPr>
              <a:t> красили ресницы </a:t>
            </a:r>
          </a:p>
          <a:p>
            <a:pPr marL="274638" indent="-274638">
              <a:lnSpc>
                <a:spcPct val="80000"/>
              </a:lnSpc>
              <a:tabLst>
                <a:tab pos="274638" algn="l"/>
              </a:tabLst>
              <a:defRPr/>
            </a:pPr>
            <a:endParaRPr lang="ru-RU" sz="800" dirty="0">
              <a:solidFill>
                <a:schemeClr val="accent6">
                  <a:lumMod val="50000"/>
                </a:schemeClr>
              </a:solidFill>
            </a:endParaRPr>
          </a:p>
          <a:p>
            <a:pPr marL="274638" indent="-274638">
              <a:lnSpc>
                <a:spcPct val="80000"/>
              </a:lnSpc>
              <a:buFont typeface="Wingdings" pitchFamily="2" charset="2"/>
              <a:buChar char="§"/>
              <a:tabLst>
                <a:tab pos="274638" algn="l"/>
              </a:tabLst>
              <a:defRPr/>
            </a:pPr>
            <a:r>
              <a:rPr lang="ru-RU" sz="3200" dirty="0">
                <a:solidFill>
                  <a:schemeClr val="accent6">
                    <a:lumMod val="50000"/>
                  </a:schemeClr>
                </a:solidFill>
              </a:rPr>
              <a:t> золотили губы </a:t>
            </a:r>
          </a:p>
          <a:p>
            <a:pPr marL="274638" indent="-274638">
              <a:lnSpc>
                <a:spcPct val="80000"/>
              </a:lnSpc>
              <a:tabLst>
                <a:tab pos="274638" algn="l"/>
              </a:tabLst>
              <a:defRPr/>
            </a:pPr>
            <a:endParaRPr lang="ru-RU" sz="800" dirty="0">
              <a:solidFill>
                <a:schemeClr val="accent6">
                  <a:lumMod val="50000"/>
                </a:schemeClr>
              </a:solidFill>
            </a:endParaRPr>
          </a:p>
          <a:p>
            <a:pPr marL="274638" indent="-274638">
              <a:lnSpc>
                <a:spcPct val="80000"/>
              </a:lnSpc>
              <a:buFont typeface="Wingdings" pitchFamily="2" charset="2"/>
              <a:buChar char="§"/>
              <a:tabLst>
                <a:tab pos="274638" algn="l"/>
              </a:tabLst>
              <a:defRPr/>
            </a:pPr>
            <a:r>
              <a:rPr lang="ru-RU" sz="3200" dirty="0">
                <a:solidFill>
                  <a:schemeClr val="accent6">
                    <a:lumMod val="50000"/>
                  </a:schemeClr>
                </a:solidFill>
              </a:rPr>
              <a:t> покрывали коричневой краской зубы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14563" y="357188"/>
            <a:ext cx="6643687" cy="785812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КОСМЕТИКА </a:t>
            </a: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Древней  Руси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5" name="Picture 4" descr="gadanie8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214282" y="2285992"/>
            <a:ext cx="3214687" cy="4119563"/>
          </a:xfrm>
          <a:prstGeom prst="round2Same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3643313" y="1571625"/>
            <a:ext cx="5286375" cy="492918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82563" indent="-182563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умывались молоком, простоквашей </a:t>
            </a:r>
          </a:p>
          <a:p>
            <a:pPr marL="182563" indent="-182563">
              <a:lnSpc>
                <a:spcPct val="80000"/>
              </a:lnSpc>
              <a:defRPr/>
            </a:pPr>
            <a:endParaRPr lang="ru-RU" sz="600" dirty="0">
              <a:solidFill>
                <a:schemeClr val="accent6">
                  <a:lumMod val="50000"/>
                </a:schemeClr>
              </a:solidFill>
            </a:endParaRPr>
          </a:p>
          <a:p>
            <a:pPr marL="182563" indent="-182563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наносили на лицо толстым слоем румяна и белила</a:t>
            </a:r>
          </a:p>
          <a:p>
            <a:pPr marL="182563" indent="-182563">
              <a:lnSpc>
                <a:spcPct val="80000"/>
              </a:lnSpc>
              <a:defRPr/>
            </a:pPr>
            <a:endParaRPr lang="en-US" sz="600" dirty="0">
              <a:solidFill>
                <a:schemeClr val="accent6">
                  <a:lumMod val="50000"/>
                </a:schemeClr>
              </a:solidFill>
            </a:endParaRPr>
          </a:p>
          <a:p>
            <a:pPr marL="182563" indent="-182563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сурьмили ресницы и брови</a:t>
            </a:r>
          </a:p>
          <a:p>
            <a:pPr marL="182563" indent="-182563">
              <a:lnSpc>
                <a:spcPct val="80000"/>
              </a:lnSpc>
              <a:defRPr/>
            </a:pPr>
            <a:r>
              <a:rPr lang="ru-RU" sz="600" dirty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pPr marL="182563" indent="-182563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чернили светлые и белили черные брови </a:t>
            </a:r>
          </a:p>
          <a:p>
            <a:pPr marL="182563" indent="-182563">
              <a:lnSpc>
                <a:spcPct val="80000"/>
              </a:lnSpc>
              <a:defRPr/>
            </a:pPr>
            <a:endParaRPr lang="ru-RU" sz="600" dirty="0">
              <a:solidFill>
                <a:schemeClr val="accent6">
                  <a:lumMod val="50000"/>
                </a:schemeClr>
              </a:solidFill>
            </a:endParaRPr>
          </a:p>
          <a:p>
            <a:pPr marL="182563" indent="-182563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красили щеки свекольным соком </a:t>
            </a:r>
          </a:p>
          <a:p>
            <a:pPr marL="182563" indent="-182563">
              <a:lnSpc>
                <a:spcPct val="80000"/>
              </a:lnSpc>
              <a:defRPr/>
            </a:pPr>
            <a:endParaRPr lang="ru-RU" sz="600" dirty="0">
              <a:solidFill>
                <a:schemeClr val="accent6">
                  <a:lumMod val="50000"/>
                </a:schemeClr>
              </a:solidFill>
            </a:endParaRPr>
          </a:p>
          <a:p>
            <a:pPr marL="182563" indent="-182563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подводили брови древесным углем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 descr="2blendamed_romashka_white"/>
          <p:cNvPicPr>
            <a:picLocks noChangeAspect="1" noChangeArrowheads="1"/>
          </p:cNvPicPr>
          <p:nvPr/>
        </p:nvPicPr>
        <p:blipFill>
          <a:blip r:embed="rId2" cstate="print"/>
          <a:srcRect l="1872" r="2663"/>
          <a:stretch>
            <a:fillRect/>
          </a:stretch>
        </p:blipFill>
        <p:spPr bwMode="auto">
          <a:xfrm>
            <a:off x="4357688" y="1571625"/>
            <a:ext cx="3643312" cy="295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Выноска-облако 6"/>
          <p:cNvSpPr/>
          <p:nvPr/>
        </p:nvSpPr>
        <p:spPr>
          <a:xfrm>
            <a:off x="357158" y="428604"/>
            <a:ext cx="5786478" cy="2571768"/>
          </a:xfrm>
          <a:prstGeom prst="cloudCallou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Зубная паста</a:t>
            </a:r>
          </a:p>
        </p:txBody>
      </p:sp>
      <p:pic>
        <p:nvPicPr>
          <p:cNvPr id="13316" name="Picture 6" descr="10d6774ac038_e-and-toothbrush"/>
          <p:cNvPicPr>
            <a:picLocks noChangeAspect="1" noChangeArrowheads="1"/>
          </p:cNvPicPr>
          <p:nvPr/>
        </p:nvPicPr>
        <p:blipFill>
          <a:blip r:embed="rId3" cstate="print"/>
          <a:srcRect t="3696" b="5788"/>
          <a:stretch>
            <a:fillRect/>
          </a:stretch>
        </p:blipFill>
        <p:spPr bwMode="auto">
          <a:xfrm>
            <a:off x="642938" y="3000375"/>
            <a:ext cx="3314700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7" descr="Паста"/>
          <p:cNvPicPr>
            <a:picLocks noChangeAspect="1" noChangeArrowheads="1"/>
          </p:cNvPicPr>
          <p:nvPr/>
        </p:nvPicPr>
        <p:blipFill>
          <a:blip r:embed="rId4" cstate="print"/>
          <a:srcRect l="12758" r="11987"/>
          <a:stretch>
            <a:fillRect/>
          </a:stretch>
        </p:blipFill>
        <p:spPr bwMode="auto">
          <a:xfrm>
            <a:off x="5572125" y="4868863"/>
            <a:ext cx="2500313" cy="156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Равновесие">
  <a:themeElements>
    <a:clrScheme name="Равновесие 1">
      <a:dk1>
        <a:srgbClr val="663300"/>
      </a:dk1>
      <a:lt1>
        <a:srgbClr val="FFFFFF"/>
      </a:lt1>
      <a:dk2>
        <a:srgbClr val="996600"/>
      </a:dk2>
      <a:lt2>
        <a:srgbClr val="DBBD71"/>
      </a:lt2>
      <a:accent1>
        <a:srgbClr val="F8A500"/>
      </a:accent1>
      <a:accent2>
        <a:srgbClr val="808000"/>
      </a:accent2>
      <a:accent3>
        <a:srgbClr val="CAB8AA"/>
      </a:accent3>
      <a:accent4>
        <a:srgbClr val="DADADA"/>
      </a:accent4>
      <a:accent5>
        <a:srgbClr val="FBCFAA"/>
      </a:accent5>
      <a:accent6>
        <a:srgbClr val="737300"/>
      </a:accent6>
      <a:hlink>
        <a:srgbClr val="FFCC66"/>
      </a:hlink>
      <a:folHlink>
        <a:srgbClr val="CCA500"/>
      </a:folHlink>
    </a:clrScheme>
    <a:fontScheme name="Равновесие">
      <a:majorFont>
        <a:latin typeface="Arial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вновесие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2640</TotalTime>
  <Words>683</Words>
  <Application>Microsoft Office PowerPoint</Application>
  <PresentationFormat>Экран (4:3)</PresentationFormat>
  <Paragraphs>277</Paragraphs>
  <Slides>44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7" baseType="lpstr">
      <vt:lpstr>Тема Office</vt:lpstr>
      <vt:lpstr>Равновесие</vt:lpstr>
      <vt:lpstr>Worksheet</vt:lpstr>
      <vt:lpstr>Слайд 1</vt:lpstr>
      <vt:lpstr>Слайд 2</vt:lpstr>
      <vt:lpstr>Что такое косметика?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Состав губной помады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Виды мыла </vt:lpstr>
      <vt:lpstr>Мыловарение</vt:lpstr>
      <vt:lpstr>Основное сырье мыла</vt:lpstr>
      <vt:lpstr>Вспомогательное сырье мыла</vt:lpstr>
      <vt:lpstr>Слайд 31</vt:lpstr>
      <vt:lpstr>Химия в косметике</vt:lpstr>
      <vt:lpstr>Диоксан</vt:lpstr>
      <vt:lpstr>Нитрозамины</vt:lpstr>
      <vt:lpstr>Фталаты</vt:lpstr>
      <vt:lpstr>Парабены</vt:lpstr>
      <vt:lpstr>Пропиленгликоль</vt:lpstr>
      <vt:lpstr>Вазелин</vt:lpstr>
      <vt:lpstr>Формальдегид</vt:lpstr>
      <vt:lpstr>Триклозан</vt:lpstr>
      <vt:lpstr>Сополимеры винил пироллидина и винил ацетата</vt:lpstr>
      <vt:lpstr>Ароматизаторы</vt:lpstr>
      <vt:lpstr>Слайд 43</vt:lpstr>
      <vt:lpstr>Слайд 44</vt:lpstr>
    </vt:vector>
  </TitlesOfParts>
  <Company>DreamLair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Химия и Красота</dc:title>
  <dc:creator>Loner-XP</dc:creator>
  <cp:lastModifiedBy>atto</cp:lastModifiedBy>
  <cp:revision>251</cp:revision>
  <dcterms:created xsi:type="dcterms:W3CDTF">2011-03-14T18:35:48Z</dcterms:created>
  <dcterms:modified xsi:type="dcterms:W3CDTF">2016-05-19T12:45:31Z</dcterms:modified>
</cp:coreProperties>
</file>