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182" r:id="rId2"/>
    <p:sldMasterId id="2147484185" r:id="rId3"/>
  </p:sldMasterIdLst>
  <p:notesMasterIdLst>
    <p:notesMasterId r:id="rId39"/>
  </p:notesMasterIdLst>
  <p:sldIdLst>
    <p:sldId id="256" r:id="rId4"/>
    <p:sldId id="387" r:id="rId5"/>
    <p:sldId id="369" r:id="rId6"/>
    <p:sldId id="391" r:id="rId7"/>
    <p:sldId id="357" r:id="rId8"/>
    <p:sldId id="259" r:id="rId9"/>
    <p:sldId id="294" r:id="rId10"/>
    <p:sldId id="362" r:id="rId11"/>
    <p:sldId id="298" r:id="rId12"/>
    <p:sldId id="300" r:id="rId13"/>
    <p:sldId id="299" r:id="rId14"/>
    <p:sldId id="336" r:id="rId15"/>
    <p:sldId id="337" r:id="rId16"/>
    <p:sldId id="389" r:id="rId17"/>
    <p:sldId id="370" r:id="rId18"/>
    <p:sldId id="385" r:id="rId19"/>
    <p:sldId id="364" r:id="rId20"/>
    <p:sldId id="365" r:id="rId21"/>
    <p:sldId id="367" r:id="rId22"/>
    <p:sldId id="377" r:id="rId23"/>
    <p:sldId id="371" r:id="rId24"/>
    <p:sldId id="372" r:id="rId25"/>
    <p:sldId id="375" r:id="rId26"/>
    <p:sldId id="373" r:id="rId27"/>
    <p:sldId id="374" r:id="rId28"/>
    <p:sldId id="386" r:id="rId29"/>
    <p:sldId id="285" r:id="rId30"/>
    <p:sldId id="330" r:id="rId31"/>
    <p:sldId id="378" r:id="rId32"/>
    <p:sldId id="379" r:id="rId33"/>
    <p:sldId id="380" r:id="rId34"/>
    <p:sldId id="381" r:id="rId35"/>
    <p:sldId id="382" r:id="rId36"/>
    <p:sldId id="383" r:id="rId37"/>
    <p:sldId id="390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9900FF"/>
    <a:srgbClr val="FF66FF"/>
    <a:srgbClr val="CC66FF"/>
    <a:srgbClr val="FF00FF"/>
    <a:srgbClr val="FF3399"/>
    <a:srgbClr val="A50021"/>
    <a:srgbClr val="000000"/>
    <a:srgbClr val="0033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8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0.1095679012345679"/>
                  <c:y val="0.16302121780491799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sz="2800" b="1" dirty="0" smtClean="0">
                        <a:solidFill>
                          <a:schemeClr val="bg1"/>
                        </a:solidFill>
                      </a:rPr>
                      <a:t>15%</a:t>
                    </a:r>
                    <a:endParaRPr lang="en-US" sz="2800" b="1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046296296296297"/>
                      <c:h val="8.5583996157281891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4.9342070088461192E-2"/>
                  <c:y val="-0.26929937341511628"/>
                </c:manualLayout>
              </c:layout>
              <c:tx>
                <c:rich>
                  <a:bodyPr/>
                  <a:lstStyle/>
                  <a:p>
                    <a:r>
                      <a:rPr lang="en-US" sz="2800" b="1" dirty="0" smtClean="0">
                        <a:solidFill>
                          <a:schemeClr val="bg1"/>
                        </a:solidFill>
                      </a:rPr>
                      <a:t>85%</a:t>
                    </a:r>
                    <a:endParaRPr lang="en-US" sz="2800" b="1" dirty="0">
                      <a:solidFill>
                        <a:schemeClr val="bg1"/>
                      </a:solidFill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высокий уровень </c:v>
                </c:pt>
                <c:pt idx="1">
                  <c:v>средний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85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4821133469427492"/>
          <c:y val="0.3527315623216542"/>
          <c:w val="0.18543064061436776"/>
          <c:h val="0.4900331708412110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F4A5EB-C0D7-4AA1-ADE6-06D684635CE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8B2D58-30B4-4121-802B-8B08910BC46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Юркевич В.С.</a:t>
          </a:r>
          <a:endParaRPr lang="ru-RU" sz="2000" b="1" dirty="0"/>
        </a:p>
      </dgm:t>
    </dgm:pt>
    <dgm:pt modelId="{712661A9-30AB-4261-A4DB-0F5DD9836A2A}" type="parTrans" cxnId="{F1EEDD64-C107-4145-B059-B05D458F0016}">
      <dgm:prSet/>
      <dgm:spPr/>
      <dgm:t>
        <a:bodyPr/>
        <a:lstStyle/>
        <a:p>
          <a:endParaRPr lang="ru-RU"/>
        </a:p>
      </dgm:t>
    </dgm:pt>
    <dgm:pt modelId="{BAFED99D-A85B-4920-884B-ADA90971E0EE}" type="sibTrans" cxnId="{F1EEDD64-C107-4145-B059-B05D458F0016}">
      <dgm:prSet/>
      <dgm:spPr/>
      <dgm:t>
        <a:bodyPr/>
        <a:lstStyle/>
        <a:p>
          <a:endParaRPr lang="ru-RU"/>
        </a:p>
      </dgm:t>
    </dgm:pt>
    <dgm:pt modelId="{A98963AF-156A-40EA-BBFD-146EDCC8ACE7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Интеллектуальная одаренность. </a:t>
          </a:r>
          <a:endParaRPr lang="ru-RU" sz="1600" dirty="0"/>
        </a:p>
      </dgm:t>
    </dgm:pt>
    <dgm:pt modelId="{BE57AD30-8CE0-423F-B057-910CCE593C04}" type="parTrans" cxnId="{CE257A57-7C63-4EBD-B884-9186AE2035D0}">
      <dgm:prSet/>
      <dgm:spPr/>
      <dgm:t>
        <a:bodyPr/>
        <a:lstStyle/>
        <a:p>
          <a:endParaRPr lang="ru-RU"/>
        </a:p>
      </dgm:t>
    </dgm:pt>
    <dgm:pt modelId="{CB515A66-404B-44BF-9DC2-11E6FD5D6319}" type="sibTrans" cxnId="{CE257A57-7C63-4EBD-B884-9186AE2035D0}">
      <dgm:prSet/>
      <dgm:spPr/>
      <dgm:t>
        <a:bodyPr/>
        <a:lstStyle/>
        <a:p>
          <a:endParaRPr lang="ru-RU"/>
        </a:p>
      </dgm:t>
    </dgm:pt>
    <dgm:pt modelId="{D7B3E5C9-B17D-4F4B-AC06-441735EE3AE6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Хеллер</a:t>
          </a:r>
          <a:r>
            <a:rPr lang="ru-RU" sz="20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К.А.</a:t>
          </a:r>
          <a:endParaRPr lang="ru-RU" sz="2000" b="1" dirty="0"/>
        </a:p>
      </dgm:t>
    </dgm:pt>
    <dgm:pt modelId="{F7031800-986A-436B-92DA-A8A4C9FCE81F}" type="parTrans" cxnId="{2E570E7A-C556-47C4-907D-56D98CACA11B}">
      <dgm:prSet/>
      <dgm:spPr/>
      <dgm:t>
        <a:bodyPr/>
        <a:lstStyle/>
        <a:p>
          <a:endParaRPr lang="ru-RU"/>
        </a:p>
      </dgm:t>
    </dgm:pt>
    <dgm:pt modelId="{DF59024A-5797-4856-9DF7-70779DAA47D4}" type="sibTrans" cxnId="{2E570E7A-C556-47C4-907D-56D98CACA11B}">
      <dgm:prSet/>
      <dgm:spPr/>
      <dgm:t>
        <a:bodyPr/>
        <a:lstStyle/>
        <a:p>
          <a:endParaRPr lang="ru-RU"/>
        </a:p>
      </dgm:t>
    </dgm:pt>
    <dgm:pt modelId="{C67808DD-1941-4A66-A526-FA853F507B2F}">
      <dgm:prSet phldrT="[Текст]" custT="1"/>
      <dgm:spPr/>
      <dgm:t>
        <a:bodyPr/>
        <a:lstStyle/>
        <a:p>
          <a:r>
            <a:rPr lang="ru-RU" sz="1800" b="1" i="1" dirty="0" smtClean="0">
              <a:latin typeface="Times New Roman" pitchFamily="18" charset="0"/>
              <a:cs typeface="Times New Roman" pitchFamily="18" charset="0"/>
            </a:rPr>
            <a:t>Многофакторная модель одаренности:</a:t>
          </a:r>
          <a:endParaRPr lang="ru-RU" sz="1800" dirty="0"/>
        </a:p>
      </dgm:t>
    </dgm:pt>
    <dgm:pt modelId="{8D651B06-CAE8-45DB-8A40-F245E2BDE312}" type="parTrans" cxnId="{19BCBE0A-FFE8-4B10-B15A-272C40DE3783}">
      <dgm:prSet/>
      <dgm:spPr/>
      <dgm:t>
        <a:bodyPr/>
        <a:lstStyle/>
        <a:p>
          <a:endParaRPr lang="ru-RU"/>
        </a:p>
      </dgm:t>
    </dgm:pt>
    <dgm:pt modelId="{F4B58FE1-8896-4CA5-A00F-96ED46495F4B}" type="sibTrans" cxnId="{19BCBE0A-FFE8-4B10-B15A-272C40DE3783}">
      <dgm:prSet/>
      <dgm:spPr/>
      <dgm:t>
        <a:bodyPr/>
        <a:lstStyle/>
        <a:p>
          <a:endParaRPr lang="ru-RU"/>
        </a:p>
      </dgm:t>
    </dgm:pt>
    <dgm:pt modelId="{C2DB6B57-845B-45EA-A1FC-207407380B5C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Когнитивная одаренность (интеллектуальная, творческая, социальная); </a:t>
          </a:r>
        </a:p>
      </dgm:t>
    </dgm:pt>
    <dgm:pt modelId="{4760D019-CE12-4DBD-BBDF-13447C905E2A}" type="parTrans" cxnId="{D43D4EE0-0E04-4511-BFED-7AD9687259ED}">
      <dgm:prSet/>
      <dgm:spPr/>
      <dgm:t>
        <a:bodyPr/>
        <a:lstStyle/>
        <a:p>
          <a:endParaRPr lang="ru-RU"/>
        </a:p>
      </dgm:t>
    </dgm:pt>
    <dgm:pt modelId="{2EE2E693-EC1D-4B83-A4D4-7F16F436155C}" type="sibTrans" cxnId="{D43D4EE0-0E04-4511-BFED-7AD9687259ED}">
      <dgm:prSet/>
      <dgm:spPr/>
      <dgm:t>
        <a:bodyPr/>
        <a:lstStyle/>
        <a:p>
          <a:endParaRPr lang="ru-RU"/>
        </a:p>
      </dgm:t>
    </dgm:pt>
    <dgm:pt modelId="{AC77E288-558A-4D9D-BEBB-66B16F614E5B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Личностная одаренность (мотивация, интересы,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Я-концепция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);</a:t>
          </a:r>
        </a:p>
      </dgm:t>
    </dgm:pt>
    <dgm:pt modelId="{DECB64E0-D588-43C0-82BB-2EA40A71115B}" type="parTrans" cxnId="{296A921E-6638-4B7A-A1F3-DE79F60470CB}">
      <dgm:prSet/>
      <dgm:spPr/>
      <dgm:t>
        <a:bodyPr/>
        <a:lstStyle/>
        <a:p>
          <a:endParaRPr lang="ru-RU"/>
        </a:p>
      </dgm:t>
    </dgm:pt>
    <dgm:pt modelId="{7A509CFE-66CE-4B12-83A8-AD5A526D8E87}" type="sibTrans" cxnId="{296A921E-6638-4B7A-A1F3-DE79F60470CB}">
      <dgm:prSet/>
      <dgm:spPr/>
      <dgm:t>
        <a:bodyPr/>
        <a:lstStyle/>
        <a:p>
          <a:endParaRPr lang="ru-RU"/>
        </a:p>
      </dgm:t>
    </dgm:pt>
    <dgm:pt modelId="{BDE15FEF-C9D3-4D69-9CD8-E7B011800ED6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Социальная одаренность (климат в семье и школе, условия обучения, отношения со сверстниками).</a:t>
          </a:r>
        </a:p>
      </dgm:t>
    </dgm:pt>
    <dgm:pt modelId="{3D6C31BC-42B6-43AC-A964-327765E639FF}" type="parTrans" cxnId="{0A1EEE38-67D7-44B7-991B-930F3EAF602A}">
      <dgm:prSet/>
      <dgm:spPr/>
      <dgm:t>
        <a:bodyPr/>
        <a:lstStyle/>
        <a:p>
          <a:endParaRPr lang="ru-RU"/>
        </a:p>
      </dgm:t>
    </dgm:pt>
    <dgm:pt modelId="{4A93EB20-8088-4F3E-9B41-D50A4A266A59}" type="sibTrans" cxnId="{0A1EEE38-67D7-44B7-991B-930F3EAF602A}">
      <dgm:prSet/>
      <dgm:spPr/>
      <dgm:t>
        <a:bodyPr/>
        <a:lstStyle/>
        <a:p>
          <a:endParaRPr lang="ru-RU"/>
        </a:p>
      </dgm:t>
    </dgm:pt>
    <dgm:pt modelId="{A148EC42-CFD1-4D0F-9F63-61ADD118EA94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Академическая одаренность. </a:t>
          </a:r>
        </a:p>
      </dgm:t>
    </dgm:pt>
    <dgm:pt modelId="{501D4E54-C582-48CD-A47A-8E3F7D88E41E}" type="parTrans" cxnId="{6A9BA222-3B95-403A-8156-5EEE6D9E117D}">
      <dgm:prSet/>
      <dgm:spPr/>
      <dgm:t>
        <a:bodyPr/>
        <a:lstStyle/>
        <a:p>
          <a:endParaRPr lang="ru-RU"/>
        </a:p>
      </dgm:t>
    </dgm:pt>
    <dgm:pt modelId="{541EF5F4-8140-4E5D-983E-2A0E7BA1749D}" type="sibTrans" cxnId="{6A9BA222-3B95-403A-8156-5EEE6D9E117D}">
      <dgm:prSet/>
      <dgm:spPr/>
      <dgm:t>
        <a:bodyPr/>
        <a:lstStyle/>
        <a:p>
          <a:endParaRPr lang="ru-RU"/>
        </a:p>
      </dgm:t>
    </dgm:pt>
    <dgm:pt modelId="{3F3B13DB-E702-48BF-9309-08C2CD74E001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Художественная одаренность. </a:t>
          </a:r>
        </a:p>
      </dgm:t>
    </dgm:pt>
    <dgm:pt modelId="{D106FD4E-C3AD-4A6F-ACA4-D1612163A2A6}" type="parTrans" cxnId="{E100F630-603F-499A-B3CF-8756B77FE315}">
      <dgm:prSet/>
      <dgm:spPr/>
      <dgm:t>
        <a:bodyPr/>
        <a:lstStyle/>
        <a:p>
          <a:endParaRPr lang="ru-RU"/>
        </a:p>
      </dgm:t>
    </dgm:pt>
    <dgm:pt modelId="{90049A6B-C104-4043-BC24-B384E150042C}" type="sibTrans" cxnId="{E100F630-603F-499A-B3CF-8756B77FE315}">
      <dgm:prSet/>
      <dgm:spPr/>
      <dgm:t>
        <a:bodyPr/>
        <a:lstStyle/>
        <a:p>
          <a:endParaRPr lang="ru-RU"/>
        </a:p>
      </dgm:t>
    </dgm:pt>
    <dgm:pt modelId="{919BA613-0701-41DC-871C-2180FEC2B6BB}">
      <dgm:prSet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Креативная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одаренность.</a:t>
          </a:r>
        </a:p>
      </dgm:t>
    </dgm:pt>
    <dgm:pt modelId="{76839FB6-0146-4DDF-A069-B3E8B25F4090}" type="parTrans" cxnId="{D544F5B4-A365-4A0B-9CE7-0876B739F7C2}">
      <dgm:prSet/>
      <dgm:spPr/>
      <dgm:t>
        <a:bodyPr/>
        <a:lstStyle/>
        <a:p>
          <a:endParaRPr lang="ru-RU"/>
        </a:p>
      </dgm:t>
    </dgm:pt>
    <dgm:pt modelId="{18B606F3-C4D3-48A9-AEC3-F3CA1D01DA2C}" type="sibTrans" cxnId="{D544F5B4-A365-4A0B-9CE7-0876B739F7C2}">
      <dgm:prSet/>
      <dgm:spPr/>
      <dgm:t>
        <a:bodyPr/>
        <a:lstStyle/>
        <a:p>
          <a:endParaRPr lang="ru-RU"/>
        </a:p>
      </dgm:t>
    </dgm:pt>
    <dgm:pt modelId="{89A50761-6018-41F4-8D1E-450CA872DC8B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Лидерская (социальная) одаренность.</a:t>
          </a:r>
        </a:p>
      </dgm:t>
    </dgm:pt>
    <dgm:pt modelId="{D3A30EE0-EEAB-482B-BB20-78B4EAA1C0FC}" type="parTrans" cxnId="{E909BD1B-135B-4FFC-8618-D8ED6F6EF530}">
      <dgm:prSet/>
      <dgm:spPr/>
      <dgm:t>
        <a:bodyPr/>
        <a:lstStyle/>
        <a:p>
          <a:endParaRPr lang="ru-RU"/>
        </a:p>
      </dgm:t>
    </dgm:pt>
    <dgm:pt modelId="{18337547-8B49-46AD-B4B7-6749E8C13A3D}" type="sibTrans" cxnId="{E909BD1B-135B-4FFC-8618-D8ED6F6EF530}">
      <dgm:prSet/>
      <dgm:spPr/>
      <dgm:t>
        <a:bodyPr/>
        <a:lstStyle/>
        <a:p>
          <a:endParaRPr lang="ru-RU"/>
        </a:p>
      </dgm:t>
    </dgm:pt>
    <dgm:pt modelId="{EEB83428-28E0-4470-BCC1-B103A0DDFD79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Психомоторная (спортивная) одаренность</a:t>
          </a:r>
          <a:endParaRPr lang="ru-RU" sz="1600" dirty="0"/>
        </a:p>
      </dgm:t>
    </dgm:pt>
    <dgm:pt modelId="{33408CC5-B68E-48A9-801E-8C1E9E7E27B8}" type="parTrans" cxnId="{C56EC62C-1A18-4B09-B7F1-7C0DF4C7C56C}">
      <dgm:prSet/>
      <dgm:spPr/>
      <dgm:t>
        <a:bodyPr/>
        <a:lstStyle/>
        <a:p>
          <a:endParaRPr lang="ru-RU"/>
        </a:p>
      </dgm:t>
    </dgm:pt>
    <dgm:pt modelId="{56319176-0B19-4AE9-BE79-CB38B42AD241}" type="sibTrans" cxnId="{C56EC62C-1A18-4B09-B7F1-7C0DF4C7C56C}">
      <dgm:prSet/>
      <dgm:spPr/>
      <dgm:t>
        <a:bodyPr/>
        <a:lstStyle/>
        <a:p>
          <a:endParaRPr lang="ru-RU"/>
        </a:p>
      </dgm:t>
    </dgm:pt>
    <dgm:pt modelId="{CB1C9ACA-7C82-4AE3-A6D8-8A26B19F221E}" type="pres">
      <dgm:prSet presAssocID="{80F4A5EB-C0D7-4AA1-ADE6-06D684635CE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2A051F-6122-4EC9-8655-A3C85D130968}" type="pres">
      <dgm:prSet presAssocID="{B98B2D58-30B4-4121-802B-8B08910BC46B}" presName="composite" presStyleCnt="0"/>
      <dgm:spPr/>
    </dgm:pt>
    <dgm:pt modelId="{71912046-CB12-44AD-BDF7-D5AF982C4B9F}" type="pres">
      <dgm:prSet presAssocID="{B98B2D58-30B4-4121-802B-8B08910BC46B}" presName="parTx" presStyleLbl="alignNode1" presStyleIdx="0" presStyleCnt="2" custScaleX="130268" custScaleY="94264" custLinFactNeighborX="-213" custLinFactNeighborY="-16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6A0CA4-5C0A-488F-A729-0787CAD61A6E}" type="pres">
      <dgm:prSet presAssocID="{B98B2D58-30B4-4121-802B-8B08910BC46B}" presName="desTx" presStyleLbl="alignAccFollowNode1" presStyleIdx="0" presStyleCnt="2" custScaleX="131373" custScaleY="76588" custLinFactNeighborX="-2247" custLinFactNeighborY="-66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15FEA8-88BF-4B02-9850-FFB1A188D8E2}" type="pres">
      <dgm:prSet presAssocID="{BAFED99D-A85B-4920-884B-ADA90971E0EE}" presName="space" presStyleCnt="0"/>
      <dgm:spPr/>
    </dgm:pt>
    <dgm:pt modelId="{CA6E3507-CC23-4432-A5B2-2D604E8DB360}" type="pres">
      <dgm:prSet presAssocID="{D7B3E5C9-B17D-4F4B-AC06-441735EE3AE6}" presName="composite" presStyleCnt="0"/>
      <dgm:spPr/>
    </dgm:pt>
    <dgm:pt modelId="{172CC1ED-6165-4E2B-8673-792526B43C94}" type="pres">
      <dgm:prSet presAssocID="{D7B3E5C9-B17D-4F4B-AC06-441735EE3AE6}" presName="parTx" presStyleLbl="alignNode1" presStyleIdx="1" presStyleCnt="2" custScaleX="141451" custScaleY="93010" custLinFactNeighborX="4750" custLinFactNeighborY="-159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DA2C38-78B7-4EA4-8B42-F78550CBDE9D}" type="pres">
      <dgm:prSet presAssocID="{D7B3E5C9-B17D-4F4B-AC06-441735EE3AE6}" presName="desTx" presStyleLbl="alignAccFollowNode1" presStyleIdx="1" presStyleCnt="2" custScaleX="141975" custScaleY="78575" custLinFactNeighborX="-162" custLinFactNeighborY="-48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8946A9-B66E-4163-966F-EEC10DAB3C93}" type="presOf" srcId="{D7B3E5C9-B17D-4F4B-AC06-441735EE3AE6}" destId="{172CC1ED-6165-4E2B-8673-792526B43C94}" srcOrd="0" destOrd="0" presId="urn:microsoft.com/office/officeart/2005/8/layout/hList1"/>
    <dgm:cxn modelId="{CE257A57-7C63-4EBD-B884-9186AE2035D0}" srcId="{B98B2D58-30B4-4121-802B-8B08910BC46B}" destId="{A98963AF-156A-40EA-BBFD-146EDCC8ACE7}" srcOrd="0" destOrd="0" parTransId="{BE57AD30-8CE0-423F-B057-910CCE593C04}" sibTransId="{CB515A66-404B-44BF-9DC2-11E6FD5D6319}"/>
    <dgm:cxn modelId="{6A9BA222-3B95-403A-8156-5EEE6D9E117D}" srcId="{B98B2D58-30B4-4121-802B-8B08910BC46B}" destId="{A148EC42-CFD1-4D0F-9F63-61ADD118EA94}" srcOrd="1" destOrd="0" parTransId="{501D4E54-C582-48CD-A47A-8E3F7D88E41E}" sibTransId="{541EF5F4-8140-4E5D-983E-2A0E7BA1749D}"/>
    <dgm:cxn modelId="{2E570E7A-C556-47C4-907D-56D98CACA11B}" srcId="{80F4A5EB-C0D7-4AA1-ADE6-06D684635CEB}" destId="{D7B3E5C9-B17D-4F4B-AC06-441735EE3AE6}" srcOrd="1" destOrd="0" parTransId="{F7031800-986A-436B-92DA-A8A4C9FCE81F}" sibTransId="{DF59024A-5797-4856-9DF7-70779DAA47D4}"/>
    <dgm:cxn modelId="{7868140B-E1E5-47CA-AA8A-93C313BA6A3E}" type="presOf" srcId="{89A50761-6018-41F4-8D1E-450CA872DC8B}" destId="{006A0CA4-5C0A-488F-A729-0787CAD61A6E}" srcOrd="0" destOrd="4" presId="urn:microsoft.com/office/officeart/2005/8/layout/hList1"/>
    <dgm:cxn modelId="{D43D4EE0-0E04-4511-BFED-7AD9687259ED}" srcId="{D7B3E5C9-B17D-4F4B-AC06-441735EE3AE6}" destId="{C2DB6B57-845B-45EA-A1FC-207407380B5C}" srcOrd="1" destOrd="0" parTransId="{4760D019-CE12-4DBD-BBDF-13447C905E2A}" sibTransId="{2EE2E693-EC1D-4B83-A4D4-7F16F436155C}"/>
    <dgm:cxn modelId="{F1EEDD64-C107-4145-B059-B05D458F0016}" srcId="{80F4A5EB-C0D7-4AA1-ADE6-06D684635CEB}" destId="{B98B2D58-30B4-4121-802B-8B08910BC46B}" srcOrd="0" destOrd="0" parTransId="{712661A9-30AB-4261-A4DB-0F5DD9836A2A}" sibTransId="{BAFED99D-A85B-4920-884B-ADA90971E0EE}"/>
    <dgm:cxn modelId="{9F62B71B-5A8A-4D07-AF45-5E7E1EA511EA}" type="presOf" srcId="{919BA613-0701-41DC-871C-2180FEC2B6BB}" destId="{006A0CA4-5C0A-488F-A729-0787CAD61A6E}" srcOrd="0" destOrd="3" presId="urn:microsoft.com/office/officeart/2005/8/layout/hList1"/>
    <dgm:cxn modelId="{3A7B1E3D-E380-4175-B3A8-9615FB39B9E9}" type="presOf" srcId="{C67808DD-1941-4A66-A526-FA853F507B2F}" destId="{AADA2C38-78B7-4EA4-8B42-F78550CBDE9D}" srcOrd="0" destOrd="0" presId="urn:microsoft.com/office/officeart/2005/8/layout/hList1"/>
    <dgm:cxn modelId="{D44E9F6F-5202-4B0A-B32B-D9DEC5ACE91F}" type="presOf" srcId="{3F3B13DB-E702-48BF-9309-08C2CD74E001}" destId="{006A0CA4-5C0A-488F-A729-0787CAD61A6E}" srcOrd="0" destOrd="2" presId="urn:microsoft.com/office/officeart/2005/8/layout/hList1"/>
    <dgm:cxn modelId="{E100F630-603F-499A-B3CF-8756B77FE315}" srcId="{B98B2D58-30B4-4121-802B-8B08910BC46B}" destId="{3F3B13DB-E702-48BF-9309-08C2CD74E001}" srcOrd="2" destOrd="0" parTransId="{D106FD4E-C3AD-4A6F-ACA4-D1612163A2A6}" sibTransId="{90049A6B-C104-4043-BC24-B384E150042C}"/>
    <dgm:cxn modelId="{E909BD1B-135B-4FFC-8618-D8ED6F6EF530}" srcId="{B98B2D58-30B4-4121-802B-8B08910BC46B}" destId="{89A50761-6018-41F4-8D1E-450CA872DC8B}" srcOrd="4" destOrd="0" parTransId="{D3A30EE0-EEAB-482B-BB20-78B4EAA1C0FC}" sibTransId="{18337547-8B49-46AD-B4B7-6749E8C13A3D}"/>
    <dgm:cxn modelId="{19BCBE0A-FFE8-4B10-B15A-272C40DE3783}" srcId="{D7B3E5C9-B17D-4F4B-AC06-441735EE3AE6}" destId="{C67808DD-1941-4A66-A526-FA853F507B2F}" srcOrd="0" destOrd="0" parTransId="{8D651B06-CAE8-45DB-8A40-F245E2BDE312}" sibTransId="{F4B58FE1-8896-4CA5-A00F-96ED46495F4B}"/>
    <dgm:cxn modelId="{E647AC8E-9C02-4E3A-9157-7EEE5DB901E2}" type="presOf" srcId="{80F4A5EB-C0D7-4AA1-ADE6-06D684635CEB}" destId="{CB1C9ACA-7C82-4AE3-A6D8-8A26B19F221E}" srcOrd="0" destOrd="0" presId="urn:microsoft.com/office/officeart/2005/8/layout/hList1"/>
    <dgm:cxn modelId="{037E6829-5E33-4AD7-AAD9-11E57836CB2F}" type="presOf" srcId="{AC77E288-558A-4D9D-BEBB-66B16F614E5B}" destId="{AADA2C38-78B7-4EA4-8B42-F78550CBDE9D}" srcOrd="0" destOrd="2" presId="urn:microsoft.com/office/officeart/2005/8/layout/hList1"/>
    <dgm:cxn modelId="{E55729B3-B73B-495C-869E-4827D42F7734}" type="presOf" srcId="{EEB83428-28E0-4470-BCC1-B103A0DDFD79}" destId="{006A0CA4-5C0A-488F-A729-0787CAD61A6E}" srcOrd="0" destOrd="5" presId="urn:microsoft.com/office/officeart/2005/8/layout/hList1"/>
    <dgm:cxn modelId="{3D2A52B0-F753-4595-A457-6FE31CB8F881}" type="presOf" srcId="{BDE15FEF-C9D3-4D69-9CD8-E7B011800ED6}" destId="{AADA2C38-78B7-4EA4-8B42-F78550CBDE9D}" srcOrd="0" destOrd="3" presId="urn:microsoft.com/office/officeart/2005/8/layout/hList1"/>
    <dgm:cxn modelId="{C56EC62C-1A18-4B09-B7F1-7C0DF4C7C56C}" srcId="{B98B2D58-30B4-4121-802B-8B08910BC46B}" destId="{EEB83428-28E0-4470-BCC1-B103A0DDFD79}" srcOrd="5" destOrd="0" parTransId="{33408CC5-B68E-48A9-801E-8C1E9E7E27B8}" sibTransId="{56319176-0B19-4AE9-BE79-CB38B42AD241}"/>
    <dgm:cxn modelId="{39F3D79E-8195-47FB-9A81-DD2DF3F30411}" type="presOf" srcId="{A148EC42-CFD1-4D0F-9F63-61ADD118EA94}" destId="{006A0CA4-5C0A-488F-A729-0787CAD61A6E}" srcOrd="0" destOrd="1" presId="urn:microsoft.com/office/officeart/2005/8/layout/hList1"/>
    <dgm:cxn modelId="{296A921E-6638-4B7A-A1F3-DE79F60470CB}" srcId="{D7B3E5C9-B17D-4F4B-AC06-441735EE3AE6}" destId="{AC77E288-558A-4D9D-BEBB-66B16F614E5B}" srcOrd="2" destOrd="0" parTransId="{DECB64E0-D588-43C0-82BB-2EA40A71115B}" sibTransId="{7A509CFE-66CE-4B12-83A8-AD5A526D8E87}"/>
    <dgm:cxn modelId="{76BF68F8-96C6-493C-9D68-E6F836A0F60D}" type="presOf" srcId="{C2DB6B57-845B-45EA-A1FC-207407380B5C}" destId="{AADA2C38-78B7-4EA4-8B42-F78550CBDE9D}" srcOrd="0" destOrd="1" presId="urn:microsoft.com/office/officeart/2005/8/layout/hList1"/>
    <dgm:cxn modelId="{4B7294E9-46CB-487D-92A1-018821FFA579}" type="presOf" srcId="{A98963AF-156A-40EA-BBFD-146EDCC8ACE7}" destId="{006A0CA4-5C0A-488F-A729-0787CAD61A6E}" srcOrd="0" destOrd="0" presId="urn:microsoft.com/office/officeart/2005/8/layout/hList1"/>
    <dgm:cxn modelId="{DB813537-7A77-4E7E-BB22-4C617B91E33E}" type="presOf" srcId="{B98B2D58-30B4-4121-802B-8B08910BC46B}" destId="{71912046-CB12-44AD-BDF7-D5AF982C4B9F}" srcOrd="0" destOrd="0" presId="urn:microsoft.com/office/officeart/2005/8/layout/hList1"/>
    <dgm:cxn modelId="{0A1EEE38-67D7-44B7-991B-930F3EAF602A}" srcId="{D7B3E5C9-B17D-4F4B-AC06-441735EE3AE6}" destId="{BDE15FEF-C9D3-4D69-9CD8-E7B011800ED6}" srcOrd="3" destOrd="0" parTransId="{3D6C31BC-42B6-43AC-A964-327765E639FF}" sibTransId="{4A93EB20-8088-4F3E-9B41-D50A4A266A59}"/>
    <dgm:cxn modelId="{D544F5B4-A365-4A0B-9CE7-0876B739F7C2}" srcId="{B98B2D58-30B4-4121-802B-8B08910BC46B}" destId="{919BA613-0701-41DC-871C-2180FEC2B6BB}" srcOrd="3" destOrd="0" parTransId="{76839FB6-0146-4DDF-A069-B3E8B25F4090}" sibTransId="{18B606F3-C4D3-48A9-AEC3-F3CA1D01DA2C}"/>
    <dgm:cxn modelId="{B0855093-9D9E-4819-962E-75533A920D70}" type="presParOf" srcId="{CB1C9ACA-7C82-4AE3-A6D8-8A26B19F221E}" destId="{6C2A051F-6122-4EC9-8655-A3C85D130968}" srcOrd="0" destOrd="0" presId="urn:microsoft.com/office/officeart/2005/8/layout/hList1"/>
    <dgm:cxn modelId="{57F0BB7A-34A0-477B-88D5-9A9AE7B711B2}" type="presParOf" srcId="{6C2A051F-6122-4EC9-8655-A3C85D130968}" destId="{71912046-CB12-44AD-BDF7-D5AF982C4B9F}" srcOrd="0" destOrd="0" presId="urn:microsoft.com/office/officeart/2005/8/layout/hList1"/>
    <dgm:cxn modelId="{5827FB4C-110C-4993-8752-F130BCAA6F58}" type="presParOf" srcId="{6C2A051F-6122-4EC9-8655-A3C85D130968}" destId="{006A0CA4-5C0A-488F-A729-0787CAD61A6E}" srcOrd="1" destOrd="0" presId="urn:microsoft.com/office/officeart/2005/8/layout/hList1"/>
    <dgm:cxn modelId="{0B862470-73D7-4D57-B2E5-77FB61DC4BFA}" type="presParOf" srcId="{CB1C9ACA-7C82-4AE3-A6D8-8A26B19F221E}" destId="{0A15FEA8-88BF-4B02-9850-FFB1A188D8E2}" srcOrd="1" destOrd="0" presId="urn:microsoft.com/office/officeart/2005/8/layout/hList1"/>
    <dgm:cxn modelId="{03D0CEE0-6329-411D-83FB-A744D4775D9D}" type="presParOf" srcId="{CB1C9ACA-7C82-4AE3-A6D8-8A26B19F221E}" destId="{CA6E3507-CC23-4432-A5B2-2D604E8DB360}" srcOrd="2" destOrd="0" presId="urn:microsoft.com/office/officeart/2005/8/layout/hList1"/>
    <dgm:cxn modelId="{92F8028A-76F0-44C3-A4E0-7566FC95F54D}" type="presParOf" srcId="{CA6E3507-CC23-4432-A5B2-2D604E8DB360}" destId="{172CC1ED-6165-4E2B-8673-792526B43C94}" srcOrd="0" destOrd="0" presId="urn:microsoft.com/office/officeart/2005/8/layout/hList1"/>
    <dgm:cxn modelId="{DEFF1379-5E9D-483A-8429-EACB85454DAF}" type="presParOf" srcId="{CA6E3507-CC23-4432-A5B2-2D604E8DB360}" destId="{AADA2C38-78B7-4EA4-8B42-F78550CBDE9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A6383E-035A-43C8-8B7A-71AE4433C7B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461993-FE6A-4FAC-B3CA-A7531A8C6A0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Georgia" pitchFamily="18" charset="0"/>
            </a:rPr>
            <a:t>Актуальная  – </a:t>
          </a:r>
        </a:p>
      </dgm:t>
    </dgm:pt>
    <dgm:pt modelId="{81E674AC-2BBB-4FC5-B64F-1BBEF73C45D9}" type="parTrans" cxnId="{A9A39A10-8514-4EB9-86AD-714630359E1B}">
      <dgm:prSet/>
      <dgm:spPr/>
      <dgm:t>
        <a:bodyPr/>
        <a:lstStyle/>
        <a:p>
          <a:endParaRPr lang="ru-RU"/>
        </a:p>
      </dgm:t>
    </dgm:pt>
    <dgm:pt modelId="{9CA7D348-90BC-4482-8DA6-53EF488A1E72}" type="sibTrans" cxnId="{A9A39A10-8514-4EB9-86AD-714630359E1B}">
      <dgm:prSet/>
      <dgm:spPr/>
      <dgm:t>
        <a:bodyPr/>
        <a:lstStyle/>
        <a:p>
          <a:endParaRPr lang="ru-RU"/>
        </a:p>
      </dgm:t>
    </dgm:pt>
    <dgm:pt modelId="{1ADF86AE-72CD-44BD-A727-E0DE5C38CF7A}">
      <dgm:prSet phldrT="[Текст]"/>
      <dgm:spPr/>
      <dgm:t>
        <a:bodyPr/>
        <a:lstStyle/>
        <a:p>
          <a:r>
            <a:rPr lang="ru-RU" dirty="0" smtClean="0">
              <a:latin typeface="Georgia" pitchFamily="18" charset="0"/>
            </a:rPr>
            <a:t>психологическая характеристика ребенка с такими </a:t>
          </a:r>
          <a:r>
            <a:rPr lang="ru-RU" b="1" i="1" dirty="0" smtClean="0">
              <a:latin typeface="Georgia" pitchFamily="18" charset="0"/>
            </a:rPr>
            <a:t>наличными</a:t>
          </a:r>
          <a:r>
            <a:rPr lang="ru-RU" dirty="0" smtClean="0">
              <a:latin typeface="Georgia" pitchFamily="18" charset="0"/>
            </a:rPr>
            <a:t> </a:t>
          </a:r>
          <a:r>
            <a:rPr lang="ru-RU" b="1" i="1" dirty="0" smtClean="0">
              <a:latin typeface="Georgia" pitchFamily="18" charset="0"/>
            </a:rPr>
            <a:t>(уже достигнутыми) </a:t>
          </a:r>
          <a:r>
            <a:rPr lang="ru-RU" b="0" i="0" dirty="0" smtClean="0">
              <a:latin typeface="Georgia" pitchFamily="18" charset="0"/>
            </a:rPr>
            <a:t>показателями</a:t>
          </a:r>
          <a:r>
            <a:rPr lang="ru-RU" b="1" i="1" dirty="0" smtClean="0">
              <a:latin typeface="Georgia" pitchFamily="18" charset="0"/>
            </a:rPr>
            <a:t> </a:t>
          </a:r>
          <a:r>
            <a:rPr lang="ru-RU" dirty="0" smtClean="0">
              <a:latin typeface="Georgia" pitchFamily="18" charset="0"/>
            </a:rPr>
            <a:t>психического развития, которые проявляются в более высоком уровне выполнения деятельности в конкретной предметной области по сравнению с возрастной и социальной нормой. </a:t>
          </a:r>
          <a:endParaRPr lang="ru-RU" dirty="0"/>
        </a:p>
      </dgm:t>
    </dgm:pt>
    <dgm:pt modelId="{706CBD10-5AF9-47EA-AB71-7467D60AFF13}" type="parTrans" cxnId="{50C91B68-899D-4D6B-AA36-38F936DEEC3A}">
      <dgm:prSet/>
      <dgm:spPr/>
      <dgm:t>
        <a:bodyPr/>
        <a:lstStyle/>
        <a:p>
          <a:endParaRPr lang="ru-RU"/>
        </a:p>
      </dgm:t>
    </dgm:pt>
    <dgm:pt modelId="{4592716C-2FB1-49E6-BCC3-E7D787CABFFC}" type="sibTrans" cxnId="{50C91B68-899D-4D6B-AA36-38F936DEEC3A}">
      <dgm:prSet/>
      <dgm:spPr/>
      <dgm:t>
        <a:bodyPr/>
        <a:lstStyle/>
        <a:p>
          <a:endParaRPr lang="ru-RU"/>
        </a:p>
      </dgm:t>
    </dgm:pt>
    <dgm:pt modelId="{91E0A02A-CAA9-45F0-BB9D-BD52089829FE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Georgia" pitchFamily="18" charset="0"/>
            </a:rPr>
            <a:t>Потенциальная -  </a:t>
          </a:r>
        </a:p>
      </dgm:t>
    </dgm:pt>
    <dgm:pt modelId="{D625A2CD-1AEB-4C71-9083-7A644BF18F5F}" type="parTrans" cxnId="{5E6B0154-B0DC-4E0C-BCC5-70FA98F74FB6}">
      <dgm:prSet/>
      <dgm:spPr/>
      <dgm:t>
        <a:bodyPr/>
        <a:lstStyle/>
        <a:p>
          <a:endParaRPr lang="ru-RU"/>
        </a:p>
      </dgm:t>
    </dgm:pt>
    <dgm:pt modelId="{A41861D2-A6D8-4FBB-A7CA-48662493F9C5}" type="sibTrans" cxnId="{5E6B0154-B0DC-4E0C-BCC5-70FA98F74FB6}">
      <dgm:prSet/>
      <dgm:spPr/>
      <dgm:t>
        <a:bodyPr/>
        <a:lstStyle/>
        <a:p>
          <a:endParaRPr lang="ru-RU"/>
        </a:p>
      </dgm:t>
    </dgm:pt>
    <dgm:pt modelId="{4A1707D0-9964-414D-9C81-9EE12901F03F}">
      <dgm:prSet phldrT="[Текст]"/>
      <dgm:spPr/>
      <dgm:t>
        <a:bodyPr/>
        <a:lstStyle/>
        <a:p>
          <a:r>
            <a:rPr lang="ru-RU" dirty="0" smtClean="0">
              <a:latin typeface="Georgia" pitchFamily="18" charset="0"/>
            </a:rPr>
            <a:t>это психологическая характеристика ребенка, который имеет лишь определенные психические </a:t>
          </a:r>
          <a:r>
            <a:rPr lang="ru-RU" b="1" i="1" dirty="0" smtClean="0">
              <a:latin typeface="Georgia" pitchFamily="18" charset="0"/>
            </a:rPr>
            <a:t>возможности (потенциал) </a:t>
          </a:r>
          <a:r>
            <a:rPr lang="ru-RU" dirty="0" smtClean="0">
              <a:latin typeface="Georgia" pitchFamily="18" charset="0"/>
            </a:rPr>
            <a:t>для высоких достижений в том или ином виде деятельности, но не может реализовать свои возможности в данный момент времени в силу их функциональной недостаточности. </a:t>
          </a:r>
          <a:endParaRPr lang="ru-RU" dirty="0"/>
        </a:p>
      </dgm:t>
    </dgm:pt>
    <dgm:pt modelId="{934FB6C4-3FD0-4439-85C5-E4CFCBECBF6C}" type="parTrans" cxnId="{FA6200EF-01E7-4042-BB2C-47A25E1C2AB2}">
      <dgm:prSet/>
      <dgm:spPr/>
      <dgm:t>
        <a:bodyPr/>
        <a:lstStyle/>
        <a:p>
          <a:endParaRPr lang="ru-RU"/>
        </a:p>
      </dgm:t>
    </dgm:pt>
    <dgm:pt modelId="{01B527E7-9BE0-4662-BC22-3129072CD885}" type="sibTrans" cxnId="{FA6200EF-01E7-4042-BB2C-47A25E1C2AB2}">
      <dgm:prSet/>
      <dgm:spPr/>
      <dgm:t>
        <a:bodyPr/>
        <a:lstStyle/>
        <a:p>
          <a:endParaRPr lang="ru-RU"/>
        </a:p>
      </dgm:t>
    </dgm:pt>
    <dgm:pt modelId="{252DD905-28D7-4466-B759-19EBBB550F54}" type="pres">
      <dgm:prSet presAssocID="{E3A6383E-035A-43C8-8B7A-71AE4433C7B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85012A-7040-4A21-93B7-C145834DD60B}" type="pres">
      <dgm:prSet presAssocID="{87461993-FE6A-4FAC-B3CA-A7531A8C6A0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12DFE1-39E1-43D4-A32F-BCDD96E928D0}" type="pres">
      <dgm:prSet presAssocID="{87461993-FE6A-4FAC-B3CA-A7531A8C6A0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568AB6-6343-4D79-AD8C-B83F972EB231}" type="pres">
      <dgm:prSet presAssocID="{91E0A02A-CAA9-45F0-BB9D-BD52089829FE}" presName="parentText" presStyleLbl="node1" presStyleIdx="1" presStyleCnt="2" custLinFactNeighborX="520" custLinFactNeighborY="24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B65077-3226-4998-9BB0-ADC53A2A99AA}" type="pres">
      <dgm:prSet presAssocID="{91E0A02A-CAA9-45F0-BB9D-BD52089829F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A39A10-8514-4EB9-86AD-714630359E1B}" srcId="{E3A6383E-035A-43C8-8B7A-71AE4433C7BD}" destId="{87461993-FE6A-4FAC-B3CA-A7531A8C6A0A}" srcOrd="0" destOrd="0" parTransId="{81E674AC-2BBB-4FC5-B64F-1BBEF73C45D9}" sibTransId="{9CA7D348-90BC-4482-8DA6-53EF488A1E72}"/>
    <dgm:cxn modelId="{FA6200EF-01E7-4042-BB2C-47A25E1C2AB2}" srcId="{91E0A02A-CAA9-45F0-BB9D-BD52089829FE}" destId="{4A1707D0-9964-414D-9C81-9EE12901F03F}" srcOrd="0" destOrd="0" parTransId="{934FB6C4-3FD0-4439-85C5-E4CFCBECBF6C}" sibTransId="{01B527E7-9BE0-4662-BC22-3129072CD885}"/>
    <dgm:cxn modelId="{0BB17148-EA5E-419A-8987-44AAF424730B}" type="presOf" srcId="{1ADF86AE-72CD-44BD-A727-E0DE5C38CF7A}" destId="{9E12DFE1-39E1-43D4-A32F-BCDD96E928D0}" srcOrd="0" destOrd="0" presId="urn:microsoft.com/office/officeart/2005/8/layout/vList2"/>
    <dgm:cxn modelId="{FEA34D37-73D0-4D9B-A886-D208D5C94F48}" type="presOf" srcId="{91E0A02A-CAA9-45F0-BB9D-BD52089829FE}" destId="{D9568AB6-6343-4D79-AD8C-B83F972EB231}" srcOrd="0" destOrd="0" presId="urn:microsoft.com/office/officeart/2005/8/layout/vList2"/>
    <dgm:cxn modelId="{50C91B68-899D-4D6B-AA36-38F936DEEC3A}" srcId="{87461993-FE6A-4FAC-B3CA-A7531A8C6A0A}" destId="{1ADF86AE-72CD-44BD-A727-E0DE5C38CF7A}" srcOrd="0" destOrd="0" parTransId="{706CBD10-5AF9-47EA-AB71-7467D60AFF13}" sibTransId="{4592716C-2FB1-49E6-BCC3-E7D787CABFFC}"/>
    <dgm:cxn modelId="{A5108C72-90E3-4155-891B-6DA13472BA46}" type="presOf" srcId="{4A1707D0-9964-414D-9C81-9EE12901F03F}" destId="{EAB65077-3226-4998-9BB0-ADC53A2A99AA}" srcOrd="0" destOrd="0" presId="urn:microsoft.com/office/officeart/2005/8/layout/vList2"/>
    <dgm:cxn modelId="{3482787F-C1BC-4272-A19B-6DDD81515016}" type="presOf" srcId="{E3A6383E-035A-43C8-8B7A-71AE4433C7BD}" destId="{252DD905-28D7-4466-B759-19EBBB550F54}" srcOrd="0" destOrd="0" presId="urn:microsoft.com/office/officeart/2005/8/layout/vList2"/>
    <dgm:cxn modelId="{5E6B0154-B0DC-4E0C-BCC5-70FA98F74FB6}" srcId="{E3A6383E-035A-43C8-8B7A-71AE4433C7BD}" destId="{91E0A02A-CAA9-45F0-BB9D-BD52089829FE}" srcOrd="1" destOrd="0" parTransId="{D625A2CD-1AEB-4C71-9083-7A644BF18F5F}" sibTransId="{A41861D2-A6D8-4FBB-A7CA-48662493F9C5}"/>
    <dgm:cxn modelId="{FD3E36B4-C75A-478A-BC9E-F60173555E62}" type="presOf" srcId="{87461993-FE6A-4FAC-B3CA-A7531A8C6A0A}" destId="{8385012A-7040-4A21-93B7-C145834DD60B}" srcOrd="0" destOrd="0" presId="urn:microsoft.com/office/officeart/2005/8/layout/vList2"/>
    <dgm:cxn modelId="{60F5C49E-0024-4E25-9FA5-0BCBF2B2DA16}" type="presParOf" srcId="{252DD905-28D7-4466-B759-19EBBB550F54}" destId="{8385012A-7040-4A21-93B7-C145834DD60B}" srcOrd="0" destOrd="0" presId="urn:microsoft.com/office/officeart/2005/8/layout/vList2"/>
    <dgm:cxn modelId="{22293AD3-C63D-4E70-B1FA-0F3E513D0D7B}" type="presParOf" srcId="{252DD905-28D7-4466-B759-19EBBB550F54}" destId="{9E12DFE1-39E1-43D4-A32F-BCDD96E928D0}" srcOrd="1" destOrd="0" presId="urn:microsoft.com/office/officeart/2005/8/layout/vList2"/>
    <dgm:cxn modelId="{C05837D3-FFDD-452D-A588-1A0E43C46CB9}" type="presParOf" srcId="{252DD905-28D7-4466-B759-19EBBB550F54}" destId="{D9568AB6-6343-4D79-AD8C-B83F972EB231}" srcOrd="2" destOrd="0" presId="urn:microsoft.com/office/officeart/2005/8/layout/vList2"/>
    <dgm:cxn modelId="{39C2ACFF-0481-4BFD-8D63-5DDAC82471CD}" type="presParOf" srcId="{252DD905-28D7-4466-B759-19EBBB550F54}" destId="{EAB65077-3226-4998-9BB0-ADC53A2A99A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0EFAE8-D256-4EC8-8C20-02AF69AA4ED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42B878-6EDB-4831-BB45-FDD7906830CC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Georgia" pitchFamily="18" charset="0"/>
            </a:rPr>
            <a:t>Явная одарённость -</a:t>
          </a:r>
          <a:r>
            <a:rPr lang="ru-RU" sz="2800" dirty="0" smtClean="0">
              <a:solidFill>
                <a:schemeClr val="tx1"/>
              </a:solidFill>
              <a:latin typeface="Georgia" pitchFamily="18" charset="0"/>
            </a:rPr>
            <a:t> </a:t>
          </a:r>
          <a:endParaRPr lang="ru-RU" sz="2800" dirty="0">
            <a:solidFill>
              <a:schemeClr val="tx1"/>
            </a:solidFill>
          </a:endParaRPr>
        </a:p>
      </dgm:t>
    </dgm:pt>
    <dgm:pt modelId="{AD2D4BD9-94C1-44E2-9FB9-BA057D17A10B}" type="parTrans" cxnId="{EBF7C018-FDA2-45ED-8737-681967F4671F}">
      <dgm:prSet/>
      <dgm:spPr/>
      <dgm:t>
        <a:bodyPr/>
        <a:lstStyle/>
        <a:p>
          <a:endParaRPr lang="ru-RU"/>
        </a:p>
      </dgm:t>
    </dgm:pt>
    <dgm:pt modelId="{87DC303F-7BF2-428D-AD1D-8FC42CFF2A13}" type="sibTrans" cxnId="{EBF7C018-FDA2-45ED-8737-681967F4671F}">
      <dgm:prSet/>
      <dgm:spPr/>
      <dgm:t>
        <a:bodyPr/>
        <a:lstStyle/>
        <a:p>
          <a:endParaRPr lang="ru-RU"/>
        </a:p>
      </dgm:t>
    </dgm:pt>
    <dgm:pt modelId="{14E70318-D0DE-4A85-B2FF-2E7880E27BAA}">
      <dgm:prSet phldrT="[Текст]" custT="1"/>
      <dgm:spPr/>
      <dgm:t>
        <a:bodyPr/>
        <a:lstStyle/>
        <a:p>
          <a:pPr marL="0" indent="0"/>
          <a:endParaRPr lang="ru-RU" sz="2400" dirty="0" smtClean="0">
            <a:latin typeface="Georgia" pitchFamily="18" charset="0"/>
          </a:endParaRPr>
        </a:p>
      </dgm:t>
    </dgm:pt>
    <dgm:pt modelId="{3FFFEE26-8225-4C44-837F-6DE978300A1E}" type="parTrans" cxnId="{8F7B0F50-CB5F-4ED6-B454-41D088016FB6}">
      <dgm:prSet/>
      <dgm:spPr/>
      <dgm:t>
        <a:bodyPr/>
        <a:lstStyle/>
        <a:p>
          <a:endParaRPr lang="ru-RU"/>
        </a:p>
      </dgm:t>
    </dgm:pt>
    <dgm:pt modelId="{5CF5A159-821B-4498-BACA-E409527DA676}" type="sibTrans" cxnId="{8F7B0F50-CB5F-4ED6-B454-41D088016FB6}">
      <dgm:prSet/>
      <dgm:spPr/>
      <dgm:t>
        <a:bodyPr/>
        <a:lstStyle/>
        <a:p>
          <a:endParaRPr lang="ru-RU"/>
        </a:p>
      </dgm:t>
    </dgm:pt>
    <dgm:pt modelId="{34B02DA8-A705-48AB-9B9B-9162F578D7F7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Georgia" pitchFamily="18" charset="0"/>
            </a:rPr>
            <a:t>Скрытая одарённость -</a:t>
          </a:r>
          <a:r>
            <a:rPr lang="ru-RU" sz="2800" dirty="0" smtClean="0">
              <a:solidFill>
                <a:schemeClr val="tx1"/>
              </a:solidFill>
              <a:latin typeface="Georgia" pitchFamily="18" charset="0"/>
            </a:rPr>
            <a:t> </a:t>
          </a:r>
          <a:endParaRPr lang="ru-RU" sz="2800" dirty="0">
            <a:solidFill>
              <a:schemeClr val="tx1"/>
            </a:solidFill>
          </a:endParaRPr>
        </a:p>
      </dgm:t>
    </dgm:pt>
    <dgm:pt modelId="{77587DD2-C23F-40ED-834D-139BFBC771B4}" type="parTrans" cxnId="{E9374512-891B-4F21-90C9-589D9DB3467B}">
      <dgm:prSet/>
      <dgm:spPr/>
      <dgm:t>
        <a:bodyPr/>
        <a:lstStyle/>
        <a:p>
          <a:endParaRPr lang="ru-RU"/>
        </a:p>
      </dgm:t>
    </dgm:pt>
    <dgm:pt modelId="{FC41271D-7141-483A-8754-1C9C87A8006B}" type="sibTrans" cxnId="{E9374512-891B-4F21-90C9-589D9DB3467B}">
      <dgm:prSet/>
      <dgm:spPr/>
      <dgm:t>
        <a:bodyPr/>
        <a:lstStyle/>
        <a:p>
          <a:endParaRPr lang="ru-RU"/>
        </a:p>
      </dgm:t>
    </dgm:pt>
    <dgm:pt modelId="{3A2D0D63-CA10-4E46-99F2-B97CB8AD7B37}">
      <dgm:prSet phldrT="[Текст]" custT="1"/>
      <dgm:spPr/>
      <dgm:t>
        <a:bodyPr/>
        <a:lstStyle/>
        <a:p>
          <a:r>
            <a:rPr lang="ru-RU" sz="2000" dirty="0" smtClean="0">
              <a:latin typeface="Georgia" pitchFamily="18" charset="0"/>
            </a:rPr>
            <a:t>проявляется в деятельности ребенка в менее выраженной, замаскированной форме. </a:t>
          </a:r>
          <a:r>
            <a:rPr lang="ru-RU" sz="2000" dirty="0" smtClean="0">
              <a:latin typeface="Times New Roman" pitchFamily="18" charset="0"/>
            </a:rPr>
            <a:t>Среди таких детей можно выделить:</a:t>
          </a:r>
          <a:endParaRPr lang="ru-RU" sz="2000" dirty="0" smtClean="0">
            <a:latin typeface="Georgia" pitchFamily="18" charset="0"/>
          </a:endParaRPr>
        </a:p>
      </dgm:t>
    </dgm:pt>
    <dgm:pt modelId="{B9001C42-A414-423E-8280-5D5875A2D846}" type="parTrans" cxnId="{938E9D13-3336-4F96-B654-21829CEA0715}">
      <dgm:prSet/>
      <dgm:spPr/>
      <dgm:t>
        <a:bodyPr/>
        <a:lstStyle/>
        <a:p>
          <a:endParaRPr lang="ru-RU"/>
        </a:p>
      </dgm:t>
    </dgm:pt>
    <dgm:pt modelId="{CA9F7CAC-E170-4679-BC2C-C2E55D15737F}" type="sibTrans" cxnId="{938E9D13-3336-4F96-B654-21829CEA0715}">
      <dgm:prSet/>
      <dgm:spPr/>
      <dgm:t>
        <a:bodyPr/>
        <a:lstStyle/>
        <a:p>
          <a:endParaRPr lang="ru-RU"/>
        </a:p>
      </dgm:t>
    </dgm:pt>
    <dgm:pt modelId="{9AC32A54-67F5-404A-8ED3-351AF5715BC0}">
      <dgm:prSet/>
      <dgm:spPr/>
      <dgm:t>
        <a:bodyPr/>
        <a:lstStyle/>
        <a:p>
          <a:r>
            <a:rPr lang="ru-RU" dirty="0" smtClean="0">
              <a:latin typeface="Times New Roman" pitchFamily="18" charset="0"/>
            </a:rPr>
            <a:t>фанатов, увлеченных каким-то одним делом;</a:t>
          </a:r>
        </a:p>
      </dgm:t>
    </dgm:pt>
    <dgm:pt modelId="{CDC4F16C-3E23-43EE-BAC5-D8C0E641784E}" type="parTrans" cxnId="{ECD06156-C39D-4C24-B121-BE1AA1ECD74E}">
      <dgm:prSet/>
      <dgm:spPr/>
      <dgm:t>
        <a:bodyPr/>
        <a:lstStyle/>
        <a:p>
          <a:endParaRPr lang="ru-RU"/>
        </a:p>
      </dgm:t>
    </dgm:pt>
    <dgm:pt modelId="{4002E60C-C42E-4E01-9141-311A26EE7F01}" type="sibTrans" cxnId="{ECD06156-C39D-4C24-B121-BE1AA1ECD74E}">
      <dgm:prSet/>
      <dgm:spPr/>
      <dgm:t>
        <a:bodyPr/>
        <a:lstStyle/>
        <a:p>
          <a:endParaRPr lang="ru-RU"/>
        </a:p>
      </dgm:t>
    </dgm:pt>
    <dgm:pt modelId="{6305F52E-CFB4-47CA-940F-89CD696E1019}">
      <dgm:prSet/>
      <dgm:spPr/>
      <dgm:t>
        <a:bodyPr/>
        <a:lstStyle/>
        <a:p>
          <a:r>
            <a:rPr lang="ru-RU" smtClean="0">
              <a:latin typeface="Times New Roman" pitchFamily="18" charset="0"/>
            </a:rPr>
            <a:t>лентяев, которые впитывают любую информацию, но не хотят ничего делать;</a:t>
          </a:r>
          <a:endParaRPr lang="ru-RU" dirty="0" smtClean="0">
            <a:latin typeface="Times New Roman" pitchFamily="18" charset="0"/>
          </a:endParaRPr>
        </a:p>
      </dgm:t>
    </dgm:pt>
    <dgm:pt modelId="{751BFFAB-9CD9-4D7D-9D5D-174F9BA709D2}" type="parTrans" cxnId="{337E0956-DDC4-409B-BD62-F5278B47CF1A}">
      <dgm:prSet/>
      <dgm:spPr/>
      <dgm:t>
        <a:bodyPr/>
        <a:lstStyle/>
        <a:p>
          <a:endParaRPr lang="ru-RU"/>
        </a:p>
      </dgm:t>
    </dgm:pt>
    <dgm:pt modelId="{5D4C39E1-10E3-4DF9-AD75-4F303D1EAA4B}" type="sibTrans" cxnId="{337E0956-DDC4-409B-BD62-F5278B47CF1A}">
      <dgm:prSet/>
      <dgm:spPr/>
      <dgm:t>
        <a:bodyPr/>
        <a:lstStyle/>
        <a:p>
          <a:endParaRPr lang="ru-RU"/>
        </a:p>
      </dgm:t>
    </dgm:pt>
    <dgm:pt modelId="{2701FE2B-4D45-477B-A7BE-B3434F5E7FC3}">
      <dgm:prSet/>
      <dgm:spPr/>
      <dgm:t>
        <a:bodyPr/>
        <a:lstStyle/>
        <a:p>
          <a:r>
            <a:rPr lang="ru-RU" dirty="0" smtClean="0">
              <a:latin typeface="Times New Roman" pitchFamily="18" charset="0"/>
            </a:rPr>
            <a:t>скромников </a:t>
          </a:r>
          <a:r>
            <a:rPr lang="ru-RU" dirty="0" smtClean="0">
              <a:latin typeface="Times New Roman" pitchFamily="18" charset="0"/>
            </a:rPr>
            <a:t>- </a:t>
          </a:r>
          <a:r>
            <a:rPr lang="ru-RU" dirty="0" smtClean="0">
              <a:latin typeface="Times New Roman" pitchFamily="18" charset="0"/>
            </a:rPr>
            <a:t>детей с заниженной самооценкой, стремящихся не демонстрировать себя;</a:t>
          </a:r>
        </a:p>
      </dgm:t>
    </dgm:pt>
    <dgm:pt modelId="{FD6A1AB0-452F-4C5A-A95E-104781C6642C}" type="parTrans" cxnId="{E281315E-C49B-4B84-81C9-C002A58ACFB5}">
      <dgm:prSet/>
      <dgm:spPr/>
      <dgm:t>
        <a:bodyPr/>
        <a:lstStyle/>
        <a:p>
          <a:endParaRPr lang="ru-RU"/>
        </a:p>
      </dgm:t>
    </dgm:pt>
    <dgm:pt modelId="{BDC5DAF3-F48F-41E4-A794-300331AD7545}" type="sibTrans" cxnId="{E281315E-C49B-4B84-81C9-C002A58ACFB5}">
      <dgm:prSet/>
      <dgm:spPr/>
      <dgm:t>
        <a:bodyPr/>
        <a:lstStyle/>
        <a:p>
          <a:endParaRPr lang="ru-RU"/>
        </a:p>
      </dgm:t>
    </dgm:pt>
    <dgm:pt modelId="{13487C08-C671-4604-B47A-8ED6D0A7DCDC}">
      <dgm:prSet/>
      <dgm:spPr/>
      <dgm:t>
        <a:bodyPr/>
        <a:lstStyle/>
        <a:p>
          <a:r>
            <a:rPr lang="ru-RU" dirty="0" smtClean="0">
              <a:latin typeface="Times New Roman" pitchFamily="18" charset="0"/>
            </a:rPr>
            <a:t>невротиков, которые постоянно вступают в конфликты;</a:t>
          </a:r>
        </a:p>
      </dgm:t>
    </dgm:pt>
    <dgm:pt modelId="{CA4CE965-3F23-4F79-AFD6-790E2A26DF75}" type="parTrans" cxnId="{411BE90B-FACB-466E-96EE-74BD60D84BB2}">
      <dgm:prSet/>
      <dgm:spPr/>
      <dgm:t>
        <a:bodyPr/>
        <a:lstStyle/>
        <a:p>
          <a:endParaRPr lang="ru-RU"/>
        </a:p>
      </dgm:t>
    </dgm:pt>
    <dgm:pt modelId="{42DCF393-F8AE-4F42-9DCA-1B695BF7687B}" type="sibTrans" cxnId="{411BE90B-FACB-466E-96EE-74BD60D84BB2}">
      <dgm:prSet/>
      <dgm:spPr/>
      <dgm:t>
        <a:bodyPr/>
        <a:lstStyle/>
        <a:p>
          <a:endParaRPr lang="ru-RU"/>
        </a:p>
      </dgm:t>
    </dgm:pt>
    <dgm:pt modelId="{E7ADDE86-4165-419B-9A13-78C014771310}">
      <dgm:prSet/>
      <dgm:spPr/>
      <dgm:t>
        <a:bodyPr/>
        <a:lstStyle/>
        <a:p>
          <a:r>
            <a:rPr lang="ru-RU" dirty="0" smtClean="0">
              <a:latin typeface="Times New Roman" pitchFamily="18" charset="0"/>
            </a:rPr>
            <a:t>чудаков.</a:t>
          </a:r>
        </a:p>
      </dgm:t>
    </dgm:pt>
    <dgm:pt modelId="{27C71665-DCED-4648-8E01-E7E5AF203D8F}" type="parTrans" cxnId="{B9B570AD-D352-44C4-BC53-A7B413C5DBFB}">
      <dgm:prSet/>
      <dgm:spPr/>
      <dgm:t>
        <a:bodyPr/>
        <a:lstStyle/>
        <a:p>
          <a:endParaRPr lang="ru-RU"/>
        </a:p>
      </dgm:t>
    </dgm:pt>
    <dgm:pt modelId="{D1B19B6B-197F-440F-81B6-F83842FB149F}" type="sibTrans" cxnId="{B9B570AD-D352-44C4-BC53-A7B413C5DBFB}">
      <dgm:prSet/>
      <dgm:spPr/>
      <dgm:t>
        <a:bodyPr/>
        <a:lstStyle/>
        <a:p>
          <a:endParaRPr lang="ru-RU"/>
        </a:p>
      </dgm:t>
    </dgm:pt>
    <dgm:pt modelId="{43AFF2AA-4BE2-4486-B80D-A661458939ED}">
      <dgm:prSet phldrT="[Текст]" custT="1"/>
      <dgm:spPr/>
      <dgm:t>
        <a:bodyPr/>
        <a:lstStyle/>
        <a:p>
          <a:pPr marL="0" indent="0"/>
          <a:r>
            <a:rPr lang="ru-RU" sz="2000" dirty="0" smtClean="0">
              <a:latin typeface="Georgia" pitchFamily="18" charset="0"/>
            </a:rPr>
            <a:t>проявляется в деятельности ребенка достаточно ярко и отчетливо (как бы “сама по себе”), в том числе и при неблагоприятных условиях. Достижения ребенка столь очевидны, что его одарённость не вызывает сомнения</a:t>
          </a:r>
          <a:r>
            <a:rPr lang="ru-RU" sz="2400" dirty="0" smtClean="0">
              <a:latin typeface="Georgia" pitchFamily="18" charset="0"/>
            </a:rPr>
            <a:t>. </a:t>
          </a:r>
        </a:p>
      </dgm:t>
    </dgm:pt>
    <dgm:pt modelId="{E6158DD2-7F45-497B-B40F-D096CA47F7CD}" type="parTrans" cxnId="{A28AEA99-B514-4DCB-B5E9-9987EF820911}">
      <dgm:prSet/>
      <dgm:spPr/>
      <dgm:t>
        <a:bodyPr/>
        <a:lstStyle/>
        <a:p>
          <a:endParaRPr lang="ru-RU"/>
        </a:p>
      </dgm:t>
    </dgm:pt>
    <dgm:pt modelId="{6B15DB09-099B-48FF-B0EF-05C82B4208C6}" type="sibTrans" cxnId="{A28AEA99-B514-4DCB-B5E9-9987EF820911}">
      <dgm:prSet/>
      <dgm:spPr/>
      <dgm:t>
        <a:bodyPr/>
        <a:lstStyle/>
        <a:p>
          <a:endParaRPr lang="ru-RU"/>
        </a:p>
      </dgm:t>
    </dgm:pt>
    <dgm:pt modelId="{6CF12DB8-3042-4281-8B6E-7119117DC840}" type="pres">
      <dgm:prSet presAssocID="{B30EFAE8-D256-4EC8-8C20-02AF69AA4ED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EEC142-5487-4B5A-AD2B-FB0E1186F847}" type="pres">
      <dgm:prSet presAssocID="{8C42B878-6EDB-4831-BB45-FDD7906830CC}" presName="parentText" presStyleLbl="node1" presStyleIdx="0" presStyleCnt="2" custScaleY="94715" custLinFactY="-100000" custLinFactNeighborY="-1523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7422B6-EF89-4E1C-ADEE-89DEAD92DC19}" type="pres">
      <dgm:prSet presAssocID="{8C42B878-6EDB-4831-BB45-FDD7906830CC}" presName="childText" presStyleLbl="revTx" presStyleIdx="0" presStyleCnt="2" custScaleY="193696" custLinFactY="-3782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2C2448-AAA2-4F77-BC03-9A4F23BFAFD2}" type="pres">
      <dgm:prSet presAssocID="{34B02DA8-A705-48AB-9B9B-9162F578D7F7}" presName="parentText" presStyleLbl="node1" presStyleIdx="1" presStyleCnt="2" custScaleY="95769" custLinFactNeighborY="-253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090FFB-66AD-4FD5-A342-DFA3125D97A9}" type="pres">
      <dgm:prSet presAssocID="{34B02DA8-A705-48AB-9B9B-9162F578D7F7}" presName="childText" presStyleLbl="revTx" presStyleIdx="1" presStyleCnt="2" custScaleY="36943" custLinFactY="-1119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7B0F50-CB5F-4ED6-B454-41D088016FB6}" srcId="{8C42B878-6EDB-4831-BB45-FDD7906830CC}" destId="{14E70318-D0DE-4A85-B2FF-2E7880E27BAA}" srcOrd="0" destOrd="0" parTransId="{3FFFEE26-8225-4C44-837F-6DE978300A1E}" sibTransId="{5CF5A159-821B-4498-BACA-E409527DA676}"/>
    <dgm:cxn modelId="{938E9D13-3336-4F96-B654-21829CEA0715}" srcId="{34B02DA8-A705-48AB-9B9B-9162F578D7F7}" destId="{3A2D0D63-CA10-4E46-99F2-B97CB8AD7B37}" srcOrd="0" destOrd="0" parTransId="{B9001C42-A414-423E-8280-5D5875A2D846}" sibTransId="{CA9F7CAC-E170-4679-BC2C-C2E55D15737F}"/>
    <dgm:cxn modelId="{76E4FF9F-0AF5-4A98-9F05-90191CB676D1}" type="presOf" srcId="{2701FE2B-4D45-477B-A7BE-B3434F5E7FC3}" destId="{BA090FFB-66AD-4FD5-A342-DFA3125D97A9}" srcOrd="0" destOrd="3" presId="urn:microsoft.com/office/officeart/2005/8/layout/vList2"/>
    <dgm:cxn modelId="{B9B570AD-D352-44C4-BC53-A7B413C5DBFB}" srcId="{34B02DA8-A705-48AB-9B9B-9162F578D7F7}" destId="{E7ADDE86-4165-419B-9A13-78C014771310}" srcOrd="5" destOrd="0" parTransId="{27C71665-DCED-4648-8E01-E7E5AF203D8F}" sibTransId="{D1B19B6B-197F-440F-81B6-F83842FB149F}"/>
    <dgm:cxn modelId="{8ACD78ED-D616-4069-B67F-381199F80903}" type="presOf" srcId="{13487C08-C671-4604-B47A-8ED6D0A7DCDC}" destId="{BA090FFB-66AD-4FD5-A342-DFA3125D97A9}" srcOrd="0" destOrd="4" presId="urn:microsoft.com/office/officeart/2005/8/layout/vList2"/>
    <dgm:cxn modelId="{2C38558D-6E4A-47E5-ACB8-34988795C013}" type="presOf" srcId="{14E70318-D0DE-4A85-B2FF-2E7880E27BAA}" destId="{597422B6-EF89-4E1C-ADEE-89DEAD92DC19}" srcOrd="0" destOrd="0" presId="urn:microsoft.com/office/officeart/2005/8/layout/vList2"/>
    <dgm:cxn modelId="{A3C1FA3B-B6EA-4669-8570-DC7B6DE26854}" type="presOf" srcId="{B30EFAE8-D256-4EC8-8C20-02AF69AA4EDB}" destId="{6CF12DB8-3042-4281-8B6E-7119117DC840}" srcOrd="0" destOrd="0" presId="urn:microsoft.com/office/officeart/2005/8/layout/vList2"/>
    <dgm:cxn modelId="{A28AEA99-B514-4DCB-B5E9-9987EF820911}" srcId="{8C42B878-6EDB-4831-BB45-FDD7906830CC}" destId="{43AFF2AA-4BE2-4486-B80D-A661458939ED}" srcOrd="1" destOrd="0" parTransId="{E6158DD2-7F45-497B-B40F-D096CA47F7CD}" sibTransId="{6B15DB09-099B-48FF-B0EF-05C82B4208C6}"/>
    <dgm:cxn modelId="{3A0D2CAD-2E63-42FE-9C0A-08CB18E0B5E8}" type="presOf" srcId="{34B02DA8-A705-48AB-9B9B-9162F578D7F7}" destId="{A82C2448-AAA2-4F77-BC03-9A4F23BFAFD2}" srcOrd="0" destOrd="0" presId="urn:microsoft.com/office/officeart/2005/8/layout/vList2"/>
    <dgm:cxn modelId="{6672134D-EBBB-4E21-8148-83080ED88C1C}" type="presOf" srcId="{43AFF2AA-4BE2-4486-B80D-A661458939ED}" destId="{597422B6-EF89-4E1C-ADEE-89DEAD92DC19}" srcOrd="0" destOrd="1" presId="urn:microsoft.com/office/officeart/2005/8/layout/vList2"/>
    <dgm:cxn modelId="{A2F9ADF6-C9B1-4C1F-B22C-E266DB539FBD}" type="presOf" srcId="{8C42B878-6EDB-4831-BB45-FDD7906830CC}" destId="{50EEC142-5487-4B5A-AD2B-FB0E1186F847}" srcOrd="0" destOrd="0" presId="urn:microsoft.com/office/officeart/2005/8/layout/vList2"/>
    <dgm:cxn modelId="{B10811F4-5B79-48DC-AFBA-A7473393FE27}" type="presOf" srcId="{9AC32A54-67F5-404A-8ED3-351AF5715BC0}" destId="{BA090FFB-66AD-4FD5-A342-DFA3125D97A9}" srcOrd="0" destOrd="1" presId="urn:microsoft.com/office/officeart/2005/8/layout/vList2"/>
    <dgm:cxn modelId="{73CEFF4F-9CED-4A18-AB7D-3B26919DAEDF}" type="presOf" srcId="{6305F52E-CFB4-47CA-940F-89CD696E1019}" destId="{BA090FFB-66AD-4FD5-A342-DFA3125D97A9}" srcOrd="0" destOrd="2" presId="urn:microsoft.com/office/officeart/2005/8/layout/vList2"/>
    <dgm:cxn modelId="{337E0956-DDC4-409B-BD62-F5278B47CF1A}" srcId="{34B02DA8-A705-48AB-9B9B-9162F578D7F7}" destId="{6305F52E-CFB4-47CA-940F-89CD696E1019}" srcOrd="2" destOrd="0" parTransId="{751BFFAB-9CD9-4D7D-9D5D-174F9BA709D2}" sibTransId="{5D4C39E1-10E3-4DF9-AD75-4F303D1EAA4B}"/>
    <dgm:cxn modelId="{411BE90B-FACB-466E-96EE-74BD60D84BB2}" srcId="{34B02DA8-A705-48AB-9B9B-9162F578D7F7}" destId="{13487C08-C671-4604-B47A-8ED6D0A7DCDC}" srcOrd="4" destOrd="0" parTransId="{CA4CE965-3F23-4F79-AFD6-790E2A26DF75}" sibTransId="{42DCF393-F8AE-4F42-9DCA-1B695BF7687B}"/>
    <dgm:cxn modelId="{0D1D15C4-EF46-4100-9A0C-B323B9976E60}" type="presOf" srcId="{3A2D0D63-CA10-4E46-99F2-B97CB8AD7B37}" destId="{BA090FFB-66AD-4FD5-A342-DFA3125D97A9}" srcOrd="0" destOrd="0" presId="urn:microsoft.com/office/officeart/2005/8/layout/vList2"/>
    <dgm:cxn modelId="{E281315E-C49B-4B84-81C9-C002A58ACFB5}" srcId="{34B02DA8-A705-48AB-9B9B-9162F578D7F7}" destId="{2701FE2B-4D45-477B-A7BE-B3434F5E7FC3}" srcOrd="3" destOrd="0" parTransId="{FD6A1AB0-452F-4C5A-A95E-104781C6642C}" sibTransId="{BDC5DAF3-F48F-41E4-A794-300331AD7545}"/>
    <dgm:cxn modelId="{72E9553A-DE07-4217-B97E-AFB2451785E2}" type="presOf" srcId="{E7ADDE86-4165-419B-9A13-78C014771310}" destId="{BA090FFB-66AD-4FD5-A342-DFA3125D97A9}" srcOrd="0" destOrd="5" presId="urn:microsoft.com/office/officeart/2005/8/layout/vList2"/>
    <dgm:cxn modelId="{EBF7C018-FDA2-45ED-8737-681967F4671F}" srcId="{B30EFAE8-D256-4EC8-8C20-02AF69AA4EDB}" destId="{8C42B878-6EDB-4831-BB45-FDD7906830CC}" srcOrd="0" destOrd="0" parTransId="{AD2D4BD9-94C1-44E2-9FB9-BA057D17A10B}" sibTransId="{87DC303F-7BF2-428D-AD1D-8FC42CFF2A13}"/>
    <dgm:cxn modelId="{ECD06156-C39D-4C24-B121-BE1AA1ECD74E}" srcId="{34B02DA8-A705-48AB-9B9B-9162F578D7F7}" destId="{9AC32A54-67F5-404A-8ED3-351AF5715BC0}" srcOrd="1" destOrd="0" parTransId="{CDC4F16C-3E23-43EE-BAC5-D8C0E641784E}" sibTransId="{4002E60C-C42E-4E01-9141-311A26EE7F01}"/>
    <dgm:cxn modelId="{E9374512-891B-4F21-90C9-589D9DB3467B}" srcId="{B30EFAE8-D256-4EC8-8C20-02AF69AA4EDB}" destId="{34B02DA8-A705-48AB-9B9B-9162F578D7F7}" srcOrd="1" destOrd="0" parTransId="{77587DD2-C23F-40ED-834D-139BFBC771B4}" sibTransId="{FC41271D-7141-483A-8754-1C9C87A8006B}"/>
    <dgm:cxn modelId="{219582C9-3788-4CA0-A590-AAA3F2051D00}" type="presParOf" srcId="{6CF12DB8-3042-4281-8B6E-7119117DC840}" destId="{50EEC142-5487-4B5A-AD2B-FB0E1186F847}" srcOrd="0" destOrd="0" presId="urn:microsoft.com/office/officeart/2005/8/layout/vList2"/>
    <dgm:cxn modelId="{736577FC-9EAA-4088-86E2-46129736FD60}" type="presParOf" srcId="{6CF12DB8-3042-4281-8B6E-7119117DC840}" destId="{597422B6-EF89-4E1C-ADEE-89DEAD92DC19}" srcOrd="1" destOrd="0" presId="urn:microsoft.com/office/officeart/2005/8/layout/vList2"/>
    <dgm:cxn modelId="{7B4297F5-321F-494C-8D91-76834942FC70}" type="presParOf" srcId="{6CF12DB8-3042-4281-8B6E-7119117DC840}" destId="{A82C2448-AAA2-4F77-BC03-9A4F23BFAFD2}" srcOrd="2" destOrd="0" presId="urn:microsoft.com/office/officeart/2005/8/layout/vList2"/>
    <dgm:cxn modelId="{96FA82AC-CF76-427F-8887-0E49D9C2B50D}" type="presParOf" srcId="{6CF12DB8-3042-4281-8B6E-7119117DC840}" destId="{BA090FFB-66AD-4FD5-A342-DFA3125D97A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912046-CB12-44AD-BDF7-D5AF982C4B9F}">
      <dsp:nvSpPr>
        <dsp:cNvPr id="0" name=""/>
        <dsp:cNvSpPr/>
      </dsp:nvSpPr>
      <dsp:spPr>
        <a:xfrm>
          <a:off x="14307" y="681058"/>
          <a:ext cx="3837074" cy="11106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Юркевич В.С.</a:t>
          </a:r>
          <a:endParaRPr lang="ru-RU" sz="2000" b="1" kern="1200" dirty="0"/>
        </a:p>
      </dsp:txBody>
      <dsp:txXfrm>
        <a:off x="14307" y="681058"/>
        <a:ext cx="3837074" cy="1110627"/>
      </dsp:txXfrm>
    </dsp:sp>
    <dsp:sp modelId="{006A0CA4-5C0A-488F-A729-0787CAD61A6E}">
      <dsp:nvSpPr>
        <dsp:cNvPr id="0" name=""/>
        <dsp:cNvSpPr/>
      </dsp:nvSpPr>
      <dsp:spPr>
        <a:xfrm>
          <a:off x="0" y="2128843"/>
          <a:ext cx="3869623" cy="26909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Интеллектуальная одаренность. 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Академическая одаренность.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Художественная одаренность.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Креативная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одаренность.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Лидерская (социальная) одаренность.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Психомоторная (спортивная) одаренность</a:t>
          </a:r>
          <a:endParaRPr lang="ru-RU" sz="1600" kern="1200" dirty="0"/>
        </a:p>
      </dsp:txBody>
      <dsp:txXfrm>
        <a:off x="0" y="2128843"/>
        <a:ext cx="3869623" cy="2690995"/>
      </dsp:txXfrm>
    </dsp:sp>
    <dsp:sp modelId="{172CC1ED-6165-4E2B-8673-792526B43C94}">
      <dsp:nvSpPr>
        <dsp:cNvPr id="0" name=""/>
        <dsp:cNvSpPr/>
      </dsp:nvSpPr>
      <dsp:spPr>
        <a:xfrm>
          <a:off x="4306045" y="681059"/>
          <a:ext cx="4166472" cy="10958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Хеллер</a:t>
          </a:r>
          <a:r>
            <a:rPr lang="ru-RU" sz="20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К.А.</a:t>
          </a:r>
          <a:endParaRPr lang="ru-RU" sz="2000" b="1" kern="1200" dirty="0"/>
        </a:p>
      </dsp:txBody>
      <dsp:txXfrm>
        <a:off x="4306045" y="681059"/>
        <a:ext cx="4166472" cy="1095852"/>
      </dsp:txXfrm>
    </dsp:sp>
    <dsp:sp modelId="{AADA2C38-78B7-4EA4-8B42-F78550CBDE9D}">
      <dsp:nvSpPr>
        <dsp:cNvPr id="0" name=""/>
        <dsp:cNvSpPr/>
      </dsp:nvSpPr>
      <dsp:spPr>
        <a:xfrm>
          <a:off x="4281531" y="2128857"/>
          <a:ext cx="4181907" cy="27608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smtClean="0">
              <a:latin typeface="Times New Roman" pitchFamily="18" charset="0"/>
              <a:cs typeface="Times New Roman" pitchFamily="18" charset="0"/>
            </a:rPr>
            <a:t>Многофакторная модель одаренности: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Когнитивная одаренность (интеллектуальная, творческая, социальная);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Личностная одаренность (мотивация, интересы,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Я-концепция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);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Социальная одаренность (климат в семье и школе, условия обучения, отношения со сверстниками).</a:t>
          </a:r>
        </a:p>
      </dsp:txBody>
      <dsp:txXfrm>
        <a:off x="4281531" y="2128857"/>
        <a:ext cx="4181907" cy="27608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85012A-7040-4A21-93B7-C145834DD60B}">
      <dsp:nvSpPr>
        <dsp:cNvPr id="0" name=""/>
        <dsp:cNvSpPr/>
      </dsp:nvSpPr>
      <dsp:spPr>
        <a:xfrm>
          <a:off x="0" y="204483"/>
          <a:ext cx="7932429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Georgia" pitchFamily="18" charset="0"/>
            </a:rPr>
            <a:t>Актуальная  – </a:t>
          </a:r>
        </a:p>
      </dsp:txBody>
      <dsp:txXfrm>
        <a:off x="27415" y="231898"/>
        <a:ext cx="7877599" cy="506769"/>
      </dsp:txXfrm>
    </dsp:sp>
    <dsp:sp modelId="{9E12DFE1-39E1-43D4-A32F-BCDD96E928D0}">
      <dsp:nvSpPr>
        <dsp:cNvPr id="0" name=""/>
        <dsp:cNvSpPr/>
      </dsp:nvSpPr>
      <dsp:spPr>
        <a:xfrm>
          <a:off x="0" y="766083"/>
          <a:ext cx="7932429" cy="131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855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>
              <a:latin typeface="Georgia" pitchFamily="18" charset="0"/>
            </a:rPr>
            <a:t>психологическая характеристика ребенка с такими </a:t>
          </a:r>
          <a:r>
            <a:rPr lang="ru-RU" sz="1900" b="1" i="1" kern="1200" dirty="0" smtClean="0">
              <a:latin typeface="Georgia" pitchFamily="18" charset="0"/>
            </a:rPr>
            <a:t>наличными</a:t>
          </a:r>
          <a:r>
            <a:rPr lang="ru-RU" sz="1900" kern="1200" dirty="0" smtClean="0">
              <a:latin typeface="Georgia" pitchFamily="18" charset="0"/>
            </a:rPr>
            <a:t> </a:t>
          </a:r>
          <a:r>
            <a:rPr lang="ru-RU" sz="1900" b="1" i="1" kern="1200" dirty="0" smtClean="0">
              <a:latin typeface="Georgia" pitchFamily="18" charset="0"/>
            </a:rPr>
            <a:t>(уже достигнутыми) </a:t>
          </a:r>
          <a:r>
            <a:rPr lang="ru-RU" sz="1900" b="0" i="0" kern="1200" dirty="0" smtClean="0">
              <a:latin typeface="Georgia" pitchFamily="18" charset="0"/>
            </a:rPr>
            <a:t>показателями</a:t>
          </a:r>
          <a:r>
            <a:rPr lang="ru-RU" sz="1900" b="1" i="1" kern="1200" dirty="0" smtClean="0">
              <a:latin typeface="Georgia" pitchFamily="18" charset="0"/>
            </a:rPr>
            <a:t> </a:t>
          </a:r>
          <a:r>
            <a:rPr lang="ru-RU" sz="1900" kern="1200" dirty="0" smtClean="0">
              <a:latin typeface="Georgia" pitchFamily="18" charset="0"/>
            </a:rPr>
            <a:t>психического развития, которые проявляются в более высоком уровне выполнения деятельности в конкретной предметной области по сравнению с возрастной и социальной нормой. </a:t>
          </a:r>
          <a:endParaRPr lang="ru-RU" sz="1900" kern="1200" dirty="0"/>
        </a:p>
      </dsp:txBody>
      <dsp:txXfrm>
        <a:off x="0" y="766083"/>
        <a:ext cx="7932429" cy="1316520"/>
      </dsp:txXfrm>
    </dsp:sp>
    <dsp:sp modelId="{D9568AB6-6343-4D79-AD8C-B83F972EB231}">
      <dsp:nvSpPr>
        <dsp:cNvPr id="0" name=""/>
        <dsp:cNvSpPr/>
      </dsp:nvSpPr>
      <dsp:spPr>
        <a:xfrm>
          <a:off x="0" y="2120709"/>
          <a:ext cx="7932429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Georgia" pitchFamily="18" charset="0"/>
            </a:rPr>
            <a:t>Потенциальная -  </a:t>
          </a:r>
        </a:p>
      </dsp:txBody>
      <dsp:txXfrm>
        <a:off x="27415" y="2148124"/>
        <a:ext cx="7877599" cy="506769"/>
      </dsp:txXfrm>
    </dsp:sp>
    <dsp:sp modelId="{EAB65077-3226-4998-9BB0-ADC53A2A99AA}">
      <dsp:nvSpPr>
        <dsp:cNvPr id="0" name=""/>
        <dsp:cNvSpPr/>
      </dsp:nvSpPr>
      <dsp:spPr>
        <a:xfrm>
          <a:off x="0" y="2644203"/>
          <a:ext cx="7932429" cy="1564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855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>
              <a:latin typeface="Georgia" pitchFamily="18" charset="0"/>
            </a:rPr>
            <a:t>это психологическая характеристика ребенка, который имеет лишь определенные психические </a:t>
          </a:r>
          <a:r>
            <a:rPr lang="ru-RU" sz="1900" b="1" i="1" kern="1200" dirty="0" smtClean="0">
              <a:latin typeface="Georgia" pitchFamily="18" charset="0"/>
            </a:rPr>
            <a:t>возможности (потенциал) </a:t>
          </a:r>
          <a:r>
            <a:rPr lang="ru-RU" sz="1900" kern="1200" dirty="0" smtClean="0">
              <a:latin typeface="Georgia" pitchFamily="18" charset="0"/>
            </a:rPr>
            <a:t>для высоких достижений в том или ином виде деятельности, но не может реализовать свои возможности в данный момент времени в силу их функциональной недостаточности. </a:t>
          </a:r>
          <a:endParaRPr lang="ru-RU" sz="1900" kern="1200" dirty="0"/>
        </a:p>
      </dsp:txBody>
      <dsp:txXfrm>
        <a:off x="0" y="2644203"/>
        <a:ext cx="7932429" cy="15649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EEC142-5487-4B5A-AD2B-FB0E1186F847}">
      <dsp:nvSpPr>
        <dsp:cNvPr id="0" name=""/>
        <dsp:cNvSpPr/>
      </dsp:nvSpPr>
      <dsp:spPr>
        <a:xfrm>
          <a:off x="0" y="0"/>
          <a:ext cx="8643998" cy="360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Georgia" pitchFamily="18" charset="0"/>
            </a:rPr>
            <a:t>Явная одарённость -</a:t>
          </a:r>
          <a:r>
            <a:rPr lang="ru-RU" sz="2800" kern="1200" dirty="0" smtClean="0">
              <a:solidFill>
                <a:schemeClr val="tx1"/>
              </a:solidFill>
              <a:latin typeface="Georgia" pitchFamily="18" charset="0"/>
            </a:rPr>
            <a:t> 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17605" y="17605"/>
        <a:ext cx="8608788" cy="325420"/>
      </dsp:txXfrm>
    </dsp:sp>
    <dsp:sp modelId="{597422B6-EF89-4E1C-ADEE-89DEAD92DC19}">
      <dsp:nvSpPr>
        <dsp:cNvPr id="0" name=""/>
        <dsp:cNvSpPr/>
      </dsp:nvSpPr>
      <dsp:spPr>
        <a:xfrm>
          <a:off x="0" y="0"/>
          <a:ext cx="8643998" cy="2302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447" tIns="30480" rIns="170688" bIns="30480" numCol="1" spcCol="1270" anchor="t" anchorCtr="0">
          <a:noAutofit/>
        </a:bodyPr>
        <a:lstStyle/>
        <a:p>
          <a:pPr marL="0" lvl="1" indent="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400" kern="1200" dirty="0" smtClean="0">
            <a:latin typeface="Georgia" pitchFamily="18" charset="0"/>
          </a:endParaRPr>
        </a:p>
        <a:p>
          <a:pPr marL="0" lvl="1" indent="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kern="1200" dirty="0" smtClean="0">
              <a:latin typeface="Georgia" pitchFamily="18" charset="0"/>
            </a:rPr>
            <a:t>проявляется в деятельности ребенка достаточно ярко и отчетливо (как бы “сама по себе”), в том числе и при неблагоприятных условиях. Достижения ребенка столь очевидны, что его одарённость не вызывает сомнения</a:t>
          </a:r>
          <a:r>
            <a:rPr lang="ru-RU" sz="2400" kern="1200" dirty="0" smtClean="0">
              <a:latin typeface="Georgia" pitchFamily="18" charset="0"/>
            </a:rPr>
            <a:t>. </a:t>
          </a:r>
        </a:p>
      </dsp:txBody>
      <dsp:txXfrm>
        <a:off x="0" y="0"/>
        <a:ext cx="8643998" cy="2302306"/>
      </dsp:txXfrm>
    </dsp:sp>
    <dsp:sp modelId="{A82C2448-AAA2-4F77-BC03-9A4F23BFAFD2}">
      <dsp:nvSpPr>
        <dsp:cNvPr id="0" name=""/>
        <dsp:cNvSpPr/>
      </dsp:nvSpPr>
      <dsp:spPr>
        <a:xfrm>
          <a:off x="0" y="1554644"/>
          <a:ext cx="8643998" cy="3646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Georgia" pitchFamily="18" charset="0"/>
            </a:rPr>
            <a:t>Скрытая одарённость -</a:t>
          </a:r>
          <a:r>
            <a:rPr lang="ru-RU" sz="2800" kern="1200" dirty="0" smtClean="0">
              <a:solidFill>
                <a:schemeClr val="tx1"/>
              </a:solidFill>
              <a:latin typeface="Georgia" pitchFamily="18" charset="0"/>
            </a:rPr>
            <a:t> 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17800" y="1572444"/>
        <a:ext cx="8608398" cy="329043"/>
      </dsp:txXfrm>
    </dsp:sp>
    <dsp:sp modelId="{BA090FFB-66AD-4FD5-A342-DFA3125D97A9}">
      <dsp:nvSpPr>
        <dsp:cNvPr id="0" name=""/>
        <dsp:cNvSpPr/>
      </dsp:nvSpPr>
      <dsp:spPr>
        <a:xfrm>
          <a:off x="0" y="2157829"/>
          <a:ext cx="8643998" cy="1617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447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kern="1200" dirty="0" smtClean="0">
              <a:latin typeface="Georgia" pitchFamily="18" charset="0"/>
            </a:rPr>
            <a:t>проявляется в деятельности ребенка в менее выраженной, замаскированной форме. </a:t>
          </a:r>
          <a:r>
            <a:rPr lang="ru-RU" sz="2000" kern="1200" dirty="0" smtClean="0">
              <a:latin typeface="Times New Roman" pitchFamily="18" charset="0"/>
            </a:rPr>
            <a:t>Среди таких детей можно выделить:</a:t>
          </a:r>
          <a:endParaRPr lang="ru-RU" sz="2000" kern="1200" dirty="0" smtClean="0">
            <a:latin typeface="Georgia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>
              <a:latin typeface="Times New Roman" pitchFamily="18" charset="0"/>
            </a:rPr>
            <a:t>фанатов, увлеченных каким-то одним делом;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smtClean="0">
              <a:latin typeface="Times New Roman" pitchFamily="18" charset="0"/>
            </a:rPr>
            <a:t>лентяев, которые впитывают любую информацию, но не хотят ничего делать;</a:t>
          </a:r>
          <a:endParaRPr lang="ru-RU" sz="1600" kern="1200" dirty="0" smtClean="0">
            <a:latin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>
              <a:latin typeface="Times New Roman" pitchFamily="18" charset="0"/>
            </a:rPr>
            <a:t>скромников </a:t>
          </a:r>
          <a:r>
            <a:rPr lang="ru-RU" sz="1600" kern="1200" dirty="0" smtClean="0">
              <a:latin typeface="Times New Roman" pitchFamily="18" charset="0"/>
            </a:rPr>
            <a:t>- </a:t>
          </a:r>
          <a:r>
            <a:rPr lang="ru-RU" sz="1600" kern="1200" dirty="0" smtClean="0">
              <a:latin typeface="Times New Roman" pitchFamily="18" charset="0"/>
            </a:rPr>
            <a:t>детей с заниженной самооценкой, стремящихся не демонстрировать себя;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>
              <a:latin typeface="Times New Roman" pitchFamily="18" charset="0"/>
            </a:rPr>
            <a:t>невротиков, которые постоянно вступают в конфликты;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>
              <a:latin typeface="Times New Roman" pitchFamily="18" charset="0"/>
            </a:rPr>
            <a:t>чудаков.</a:t>
          </a:r>
        </a:p>
      </dsp:txBody>
      <dsp:txXfrm>
        <a:off x="0" y="2157829"/>
        <a:ext cx="8643998" cy="16177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1BE030-823E-434F-8E03-BA803452A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372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885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C5BCD1FA-4803-4B82-91D2-8AE96A90409C}" type="slidenum">
              <a:rPr lang="ru-RU" sz="1200"/>
              <a:pPr algn="r" eaLnBrk="1" hangingPunct="1"/>
              <a:t>13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965917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798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7BA8205-327A-433A-9CAB-11D86527B3D2}" type="slidenum">
              <a:rPr lang="ru-RU" smtClean="0"/>
              <a:pPr eaLnBrk="1" hangingPunct="1"/>
              <a:t>18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281720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51571-AE77-4BCB-83EE-48A7045DB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081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E4625-07C5-4E91-BC75-B028B3F50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368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0834C-BB16-4232-A422-020E0F7B7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01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439DF-3DF0-48FD-B4E7-343DF9B15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140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A37B9-7000-4648-8AE8-07C27CC83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0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BDAFA-FC45-4D9F-87DA-3393EE429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37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C9EDE-A22E-48B8-B535-EDB701276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76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3227A-95C5-46A9-8F2D-7C7CDB501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9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41C22-D8A1-49D0-9C81-C832D9018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462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E8C2A-EA33-4E19-ABB2-569DF084E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345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A17D9-C79E-41A5-B841-BBC755810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889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1264B-9553-42CC-B8BF-EBD75A4D0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84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01E79-F412-4B97-9A1F-696681497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50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7265B42-DB70-49A2-9A27-BA21A65DA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92" r:id="rId2"/>
    <p:sldLayoutId id="2147484193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248400"/>
            <a:ext cx="1524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209800" y="6248400"/>
            <a:ext cx="12192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62F9C662-C30E-45F7-97B3-892E7A4E8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4C946E5A-E2E2-42D0-AF07-A12BF50A84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Arial" charset="0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Arial" charset="0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Arial" charset="0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Arial" charset="0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Arial" charset="0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57600" y="381000"/>
            <a:ext cx="5334000" cy="28194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Одаренность: 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иллюзия или реальность ?</a:t>
            </a:r>
            <a:r>
              <a:rPr lang="ru-RU" sz="8000" dirty="0" smtClean="0">
                <a:solidFill>
                  <a:srgbClr val="002060"/>
                </a:solidFill>
                <a:latin typeface="Script MT Bold" pitchFamily="66" charset="0"/>
              </a:rPr>
              <a:t/>
            </a:r>
            <a:br>
              <a:rPr lang="ru-RU" sz="8000" dirty="0" smtClean="0">
                <a:solidFill>
                  <a:srgbClr val="002060"/>
                </a:solidFill>
                <a:latin typeface="Script MT Bold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Script MT Bold" pitchFamily="66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Script MT Bold" pitchFamily="66" charset="0"/>
              </a:rPr>
            </a:br>
            <a:endParaRPr lang="ru-RU" sz="3200" dirty="0" smtClean="0">
              <a:solidFill>
                <a:srgbClr val="002060"/>
              </a:solidFill>
              <a:latin typeface="Script MT Bold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304800"/>
            <a:ext cx="4083869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95400" y="3657600"/>
            <a:ext cx="7696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семинар </a:t>
            </a:r>
            <a:endParaRPr lang="ru-RU" sz="3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подготовили: </a:t>
            </a:r>
          </a:p>
          <a:p>
            <a:pPr algn="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старший воспитатель Павлова Е.И.</a:t>
            </a:r>
          </a:p>
          <a:p>
            <a:pPr algn="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педагог-психолог Кузьмина М.В.</a:t>
            </a:r>
          </a:p>
          <a:p>
            <a:pPr algn="r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228600"/>
            <a:ext cx="8458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latin typeface="+mj-lt"/>
                <a:ea typeface="+mj-ea"/>
                <a:cs typeface="Times New Roman" pitchFamily="18" charset="0"/>
              </a:rPr>
              <a:t>Критерии, </a:t>
            </a:r>
            <a:r>
              <a:rPr lang="ru-RU" sz="3200" b="1" dirty="0" smtClean="0">
                <a:solidFill>
                  <a:srgbClr val="C00000"/>
                </a:solidFill>
                <a:latin typeface="+mj-lt"/>
                <a:ea typeface="+mj-ea"/>
                <a:cs typeface="Times New Roman" pitchFamily="18" charset="0"/>
              </a:rPr>
              <a:t>положенные в </a:t>
            </a:r>
            <a:r>
              <a:rPr lang="ru-RU" sz="3200" b="1" dirty="0">
                <a:solidFill>
                  <a:srgbClr val="C00000"/>
                </a:solidFill>
                <a:latin typeface="+mj-lt"/>
                <a:ea typeface="+mj-ea"/>
                <a:cs typeface="Times New Roman" pitchFamily="18" charset="0"/>
              </a:rPr>
              <a:t>основу </a:t>
            </a:r>
            <a:r>
              <a:rPr lang="ru-RU" sz="3200" dirty="0">
                <a:solidFill>
                  <a:srgbClr val="C00000"/>
                </a:solidFill>
                <a:latin typeface="+mj-lt"/>
                <a:ea typeface="+mj-ea"/>
                <a:cs typeface="Times New Roman" pitchFamily="18" charset="0"/>
              </a:rPr>
              <a:t>классификации </a:t>
            </a:r>
            <a:r>
              <a:rPr lang="ru-RU" sz="3200" dirty="0" smtClean="0">
                <a:solidFill>
                  <a:srgbClr val="C00000"/>
                </a:solidFill>
                <a:latin typeface="+mj-lt"/>
                <a:ea typeface="+mj-ea"/>
                <a:cs typeface="Times New Roman" pitchFamily="18" charset="0"/>
              </a:rPr>
              <a:t>видов </a:t>
            </a:r>
            <a:r>
              <a:rPr lang="ru-RU" sz="3200" dirty="0">
                <a:solidFill>
                  <a:srgbClr val="C00000"/>
                </a:solidFill>
                <a:latin typeface="+mj-lt"/>
                <a:ea typeface="+mj-ea"/>
                <a:cs typeface="Times New Roman" pitchFamily="18" charset="0"/>
              </a:rPr>
              <a:t>одарённости</a:t>
            </a:r>
            <a:endParaRPr lang="en-US" sz="3200" dirty="0">
              <a:solidFill>
                <a:srgbClr val="C00000"/>
              </a:solidFill>
              <a:latin typeface="+mj-lt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en-US" sz="3200" dirty="0">
                <a:solidFill>
                  <a:srgbClr val="C00000"/>
                </a:solidFill>
                <a:latin typeface="+mj-lt"/>
                <a:ea typeface="+mj-ea"/>
                <a:cs typeface="Times New Roman" pitchFamily="18" charset="0"/>
              </a:rPr>
              <a:t>(</a:t>
            </a:r>
            <a:r>
              <a:rPr lang="ru-RU" sz="3200" b="1" dirty="0">
                <a:solidFill>
                  <a:srgbClr val="C00000"/>
                </a:solidFill>
                <a:latin typeface="+mj-lt"/>
                <a:ea typeface="+mj-ea"/>
                <a:cs typeface="Times New Roman" pitchFamily="18" charset="0"/>
              </a:rPr>
              <a:t>Богоявленская Д.Б. и др., 2003)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2209800"/>
            <a:ext cx="7696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«вид деятельности и обеспечивающие ее сферы психики»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«форма проявления»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«степень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одарённости»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«широта проявлений в различных видах деятельности»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«особенности возрастного развития»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«уровень достижений» </a:t>
            </a:r>
          </a:p>
          <a:p>
            <a:endParaRPr lang="ru-RU" b="1" dirty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  <a:cs typeface="Times New Roman" pitchFamily="18" charset="0"/>
              </a:rPr>
              <a:t>Виды одарённости по критерию «Виды деятельности и обеспечивающие её сферы»</a:t>
            </a:r>
          </a:p>
        </p:txBody>
      </p:sp>
      <p:graphicFrame>
        <p:nvGraphicFramePr>
          <p:cNvPr id="13" name="Содержимое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70785271"/>
              </p:ext>
            </p:extLst>
          </p:nvPr>
        </p:nvGraphicFramePr>
        <p:xfrm>
          <a:off x="0" y="1905000"/>
          <a:ext cx="9144000" cy="4724400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914525"/>
                <a:gridCol w="1785938"/>
                <a:gridCol w="1785937"/>
              </a:tblGrid>
              <a:tr h="185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Практическая деятельность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Познавательная  деятельность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Художественно -эстетическая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Коммуникативная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Духовно-ценностная деятельность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287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одаренность в ремеслах,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спортивная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организационная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интеллектуальная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хореографическая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сценическая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литературно-поэтическая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изобразительная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музыкальная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лидерская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аттрактивная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установка на другого человека в совместной деятельности)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одаренность в создании новых духовных ценностей и смыслов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•"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одаренность в служении людям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8" name="Стрелка вниз 7"/>
          <p:cNvSpPr/>
          <p:nvPr/>
        </p:nvSpPr>
        <p:spPr>
          <a:xfrm>
            <a:off x="500063" y="2500313"/>
            <a:ext cx="714375" cy="12144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286000" y="2571750"/>
            <a:ext cx="714375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214813" y="2571750"/>
            <a:ext cx="714375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000750" y="2571750"/>
            <a:ext cx="714375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858125" y="2571750"/>
            <a:ext cx="642938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8013" y="388938"/>
            <a:ext cx="7934325" cy="1287462"/>
          </a:xfrm>
        </p:spPr>
        <p:txBody>
          <a:bodyPr anchor="b"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  <a:cs typeface="Times New Roman" pitchFamily="18" charset="0"/>
              </a:rPr>
              <a:t>Виды одарённости по критерию </a:t>
            </a:r>
            <a:br>
              <a:rPr lang="ru-RU" sz="3600" b="1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3600" b="1" smtClean="0">
                <a:solidFill>
                  <a:srgbClr val="C00000"/>
                </a:solidFill>
                <a:cs typeface="Times New Roman" pitchFamily="18" charset="0"/>
              </a:rPr>
              <a:t>«степень сформированности одарённости»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124509507"/>
              </p:ext>
            </p:extLst>
          </p:nvPr>
        </p:nvGraphicFramePr>
        <p:xfrm>
          <a:off x="597667" y="1679415"/>
          <a:ext cx="7932430" cy="4413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142875"/>
            <a:ext cx="9144000" cy="1143000"/>
          </a:xfrm>
        </p:spPr>
        <p:txBody>
          <a:bodyPr anchor="b"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Виды одарённости по критерию </a:t>
            </a:r>
            <a:b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«форма проявления»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021598810"/>
              </p:ext>
            </p:extLst>
          </p:nvPr>
        </p:nvGraphicFramePr>
        <p:xfrm>
          <a:off x="271402" y="1299304"/>
          <a:ext cx="8643998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28600" y="57150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ru-RU" dirty="0" smtClean="0">
                <a:latin typeface="Times New Roman" pitchFamily="18" charset="0"/>
              </a:rPr>
              <a:t>Важно разглядеть в ребенке скрытую </a:t>
            </a:r>
            <a:r>
              <a:rPr lang="ru-RU" b="1" dirty="0" smtClean="0">
                <a:latin typeface="Times New Roman" pitchFamily="18" charset="0"/>
              </a:rPr>
              <a:t>одаренность,</a:t>
            </a:r>
            <a:r>
              <a:rPr lang="ru-RU" dirty="0" smtClean="0">
                <a:latin typeface="Times New Roman" pitchFamily="18" charset="0"/>
              </a:rPr>
              <a:t> иначе его способности могут так и не развиться. Такому ребенку </a:t>
            </a:r>
            <a:r>
              <a:rPr lang="ru-RU" b="1" dirty="0" smtClean="0">
                <a:latin typeface="Times New Roman" pitchFamily="18" charset="0"/>
              </a:rPr>
              <a:t>особенно</a:t>
            </a:r>
            <a:r>
              <a:rPr lang="ru-RU" dirty="0" smtClean="0">
                <a:latin typeface="Times New Roman" pitchFamily="18" charset="0"/>
              </a:rPr>
              <a:t> необходима помощь взрослых: родителей, социальных педагогов, </a:t>
            </a:r>
            <a:r>
              <a:rPr lang="ru-RU" dirty="0" smtClean="0">
                <a:latin typeface="Times New Roman" pitchFamily="18" charset="0"/>
              </a:rPr>
              <a:t>педагогов- психологов.</a:t>
            </a:r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PC\Desktop\фон для презент\Creativit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69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418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документы по организации работы с одаренными детьми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" y="1371600"/>
            <a:ext cx="8991600" cy="5257800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Рабочая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концепция одарённости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Д.Б. Богоявленская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Концепция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общенациональной системы выявления и развития молодых талантов от 3 апреля 2012 года;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Комплекс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мер по реализации концепции общенациональной системы выявления и развития молодых талантов;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Закон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РФ «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образовании» от 16.11.1997 года с дополнениями от </a:t>
            </a:r>
            <a:endParaRPr lang="ru-RU" sz="20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05.03.2004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г.;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Основные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положения «декларация прав человека», принятой Генеральной Ассамблеей ООН 10.12.1948 г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Основные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положения «Конвенции о правах ребёнка», принятой генеральной Ассамблеей ООН 20.11.1989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239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Принципы работы с одаренными детьми в соответствии с ФГОС: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6388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непрерывность сопровождения развития одаренного ребенка;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признание уникальности ребенка, исключающее усреднение, сравнение одного ребенка с другим;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бережное отношение к психическому миру ребенка, его потребностям, особенностям субъективного отношения к миру и самому себе;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защита интересов ребенка;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индивидуальный путь развития ребенка;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учет специфики возрастного и индивидуального развития;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диалогичности;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принцип личностно-ориентировочного подхода к ребенку;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принцип построения развивающей работы на основе диагностики.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865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0" y="152401"/>
            <a:ext cx="9144000" cy="68579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ичностные и деловые качества ребенка. 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847725"/>
            <a:ext cx="8501062" cy="557212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400" dirty="0" smtClean="0"/>
              <a:t> </a:t>
            </a:r>
            <a:r>
              <a:rPr lang="ru-RU" sz="1600" dirty="0" smtClean="0"/>
              <a:t>1</a:t>
            </a:r>
            <a:r>
              <a:rPr lang="ru-RU" sz="2000" dirty="0" smtClean="0"/>
              <a:t>. </a:t>
            </a:r>
            <a:r>
              <a:rPr lang="ru-RU" sz="1800" dirty="0" smtClean="0"/>
              <a:t>Дисциплинированный.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2. Неровно успевающий.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3. Организованный.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4. Выбивающийся из общего темпа.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5. Эрудированный.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6. Странный в поведении, непонятный.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7. Умеющий поддержать общее дело (коллективист).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8. Выскакивающий на занятии с нелепыми замечаниями.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9. Стабильно успевающий (всегда хорошо занимается).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10. Занятый своими делами (индивидуалист).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11. Быстро, на лету схватывающий.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12. Не умеющий общаться, конфликтный.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13. Общающийся легко, приятный в общении.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14. Иногда тугодум, не может понять очевидного. 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15. Ясно, понятно для всех выражающий свои мысли и цели. 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16. Не всегда подчиняющийся большинству.</a:t>
            </a:r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320655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285750" y="500063"/>
            <a:ext cx="8643938" cy="7858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 Качества, чаще всего характеризующие одарённых детей</a:t>
            </a: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</a:rPr>
              <a:t>  </a:t>
            </a: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299398" y="1752600"/>
            <a:ext cx="6357938" cy="4214813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ru-RU" sz="1800" b="1" i="1" dirty="0" smtClean="0"/>
              <a:t> </a:t>
            </a:r>
            <a:r>
              <a:rPr lang="ru-RU" sz="2000" b="1" i="1" dirty="0" smtClean="0"/>
              <a:t>Неровно успевающий.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b="1" i="1" dirty="0" smtClean="0"/>
              <a:t> Выбивающийся из общего темпа.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b="1" i="1" dirty="0" smtClean="0"/>
              <a:t> Странный в поведении, непонятный.</a:t>
            </a:r>
            <a:endParaRPr lang="en-US" sz="2000" b="1" i="1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ru-RU" sz="2000" b="1" i="1" dirty="0" smtClean="0"/>
              <a:t> Занятый своими делами (индивидуалист).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b="1" i="1" dirty="0" smtClean="0"/>
              <a:t> Не умеющий общаться, конфликтный.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b="1" i="1" dirty="0" smtClean="0"/>
              <a:t>Иногда тугодум, не может понять очевидного.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b="1" i="1" dirty="0" smtClean="0"/>
              <a:t> Выскакивающий на занятии с нелепыми замечаниями.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b="1" i="1" dirty="0" smtClean="0"/>
              <a:t>Не всегда подчиняющийся большинству.</a:t>
            </a:r>
          </a:p>
          <a:p>
            <a:pPr eaLnBrk="1" hangingPunct="1"/>
            <a:endParaRPr lang="ru-RU" sz="1400" dirty="0" smtClean="0"/>
          </a:p>
        </p:txBody>
      </p:sp>
      <p:pic>
        <p:nvPicPr>
          <p:cNvPr id="33796" name="Picture 8" descr="http://t1.gstatic.com/images?q=tbn:ANd9GcQluaFwWJN3A-YrrNrrrDm0CkZNIfRPQtqkSKbLpcE0RPbaX8uxR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082" y="3352800"/>
            <a:ext cx="23082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450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.vk.me/c622931/v622931316/459dd/Dx3KAHZuSz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7481" y="762000"/>
            <a:ext cx="7131728" cy="475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pp.vk.me/c628522/v628522316/1e8bd/mhUsA3qUad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807884"/>
            <a:ext cx="5396947" cy="408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57800" y="22860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Бахтина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Елена Николаевна </a:t>
            </a:r>
          </a:p>
          <a:p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основательница </a:t>
            </a:r>
          </a:p>
          <a:p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Школы Гениев»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05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проведения семинара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1.Ток-шоу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«Давай обсудим»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(с элементами деловой игры)</a:t>
            </a:r>
          </a:p>
          <a:p>
            <a:pPr marL="357188" indent="-357188"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Подведение итогов работы по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теме: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Одаренность: иллюзия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 реальность?»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 indent="-357188">
              <a:buNone/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5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>
            <a:spLocks noChangeArrowheads="1"/>
          </p:cNvSpPr>
          <p:nvPr/>
        </p:nvSpPr>
        <p:spPr bwMode="auto">
          <a:xfrm>
            <a:off x="0" y="285750"/>
            <a:ext cx="9144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одарённости по критерию </a:t>
            </a:r>
          </a:p>
          <a:p>
            <a:pPr algn="ctr" eaLnBrk="0" hangingPunct="0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«особенности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возрастного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развития»: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3716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sz="2400" b="1" u="sng" dirty="0">
                <a:solidFill>
                  <a:srgbClr val="2D2D8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ранняя одарённость</a:t>
            </a:r>
            <a:r>
              <a:rPr lang="ru-RU" sz="2400" b="1" u="sng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вундеркинды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дети с необычайно ранним умственным развитием или с особенно яркими, чрезвычайными достижениями в какой-либо деятельности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r>
              <a:rPr lang="ru-RU" sz="2000" b="1" dirty="0" smtClean="0">
                <a:solidFill>
                  <a:srgbClr val="000000"/>
                </a:solidFill>
                <a:latin typeface="Arial"/>
              </a:rPr>
              <a:t> </a:t>
            </a:r>
            <a:endParaRPr lang="ru-RU" sz="20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69262" y="1443037"/>
            <a:ext cx="3177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2400" b="1" u="sng" dirty="0">
                <a:solidFill>
                  <a:srgbClr val="2D2D8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поздняя одарённость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" y="3433703"/>
            <a:ext cx="3581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ru-R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Моцарт (3 года) 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Мендельсон (5 лет) 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С.С. Прокофьев, выступивший композитором в 8 лет. 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endParaRPr lang="ru-RU" sz="1600" kern="0" dirty="0" smtClean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572000" y="1966258"/>
            <a:ext cx="4205287" cy="100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отрочества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 И. Тютчев поступил в университет в 15 лет. Будущий поэт освоил курс всего за два года.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Д. Ландау, поступивший в университет в 13 лет, стал выдающимся физиком.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Дипломат, писатель и полиглот А. С. Грибоедов поступил в Московский университет в 11 лет.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FontTx/>
              <a:buChar char="•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371600" y="5105399"/>
            <a:ext cx="7568957" cy="158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В зрелом возрасте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 А. Крылов начал писать в 40 лет </a:t>
            </a:r>
          </a:p>
          <a:p>
            <a:pPr marL="0" indent="0" eaLnBrk="1" hangingPunct="1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С. Т. Аксаков – в 55 лет</a:t>
            </a:r>
          </a:p>
          <a:p>
            <a:pPr marL="0" indent="0" eaLnBrk="1" hangingPunct="1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Альберт Эйнштейн - в 42 года стал лауреатом Нобелевской премии </a:t>
            </a:r>
          </a:p>
          <a:p>
            <a:pPr marL="609600" indent="-609600" eaLnBrk="1" hangingPunct="1">
              <a:buFontTx/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44183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577262" cy="8683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Анкета 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«Определение склонностей педагога 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работе с одарёнными детьми»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  <p:sp>
        <p:nvSpPr>
          <p:cNvPr id="71683" name="Содержимое 2"/>
          <p:cNvSpPr>
            <a:spLocks noGrp="1"/>
          </p:cNvSpPr>
          <p:nvPr>
            <p:ph idx="1"/>
          </p:nvPr>
        </p:nvSpPr>
        <p:spPr>
          <a:xfrm>
            <a:off x="0" y="1285875"/>
            <a:ext cx="8929688" cy="55721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dirty="0" smtClean="0"/>
              <a:t>      Результаты</a:t>
            </a:r>
            <a:r>
              <a:rPr lang="ru-RU" sz="2000" b="1" dirty="0" smtClean="0"/>
              <a:t>:</a:t>
            </a:r>
            <a:endParaRPr lang="ru-RU" sz="2000" dirty="0" smtClean="0"/>
          </a:p>
          <a:p>
            <a:pPr algn="just" eaLnBrk="1" hangingPunct="1"/>
            <a:r>
              <a:rPr lang="ru-RU" sz="2000" b="1" dirty="0" smtClean="0"/>
              <a:t>49 и более баллов</a:t>
            </a:r>
            <a:r>
              <a:rPr lang="ru-RU" sz="2000" dirty="0" smtClean="0"/>
              <a:t>. Вы имеете склонность к работе с одарёнными детьми. У Вас есть для этого потенциальные возможности. Вы способны стимулировать творческую активность, поддерживать различные виды творческой деятельности </a:t>
            </a:r>
            <a:r>
              <a:rPr lang="ru-RU" sz="2000" dirty="0" smtClean="0"/>
              <a:t>обучающихся.</a:t>
            </a:r>
            <a:endParaRPr lang="ru-RU" sz="2000" dirty="0" smtClean="0"/>
          </a:p>
          <a:p>
            <a:pPr algn="just" eaLnBrk="1" hangingPunct="1"/>
            <a:r>
              <a:rPr lang="ru-RU" sz="2000" b="1" dirty="0" smtClean="0"/>
              <a:t>От 24 до 48 баллов</a:t>
            </a:r>
            <a:r>
              <a:rPr lang="ru-RU" sz="2000" dirty="0" smtClean="0"/>
              <a:t>. У Вас есть склонности к работе с одарёнными детьми, но они требуют дополнительных Ваших желаний, ресурсов и активного саморегулирования в интеллектуальном процессе. Вам необходим правильный выбор объекта направленности творческого интереса </a:t>
            </a:r>
            <a:r>
              <a:rPr lang="ru-RU" sz="2000" dirty="0" smtClean="0"/>
              <a:t>обучающихся.</a:t>
            </a:r>
            <a:endParaRPr lang="ru-RU" sz="2000" dirty="0" smtClean="0"/>
          </a:p>
          <a:p>
            <a:pPr algn="just" eaLnBrk="1" hangingPunct="1"/>
            <a:r>
              <a:rPr lang="ru-RU" sz="2000" b="1" dirty="0" smtClean="0"/>
              <a:t>23 и менее баллов.</a:t>
            </a:r>
            <a:r>
              <a:rPr lang="ru-RU" sz="2000" dirty="0" smtClean="0"/>
              <a:t> Склонностей к работе с одарёнными детьми, конечно, маловато. В большей мере Вы сами не проявляете к этому «особого рвения». Но при соответствующей мобилизации духовных сил, веры в себя, кропотливой работе в сфере повышенного интеллекта Вы сможете достичь многого в решении этой проблемы.</a:t>
            </a:r>
          </a:p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1054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Склонности педагогов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ЦРР-д/с №15 «Теремок» к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 детьми с признаками одаренности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9696799"/>
              </p:ext>
            </p:extLst>
          </p:nvPr>
        </p:nvGraphicFramePr>
        <p:xfrm>
          <a:off x="533400" y="1676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056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228600" y="304800"/>
            <a:ext cx="82724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Структура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одаренными детьми</a:t>
            </a:r>
          </a:p>
        </p:txBody>
      </p:sp>
      <p:sp>
        <p:nvSpPr>
          <p:cNvPr id="3" name="Скругленный прямоугольник 2"/>
          <p:cNvSpPr/>
          <p:nvPr/>
        </p:nvSpPr>
        <p:spPr bwMode="auto">
          <a:xfrm>
            <a:off x="500063" y="1214438"/>
            <a:ext cx="2143125" cy="92868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Работа с детьми </a:t>
            </a: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6357938" y="1214438"/>
            <a:ext cx="2143125" cy="92868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Работа с педагогами 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3429000" y="1214438"/>
            <a:ext cx="2143125" cy="92868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Работа с родителями 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6286500" y="2714625"/>
            <a:ext cx="2428875" cy="371475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1600">
                <a:solidFill>
                  <a:schemeClr val="tx1"/>
                </a:solidFill>
              </a:rPr>
              <a:t>Психопросвещение</a:t>
            </a:r>
            <a:r>
              <a:rPr lang="ru-RU" sz="1600">
                <a:solidFill>
                  <a:srgbClr val="000000"/>
                </a:solidFill>
              </a:rPr>
              <a:t>; </a:t>
            </a:r>
          </a:p>
          <a:p>
            <a:pPr>
              <a:buFont typeface="Arial" charset="0"/>
              <a:buChar char="•"/>
              <a:defRPr/>
            </a:pPr>
            <a:r>
              <a:rPr lang="ru-RU" sz="1600">
                <a:solidFill>
                  <a:schemeClr val="tx1"/>
                </a:solidFill>
              </a:rPr>
              <a:t>Обучение созданию индивидуальных программ; </a:t>
            </a:r>
          </a:p>
          <a:p>
            <a:pPr>
              <a:buFont typeface="Arial" charset="0"/>
              <a:buChar char="•"/>
              <a:defRPr/>
            </a:pPr>
            <a:r>
              <a:rPr lang="ru-RU" sz="1600">
                <a:solidFill>
                  <a:srgbClr val="000000"/>
                </a:solidFill>
              </a:rPr>
              <a:t>Обучение приемам и методам работы с одаренными детьми </a:t>
            </a:r>
            <a:endParaRPr lang="ru-RU" sz="1600">
              <a:solidFill>
                <a:schemeClr val="tx1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sz="160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3214688" y="2643188"/>
            <a:ext cx="2643187" cy="371475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1600">
                <a:solidFill>
                  <a:srgbClr val="000000"/>
                </a:solidFill>
              </a:rPr>
              <a:t>Психопросвещение;</a:t>
            </a:r>
          </a:p>
          <a:p>
            <a:pPr>
              <a:buFont typeface="Arial" charset="0"/>
              <a:buChar char="•"/>
              <a:defRPr/>
            </a:pPr>
            <a:r>
              <a:rPr lang="ru-RU" sz="1600">
                <a:solidFill>
                  <a:srgbClr val="000000"/>
                </a:solidFill>
              </a:rPr>
              <a:t>Психологическое  сопровождение родителей одаренного ребенка;</a:t>
            </a:r>
          </a:p>
          <a:p>
            <a:pPr>
              <a:buFont typeface="Arial" charset="0"/>
              <a:buChar char="•"/>
              <a:defRPr/>
            </a:pPr>
            <a:r>
              <a:rPr lang="ru-RU" sz="1600">
                <a:solidFill>
                  <a:srgbClr val="000000"/>
                </a:solidFill>
              </a:rPr>
              <a:t>Создание условий для совместной практической деятельности одаренного ребенка и родителей;</a:t>
            </a:r>
          </a:p>
          <a:p>
            <a:pPr>
              <a:buFont typeface="Arial" charset="0"/>
              <a:buChar char="•"/>
              <a:defRPr/>
            </a:pPr>
            <a:r>
              <a:rPr lang="ru-RU" sz="1600">
                <a:solidFill>
                  <a:srgbClr val="000000"/>
                </a:solidFill>
              </a:rPr>
              <a:t>Поддержка и поощрение родителей одаренных детей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4313" y="285750"/>
            <a:ext cx="8715375" cy="6357938"/>
          </a:xfrm>
          <a:prstGeom prst="rect">
            <a:avLst/>
          </a:prstGeom>
          <a:noFill/>
          <a:ln w="76200" cmpd="tri" algn="ctr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>
              <a:solidFill>
                <a:schemeClr val="dk1"/>
              </a:solidFill>
              <a:latin typeface="+mn-lt"/>
            </a:endParaRPr>
          </a:p>
        </p:txBody>
      </p:sp>
      <p:sp>
        <p:nvSpPr>
          <p:cNvPr id="2" name="Скругленный прямоугольник 8"/>
          <p:cNvSpPr/>
          <p:nvPr/>
        </p:nvSpPr>
        <p:spPr bwMode="auto">
          <a:xfrm>
            <a:off x="381000" y="2667000"/>
            <a:ext cx="2643188" cy="371475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1600">
                <a:solidFill>
                  <a:srgbClr val="000000"/>
                </a:solidFill>
              </a:rPr>
              <a:t>Выявление одаренных детей;</a:t>
            </a:r>
          </a:p>
          <a:p>
            <a:pPr>
              <a:buFont typeface="Arial" charset="0"/>
              <a:buChar char="•"/>
              <a:defRPr/>
            </a:pPr>
            <a:r>
              <a:rPr lang="ru-RU" sz="1600">
                <a:solidFill>
                  <a:srgbClr val="000000"/>
                </a:solidFill>
              </a:rPr>
              <a:t>Создание банка данных;</a:t>
            </a:r>
          </a:p>
          <a:p>
            <a:pPr>
              <a:buFont typeface="Arial" charset="0"/>
              <a:buChar char="•"/>
              <a:defRPr/>
            </a:pPr>
            <a:r>
              <a:rPr lang="ru-RU" sz="1600">
                <a:solidFill>
                  <a:srgbClr val="000000"/>
                </a:solidFill>
              </a:rPr>
              <a:t>Составление индивидуальной программы сопровождения;</a:t>
            </a:r>
          </a:p>
          <a:p>
            <a:pPr>
              <a:buFont typeface="Arial" charset="0"/>
              <a:buChar char="•"/>
              <a:defRPr/>
            </a:pPr>
            <a:r>
              <a:rPr lang="ru-RU" sz="1600">
                <a:solidFill>
                  <a:srgbClr val="000000"/>
                </a:solidFill>
              </a:rPr>
              <a:t>Выполнение индивидуальной программы (развивающая работа с ребенком)</a:t>
            </a:r>
          </a:p>
        </p:txBody>
      </p:sp>
    </p:spTree>
    <p:extLst>
      <p:ext uri="{BB962C8B-B14F-4D97-AF65-F5344CB8AC3E}">
        <p14:creationId xmlns:p14="http://schemas.microsoft.com/office/powerpoint/2010/main" val="209037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0"/>
            <a:ext cx="121023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48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90487"/>
            <a:ext cx="8229600" cy="60960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развития одаренности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00102"/>
            <a:ext cx="8915400" cy="2507456"/>
          </a:xfrm>
        </p:spPr>
        <p:txBody>
          <a:bodyPr/>
          <a:lstStyle/>
          <a:p>
            <a:pPr indent="22225" eaLnBrk="1" hangingPunct="1">
              <a:buFontTx/>
              <a:buNone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Все маленькие дети наделены с рождения определенными задатками и способностями.  Однако не все они развиваются. Нераскрытые возможности постепенно угасают вследствие </a:t>
            </a:r>
            <a:r>
              <a:rPr lang="ru-RU" sz="2000" b="1" dirty="0" err="1" smtClean="0">
                <a:solidFill>
                  <a:srgbClr val="002060"/>
                </a:solidFill>
                <a:effectLst/>
                <a:latin typeface="Times New Roman" pitchFamily="18" charset="0"/>
              </a:rPr>
              <a:t>невостребованности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.</a:t>
            </a:r>
          </a:p>
          <a:p>
            <a:pPr indent="22225" eaLnBrk="1" hangingPunct="1">
              <a:buFontTx/>
              <a:buNone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Процент одаренных с годами резко снижается: </a:t>
            </a:r>
          </a:p>
          <a:p>
            <a:pPr indent="22225" eaLnBrk="1" hangingPunct="1">
              <a:buFontTx/>
              <a:buNone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если в 10-летнем возрасте их примерно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60‑70 %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, </a:t>
            </a:r>
          </a:p>
          <a:p>
            <a:pPr indent="22225" eaLnBrk="1" hangingPunct="1">
              <a:buFontTx/>
              <a:buNone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то к 14 годам -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30‑40 %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,</a:t>
            </a:r>
            <a:endParaRPr lang="ru-RU" sz="2000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indent="22225" eaLnBrk="1" hangingPunct="1">
              <a:buFontTx/>
              <a:buNone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к 17 годам - только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15‑20 %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-22746" y="3362326"/>
            <a:ext cx="8839200" cy="600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8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уязвимости одаренных детей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33400" y="4095752"/>
            <a:ext cx="59436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Стремление к совершенству</a:t>
            </a:r>
          </a:p>
          <a:p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Ощущение неуязвимости</a:t>
            </a:r>
          </a:p>
          <a:p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 Нереалистические цели.</a:t>
            </a:r>
          </a:p>
          <a:p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 Сверхчувствительность. </a:t>
            </a:r>
          </a:p>
          <a:p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 Потребность во внимании взрослых.</a:t>
            </a:r>
          </a:p>
          <a:p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 Нетерпимость.</a:t>
            </a:r>
          </a:p>
          <a:p>
            <a:endParaRPr lang="ru-RU" sz="2400" kern="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00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0"/>
            <a:ext cx="121023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25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28575"/>
            <a:ext cx="8229600" cy="65722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педагогам: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9916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следует уделять слишком много внимания игровому обучению с ярко выраженным элементом соревнования.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возводить одаренного ребенка на  пьедестал или делать из него вундеркинда в глазах других детей.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принижайте  публично уникальные способности одаренного ребенка.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занимайтесь наставлениями, помогайте детям действовать независимо, не давайте прямых инструкций относительно того, чем они должны заниматься 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сдерживайте детские инициативы и не делайте за них то, что они могут сделать самостоятельно 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приучайте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навыкам самостоятельного решения проблем, исследования и анализа ситуации. 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трудные ситуации, возникшие в детском саду или дома, как область приложения полученных навыков при решении задач. 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помогайте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научиться управлять процессом усвоения знаний 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>
          <a:xfrm>
            <a:off x="990600" y="-14287"/>
            <a:ext cx="7648575" cy="62388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родителям</a:t>
            </a:r>
          </a:p>
        </p:txBody>
      </p:sp>
      <p:sp>
        <p:nvSpPr>
          <p:cNvPr id="74755" name="Содержимое 4"/>
          <p:cNvSpPr>
            <a:spLocks noGrp="1"/>
          </p:cNvSpPr>
          <p:nvPr>
            <p:ph idx="1"/>
          </p:nvPr>
        </p:nvSpPr>
        <p:spPr>
          <a:xfrm>
            <a:off x="0" y="609601"/>
            <a:ext cx="8991600" cy="5214938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Старайтесь вовремя заметить раннее употребление сложных слов, речь, усвоение счета или чтения, цепкую память, огромное любопытство, быстрое восприятие и воображение, то есть выявить одаренность;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Правильно выстраивайте отношения к одаренному ребенку. Не следует особо выделять его среди детей, так как это приведет к негативному отношению к нему в коллективе.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Помните, что одарённые дети очень самолюбивы, ранимы, с обостренной чувствительностью - и не очень удачная шутка может их надолго выбить из колеи.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Постарайтесь создать благоприятную атмосферу общения с ребенком.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Будьте доброжелательными, не критикуйте. Одаренные дети наиболее восприимчивы.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Прислушивайтесь к вопросам ребёнка, отмечайте, чем ребёнок предпочитает заниматься, наблюдайте за его естественными интересами и изучайте их.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Выявлять такие интересы, которые у Вас с ребёнком могут совпадать, для  успешного их развития.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Необходимо организовать дополнительные занятия по развитию той или иной сферы интересов , в которой ребенок проявляет себя в большей степени.</a:t>
            </a:r>
          </a:p>
          <a:p>
            <a:pPr>
              <a:buFontTx/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1" y="0"/>
            <a:ext cx="12102353" cy="6858000"/>
          </a:xfrm>
          <a:prstGeom prst="rect">
            <a:avLst/>
          </a:prstGeom>
        </p:spPr>
      </p:pic>
      <p:pic>
        <p:nvPicPr>
          <p:cNvPr id="3" name="Picture 4" descr="1237673403_scienc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1" t="3215" b="34877"/>
          <a:stretch>
            <a:fillRect/>
          </a:stretch>
        </p:blipFill>
        <p:spPr bwMode="auto">
          <a:xfrm>
            <a:off x="5791201" y="1447800"/>
            <a:ext cx="3352799" cy="34226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381000" y="1859339"/>
            <a:ext cx="3429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“К любому ребёнку следует относиться с надеждой и ожиданием...”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086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0"/>
            <a:ext cx="121023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36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334000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Упражнение «Мишень»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ИЛИ 3"/>
          <p:cNvSpPr/>
          <p:nvPr/>
        </p:nvSpPr>
        <p:spPr>
          <a:xfrm>
            <a:off x="4267200" y="3048000"/>
            <a:ext cx="612648" cy="612648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comp\Desktop\Рисунок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8610599" cy="441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42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ТВОРЧЕСКОЕ  ЗАДАНИЕ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410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 №1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Выявить детей с признаками одаренности на своей группе. Составить список.</a:t>
            </a:r>
          </a:p>
          <a:p>
            <a:pPr>
              <a:lnSpc>
                <a:spcPct val="150000"/>
              </a:lnSpc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Разработать мероприятие для родителей на тему:   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«Растим творческого ребенка»</a:t>
            </a:r>
          </a:p>
          <a:p>
            <a:pPr>
              <a:lnSpc>
                <a:spcPct val="150000"/>
              </a:lnSpc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 №3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Разработать  по 5 творческих заданий 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(в каждой   образовательной области) для обучающихся группы.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179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638800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Барбитова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А. Д. Проблема одаренности: от теории к практике // Управление современной школой. Завуч для администрации школ. - 2009. - № 8.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Белова Е.С. Одаренность малыша: раскрыть, понять, поддержать - М; 1998г.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Бернс Р. Развитие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Я-концепции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воспитание. - М.: Прогресс, 1986 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Выготский Л. С. Воображение и творчество в детском возрасте. СПб.: СОЮЗ, 1997г.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Галянт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И. О проблемах художественной одарённости дошкольников // Дошкольное воспитание. - 2009. - № 7.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Доровской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А. И. Сто советов по развитию одаренности детей. Родителям, воспитателям, учителям. - М.: Российское педагогическое агентство, 1997г.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7. Дьяченко О. М.  «Одаренный ребенок» /под ред.  М; 1997 г.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.Запорожец А.В. Психологическое развитие ребенка  М.: Педагогика, 1986 г.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Мотков О.И. Развитие творчества у детей // Дополнительное образование, 2000, №4.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10. Прохорова Л.Н. «Опыт методической работы в ДОУ по развитию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креативности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дошкольников».-М:5 за знания, 2007г.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Страунинг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А.М. «РОСТОК» Программа по ТРИЗ-РТВ для детей дошкольного возраста, Обнинск, 1995г. </a:t>
            </a:r>
          </a:p>
        </p:txBody>
      </p:sp>
    </p:spTree>
    <p:extLst>
      <p:ext uri="{BB962C8B-B14F-4D97-AF65-F5344CB8AC3E}">
        <p14:creationId xmlns:p14="http://schemas.microsoft.com/office/powerpoint/2010/main" val="85389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762000"/>
            <a:ext cx="8763000" cy="5791200"/>
          </a:xfrm>
        </p:spPr>
        <p:txBody>
          <a:bodyPr/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12.Савенков А.И. «Одаренные дети в детском саду и школе» - М; 2000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13.Петровский А.М. История психологии - М.: Педагогика, 1994г.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14.Психология одаренности детей и подростков. Под ред. Ю.Д. Бабаева,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Н.С.Лейтеса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Т.М.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Марюгина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М; 2000 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15.Тамберг Ю.Г. «Как научить ребенка думать», Ростов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/Д: Феникс, 2007г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16.Теплов Б.М. Способности и одаренность // Проблемы индивидуальных различий. М., 1961.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17. Теплов М. Б. Избранные труды. В 2-х т., Т.1.- М..: Просвещение. 1971г.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18. Журнал Справочник старшего воспитателя дошкольного учреждения № 1, 2007г.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19. Журнал Дошкольная педагогика №8, 2007г.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20.Хеллер К.А. Диагностика и развитие одаренных детей и подростков // Основные современные концепции творчества и одаренности / Под ред. Д.Б.Богоявленской. М.: Молодая гвардия, 1997г.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21.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Эльконин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Д.Б.Избранные труды. М.: Педагогика, 1981г.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98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50" y="188913"/>
            <a:ext cx="7561263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вышел сеятель сеять;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когда он сеял, иное упало при дороге,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налетели птицы и поклевали то;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Иное упало на места каменистые,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немного было земли.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скоро взошло,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Потому, что земля была неглубока;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же взошло солнце, увяло и,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не имело корня, засохло;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Иное упало в терние, и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Выросло терние и заглушило его;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Иное упало на добрую землю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принесло плод…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                    ( Притча.)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5732463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и должен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сегодня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сделать, чтобы семена  не упали в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терние?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PC\Desktop\14455265-Hands-holding-green-sprouts-and-sunny-sky-Stock-Photo-growing-grow-pla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2013" y="1642557"/>
            <a:ext cx="2590800" cy="2355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96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 ЗА ВНИМАНИЕ!!!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ЖЕЛАЕМ ТВОРЧЕСКИХ УСПЕХОВ !!!!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13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48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0"/>
            <a:ext cx="91440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52400" y="914400"/>
            <a:ext cx="4495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kern="0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Одаренность: </a:t>
            </a:r>
            <a:br>
              <a:rPr lang="ru-RU" sz="4000" b="1" kern="0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sz="4000" b="1" kern="0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иллюзия или реальность </a:t>
            </a:r>
            <a:r>
              <a:rPr lang="ru-RU" sz="4000" b="1" kern="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2238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Одаренность человека-это маленький росточек, едва проклюнувшийся из земли и требующий к себе огромного внимания.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Необходимо холить и лелеять, ухаживать за ним, сделать всё, чтобы вырос и дал обильный плод.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В.А. Сухомлински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C:\Users\PC\Desktop\14455265-Hands-holding-green-sprouts-and-sunny-sky-Stock-Photo-growing-grow-pla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276600"/>
            <a:ext cx="3505200" cy="3186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ChangeArrowheads="1"/>
          </p:cNvSpPr>
          <p:nvPr/>
        </p:nvSpPr>
        <p:spPr bwMode="auto">
          <a:xfrm>
            <a:off x="304800" y="703263"/>
            <a:ext cx="64770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dirty="0"/>
              <a:t>   </a:t>
            </a:r>
            <a:r>
              <a:rPr lang="ru-RU" sz="2400" b="1" dirty="0">
                <a:latin typeface="Times New Roman" pitchFamily="18" charset="0"/>
              </a:rPr>
              <a:t>Одарённость </a:t>
            </a:r>
            <a:r>
              <a:rPr lang="ru-RU" sz="2400" dirty="0">
                <a:latin typeface="Times New Roman" pitchFamily="18" charset="0"/>
              </a:rPr>
              <a:t>— это системное, развивающееся в течение жизни качество психики, которое определяет возможность достижения человеком более высоких, незаурядных результатов в одном или нескольких видах деятельности по сравнению с другими людьми. </a:t>
            </a:r>
          </a:p>
        </p:txBody>
      </p:sp>
      <p:pic>
        <p:nvPicPr>
          <p:cNvPr id="14339" name="Picture 8" descr="images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2400"/>
            <a:ext cx="22383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10"/>
          <p:cNvSpPr>
            <a:spLocks noChangeArrowheads="1"/>
          </p:cNvSpPr>
          <p:nvPr/>
        </p:nvSpPr>
        <p:spPr bwMode="auto">
          <a:xfrm>
            <a:off x="2971800" y="3810000"/>
            <a:ext cx="56388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2400" dirty="0">
                <a:latin typeface="Script MT Bold" pitchFamily="66" charset="0"/>
              </a:rPr>
              <a:t>   </a:t>
            </a:r>
            <a:r>
              <a:rPr lang="ru-RU" sz="2400" b="1" dirty="0">
                <a:latin typeface="Times New Roman" pitchFamily="18" charset="0"/>
              </a:rPr>
              <a:t>Одарённый ребенок</a:t>
            </a:r>
            <a:r>
              <a:rPr lang="ru-RU" sz="2400" dirty="0">
                <a:latin typeface="Times New Roman" pitchFamily="18" charset="0"/>
              </a:rPr>
              <a:t> — это ребенок,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деятельности. </a:t>
            </a:r>
          </a:p>
        </p:txBody>
      </p:sp>
      <p:pic>
        <p:nvPicPr>
          <p:cNvPr id="14341" name="Picture 7" descr="malenkiy_geniy_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0"/>
          <a:stretch>
            <a:fillRect/>
          </a:stretch>
        </p:blipFill>
        <p:spPr bwMode="auto">
          <a:xfrm>
            <a:off x="457200" y="3657600"/>
            <a:ext cx="18669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929688" cy="214313"/>
          </a:xfrm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27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</a:br>
            <a:endParaRPr lang="ru-RU" sz="2400" b="1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0963" name="Содержимое 1"/>
          <p:cNvSpPr>
            <a:spLocks noGrp="1"/>
          </p:cNvSpPr>
          <p:nvPr>
            <p:ph idx="1"/>
          </p:nvPr>
        </p:nvSpPr>
        <p:spPr>
          <a:xfrm>
            <a:off x="428625" y="1000125"/>
            <a:ext cx="8286750" cy="5572125"/>
          </a:xfrm>
        </p:spPr>
        <p:txBody>
          <a:bodyPr>
            <a:normAutofit lnSpcReduction="10000"/>
          </a:bodyPr>
          <a:lstStyle/>
          <a:p>
            <a:pPr marL="0" indent="431800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АДАТКИ СПОСОБНОСТЕЙ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анатомо-физиологические особенности организма (особенности строения головного мозга, органов чувств и движения, свойства нервной системы и т.д.), являющиеся условием более легкого овладения эффективными способами деятельности. Задатки носят общий характер, то есть на их основе нельзя предсказать, какие именно способности могут сформироваться. </a:t>
            </a:r>
          </a:p>
          <a:p>
            <a:pPr marL="0" indent="431800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СПОСОБНОСТИ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индивидуально-психологические особенности, отличающие одного ребенка (подростка) от другого, от которых зависит возможность успеха в деятельности. </a:t>
            </a:r>
          </a:p>
          <a:p>
            <a:pPr marL="0" indent="431800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ТАЛАНТ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сочетание способностей, обеспечивающих высокие достижения в определенном виде деятельности, отличающейся принципиальной новизной и оригинальностью подхода.</a:t>
            </a:r>
          </a:p>
          <a:p>
            <a:pPr marL="0" indent="431800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ОДАРЕННОСТЬ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состояние и степень выраженности способностей детей и подростков. </a:t>
            </a:r>
          </a:p>
          <a:p>
            <a:pPr marL="0" indent="431800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Одаренность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потенциальный талант, 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талант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реализованная одаренность.</a:t>
            </a:r>
          </a:p>
          <a:p>
            <a:pPr marL="0" indent="431800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tvet.imgsmail.ru/download/782458f9261fb8f0e726a528f1634cf8_i-1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79" y="195314"/>
            <a:ext cx="8054909" cy="553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2887" y="5730850"/>
            <a:ext cx="8915400" cy="1376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Кривая Гаусса — универсальное средство выражения количественного распределения в обществе массовых социальных свойств, признаков, черт, явлений, процессов и т.д. </a:t>
            </a:r>
            <a:br>
              <a:rPr lang="ru-RU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люс 2"/>
          <p:cNvSpPr/>
          <p:nvPr/>
        </p:nvSpPr>
        <p:spPr>
          <a:xfrm>
            <a:off x="7060842" y="2837377"/>
            <a:ext cx="965916" cy="1014212"/>
          </a:xfrm>
          <a:prstGeom prst="mathPlus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инус 3"/>
          <p:cNvSpPr/>
          <p:nvPr/>
        </p:nvSpPr>
        <p:spPr>
          <a:xfrm>
            <a:off x="859665" y="2760104"/>
            <a:ext cx="1188077" cy="985234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6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Классификации детской одарённости</a:t>
            </a:r>
            <a:endParaRPr lang="ru-RU" sz="36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59153053"/>
              </p:ext>
            </p:extLst>
          </p:nvPr>
        </p:nvGraphicFramePr>
        <p:xfrm>
          <a:off x="214282" y="1071546"/>
          <a:ext cx="8472518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Эхо">
  <a:themeElements>
    <a:clrScheme name="Эхо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2_Эхо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Профиль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1707</TotalTime>
  <Words>2182</Words>
  <Application>Microsoft Office PowerPoint</Application>
  <PresentationFormat>Экран (4:3)</PresentationFormat>
  <Paragraphs>244</Paragraphs>
  <Slides>35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35</vt:i4>
      </vt:variant>
    </vt:vector>
  </HeadingPairs>
  <TitlesOfParts>
    <vt:vector size="38" baseType="lpstr">
      <vt:lpstr>Оформление по умолчанию</vt:lpstr>
      <vt:lpstr>2_Эхо</vt:lpstr>
      <vt:lpstr>2_Профиль</vt:lpstr>
      <vt:lpstr> Одаренность:  иллюзия или реальность ?  </vt:lpstr>
      <vt:lpstr>План проведения семинара</vt:lpstr>
      <vt:lpstr>Презентация PowerPoint</vt:lpstr>
      <vt:lpstr> </vt:lpstr>
      <vt:lpstr>Презентация PowerPoint</vt:lpstr>
      <vt:lpstr>Презентация PowerPoint</vt:lpstr>
      <vt:lpstr>  </vt:lpstr>
      <vt:lpstr>Презентация PowerPoint</vt:lpstr>
      <vt:lpstr>Классификации детской одарённости</vt:lpstr>
      <vt:lpstr>Презентация PowerPoint</vt:lpstr>
      <vt:lpstr>Виды одарённости по критерию «Виды деятельности и обеспечивающие её сферы»</vt:lpstr>
      <vt:lpstr>Виды одарённости по критерию  «степень сформированности одарённости»</vt:lpstr>
      <vt:lpstr>Виды одарённости по критерию  «форма проявления»</vt:lpstr>
      <vt:lpstr>Презентация PowerPoint</vt:lpstr>
      <vt:lpstr>Нормативно-правовые документы по организации работы с одаренными детьми</vt:lpstr>
      <vt:lpstr> Принципы работы с одаренными детьми в соответствии с ФГОС: </vt:lpstr>
      <vt:lpstr>Личностные и деловые качества ребенка.  </vt:lpstr>
      <vt:lpstr>  Качества, чаще всего характеризующие одарённых детей  </vt:lpstr>
      <vt:lpstr>Презентация PowerPoint</vt:lpstr>
      <vt:lpstr>Презентация PowerPoint</vt:lpstr>
      <vt:lpstr>   Анкета «Определение склонностей педагога  к работе с одарёнными детьми»  </vt:lpstr>
      <vt:lpstr>Склонности педагогов МАДОУ ЦРР-д/с №15 «Теремок» к работе с детьми с признаками одаренности</vt:lpstr>
      <vt:lpstr>Презентация PowerPoint</vt:lpstr>
      <vt:lpstr>Презентация PowerPoint</vt:lpstr>
      <vt:lpstr>Условия развития одаренности</vt:lpstr>
      <vt:lpstr>Презентация PowerPoint</vt:lpstr>
      <vt:lpstr>Рекомендации педагогам:</vt:lpstr>
      <vt:lpstr>Рекомендации родителям</vt:lpstr>
      <vt:lpstr>Презентация PowerPoint</vt:lpstr>
      <vt:lpstr>РЕФЛЕКСИЯ</vt:lpstr>
      <vt:lpstr>ТВОРЧЕСКОЕ  ЗАДАНИЕ</vt:lpstr>
      <vt:lpstr>Список литературы: </vt:lpstr>
      <vt:lpstr>Список литературы: </vt:lpstr>
      <vt:lpstr>Презентация PowerPoint</vt:lpstr>
      <vt:lpstr>БЛАГОДАРИМ 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comp</cp:lastModifiedBy>
  <cp:revision>182</cp:revision>
  <cp:lastPrinted>1601-01-01T00:00:00Z</cp:lastPrinted>
  <dcterms:created xsi:type="dcterms:W3CDTF">1601-01-01T00:00:00Z</dcterms:created>
  <dcterms:modified xsi:type="dcterms:W3CDTF">2016-02-11T08:13:28Z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