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6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77" r:id="rId24"/>
    <p:sldId id="281" r:id="rId25"/>
    <p:sldId id="282" r:id="rId26"/>
    <p:sldId id="283" r:id="rId27"/>
    <p:sldId id="278" r:id="rId28"/>
    <p:sldId id="284" r:id="rId29"/>
    <p:sldId id="280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981D0-E514-47AE-8CC5-C70179DD716A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9D004-0297-444A-9403-32D94099D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113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905088-9249-42BE-BF55-F8A5AA75DD84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905088-9249-42BE-BF55-F8A5AA75DD84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D3865-71CF-436F-B005-99EF2A3AD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2E17B25-7195-43FF-8151-53849D6930DB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1752600"/>
          </a:xfrm>
        </p:spPr>
        <p:txBody>
          <a:bodyPr/>
          <a:lstStyle/>
          <a:p>
            <a:r>
              <a:rPr lang="ru-RU" sz="3200" b="1" dirty="0"/>
              <a:t>Дисциплина «Технология выполнения слесарных работ»</a:t>
            </a:r>
          </a:p>
          <a:p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712968" cy="2910185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Arial" charset="0"/>
              </a:rPr>
              <a:t/>
            </a:r>
            <a:br>
              <a:rPr lang="ru-RU" b="1" i="1" dirty="0">
                <a:latin typeface="Arial" charset="0"/>
              </a:rPr>
            </a:br>
            <a:r>
              <a:rPr lang="ru-RU" i="1" dirty="0">
                <a:latin typeface="Arial" charset="0"/>
              </a:rPr>
              <a:t/>
            </a:r>
            <a:br>
              <a:rPr lang="ru-RU" i="1" dirty="0">
                <a:latin typeface="Arial" charset="0"/>
              </a:rPr>
            </a:br>
            <a:r>
              <a:rPr lang="ru-RU" i="1" dirty="0">
                <a:latin typeface="Arial" charset="0"/>
              </a:rPr>
              <a:t/>
            </a:r>
            <a:br>
              <a:rPr lang="ru-RU" i="1" dirty="0">
                <a:latin typeface="Arial" charset="0"/>
              </a:rPr>
            </a:br>
            <a:r>
              <a:rPr lang="ru-RU" i="1" dirty="0">
                <a:latin typeface="Arial" charset="0"/>
              </a:rPr>
              <a:t/>
            </a:r>
            <a:br>
              <a:rPr lang="ru-RU" i="1" dirty="0">
                <a:latin typeface="Arial" charset="0"/>
              </a:rPr>
            </a:br>
            <a:r>
              <a:rPr lang="ru-RU" b="1" dirty="0"/>
              <a:t>Колледж </a:t>
            </a:r>
            <a:r>
              <a:rPr lang="ru-RU" b="1" dirty="0" err="1"/>
              <a:t>ИСТиД</a:t>
            </a:r>
            <a:r>
              <a:rPr lang="ru-RU" b="1" dirty="0"/>
              <a:t> (филиал) СКФУ в г. Пятигорске</a:t>
            </a:r>
            <a:r>
              <a:rPr lang="ru-RU" i="1" dirty="0">
                <a:latin typeface="Arial" charset="0"/>
              </a:rPr>
              <a:t/>
            </a:r>
            <a:br>
              <a:rPr lang="ru-RU" i="1" dirty="0">
                <a:latin typeface="Arial" charset="0"/>
              </a:rPr>
            </a:br>
            <a:endParaRPr lang="ru-RU" b="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4509120"/>
            <a:ext cx="7772400" cy="1947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</a:rPr>
              <a:t>Гончаров Олег Юрьевич</a:t>
            </a:r>
            <a:r>
              <a:rPr lang="ru-RU" sz="3600" b="1" dirty="0">
                <a:solidFill>
                  <a:srgbClr val="000000"/>
                </a:solidFill>
              </a:rPr>
              <a:t/>
            </a:r>
            <a:br>
              <a:rPr lang="ru-RU" sz="3600" b="1" dirty="0">
                <a:solidFill>
                  <a:srgbClr val="000000"/>
                </a:solidFill>
              </a:rPr>
            </a:br>
            <a:r>
              <a:rPr lang="ru-RU" sz="3600" b="1" dirty="0">
                <a:solidFill>
                  <a:srgbClr val="7030A0"/>
                </a:solidFill>
              </a:rPr>
              <a:t>преподаватель колледжа</a:t>
            </a:r>
            <a:r>
              <a:rPr lang="ru-RU" sz="3600" b="1" dirty="0">
                <a:solidFill>
                  <a:srgbClr val="000000"/>
                </a:solidFill>
              </a:rPr>
              <a:t/>
            </a:r>
            <a:br>
              <a:rPr lang="ru-RU" sz="3600" b="1" dirty="0">
                <a:solidFill>
                  <a:srgbClr val="000000"/>
                </a:solidFill>
              </a:rPr>
            </a:br>
            <a:endParaRPr lang="ru-RU" sz="3600" b="1" dirty="0">
              <a:solidFill>
                <a:schemeClr val="bg1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Практикум в учебных мастерских строится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sz="quarter" idx="1"/>
          </p:nvPr>
        </p:nvSpPr>
        <p:spPr>
          <a:xfrm>
            <a:off x="0" y="785813"/>
            <a:ext cx="9144000" cy="6072187"/>
          </a:xfrm>
        </p:spPr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соответствии с программой как единый, но комплексный модуль, опирающаяся на теоретическую и общетехническую подготовку студентов, получаемую ими на протяжении первых двух лет  обучения. 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 этом обеспечивается научная, логическая и методическая связь с черчением, технологией конструкционных материалов, сопротивлением материалов, физикой, дисциплинами педагогического цикла, а также с программами трудового обучения в общеобразовательной школе.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Все эти работы должны заканчиваться созданием нужной производственному окружению, институту или колледжу, хорошо и красиво оформленной современной вещи (например, прибора, инструмента, их деталей).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1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sz="quarter" idx="1"/>
          </p:nvPr>
        </p:nvSpPr>
        <p:spPr>
          <a:xfrm>
            <a:off x="0" y="571500"/>
            <a:ext cx="9144000" cy="6286500"/>
          </a:xfrm>
        </p:spPr>
        <p:txBody>
          <a:bodyPr/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Обучение различным приемам обработки конструкционных материалов, выработка умений и привитие навыков предусмотрены на примерах изготовления следующих изделий: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а) приборов, отдельных узлов к ним и наглядных пособий, облегчающих изучение основ наук, ведение исследований в институте и преподавание в школе;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б) инструмента и приспособлений для пополнения инструментального хозяйства учебных мастерских института и передачи школам в качестве образцов;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в) оборудования для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автосервисных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мастерских;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г) моделей, с изготовлением которых придется встречаться будущему руководителю подразделения.</a:t>
            </a:r>
          </a:p>
          <a:p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д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деталей и узлов, заказываемых промышленными и сельскохозяйственными предприятиями производственного окружения педагогического института.</a:t>
            </a:r>
          </a:p>
          <a:p>
            <a:endParaRPr lang="ru-RU" sz="2000" dirty="0" smtClean="0"/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1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63"/>
            <a:ext cx="9144000" cy="6357937"/>
          </a:xfrm>
        </p:spPr>
        <p:txBody>
          <a:bodyPr/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 процессе выполнения заданий, будущие техники обязаны научиться подчинять свои действия в мастерских определенным организационным требованиям и требованиям охраны труда, выработать навыки высокой культуры работы у станка и верстака, умение трудиться целенаправленно, инициативно и производительно.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 ходе занятий в учебных мастерских студент должен научиться работать строго по чертежу или технологической карте, соблюдая необходимые точность, качество обработки и применяя всю имеющуюся и нужную измерительную технику. Это не исключает творческого подхода, прививаемого студентам на протяжении всех лет обучения, необходимого в тех случаях, когда в документации приведены неполные данные или они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дискуссионны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или, наконец, само задание требует творческого решения.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Практикум в учебных мастерских завершается зачетом и присвоением одного-двух квалификационных разрядов (по обработке металлов резанием, или слесарному делу).</a:t>
            </a: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1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260648"/>
            <a:ext cx="9144000" cy="635793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Цель и задачи дисциплины: </a:t>
            </a: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Целью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дисциплины является формирование у студентов знаний, умений и навыков  обучения  приемам работы с ручными инструментами, станками и технологическим оборудованием на базе школьных мастерских.        </a:t>
            </a:r>
            <a:r>
              <a:rPr lang="ru-RU" sz="24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Задачи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дисциплины: 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– изучение технологической и производственной культуры при     выполнении слесарных работ в мастерских колледжа;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– изучение сущности основных видов слесарных работ, применяемого инструмента, правил его выбора и применения, последовательности слесарных операций, приемов их выполнения и механизации работ, правил техники безопасности при слесарных работах, требований к качеству обработки деталей, видов износа инструмента, типичных дефектов, причин их появления и способов предупреждения;</a:t>
            </a:r>
          </a:p>
          <a:p>
            <a:endParaRPr lang="ru-RU" sz="2400" b="1" dirty="0" smtClean="0"/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1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63"/>
            <a:ext cx="9144000" cy="6357937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–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формирование умений и навыков: выбирать режимы обработки с учетом характеристик металлов и сплавов, соблюдать технологическую последовательность     при     выполнении слесарных работ: разметки, рубки, правки, гибки, резки и опиливании металла, шабрении, сверлении,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зенковании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зенкеровании и развертывании отверстий, нарезании резьбы, клепки, пайки, лужении и склеивании;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–   подготовка студентов к использованию знаний и умений слесарной обработки металлов в профессиональной деятельности. </a:t>
            </a:r>
          </a:p>
          <a:p>
            <a:endParaRPr lang="ru-RU" sz="2400" b="1" dirty="0" smtClean="0"/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1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63"/>
            <a:ext cx="9144000" cy="635793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результате изучения дисциплины студент должен: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Знать: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образовательные программы и учебники  по слесарной по обработке металлов;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требования к  оснащению и оборудованию мастерских; 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предметное содержание дисциплины;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основные виды ручных инструментов, станков и технологического оборудования, применяемого в учебном процессе;</a:t>
            </a:r>
          </a:p>
          <a:p>
            <a:endParaRPr lang="ru-RU" sz="2400" b="1" dirty="0" smtClean="0"/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1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63"/>
            <a:ext cx="9144000" cy="6357937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Уметь: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применять основные виды ручных инструментов, станков и технологического оборудования;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выполнять основные виды работ по обслуживанию оборудования мастерских;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проводить практическую работу в области слесарной обработки металлов;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Владеть: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базовыми понятиями и приемами по разделам дисциплины «</a:t>
            </a:r>
            <a:r>
              <a:rPr lang="ru-RU" sz="2400" b="1" dirty="0"/>
              <a:t>Технология выполнения слесарных работ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».</a:t>
            </a:r>
          </a:p>
          <a:p>
            <a:endParaRPr lang="ru-RU" sz="2400" b="1" dirty="0" smtClean="0"/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1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63"/>
            <a:ext cx="9144000" cy="635793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Роль и место слесарных работ в промышленном производстве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0"/>
            <a:r>
              <a:rPr lang="ru-RU" sz="2400" b="1" dirty="0" smtClean="0"/>
              <a:t>Профессия «слесарь» на современном машиностроительном предприятии является одной из наиболее распространенных. </a:t>
            </a:r>
          </a:p>
          <a:p>
            <a:r>
              <a:rPr lang="ru-RU" sz="2400" b="1" dirty="0" smtClean="0"/>
              <a:t>Каждая из групп слесарей характеризуется специфическими для их работы знаниями и профессиональными умениями. Однако основной базой для каждого слесаря является владение </a:t>
            </a:r>
            <a:r>
              <a:rPr lang="ru-RU" sz="2400" b="1" dirty="0" err="1" smtClean="0"/>
              <a:t>общеслесарными</a:t>
            </a:r>
            <a:r>
              <a:rPr lang="ru-RU" sz="2400" b="1" dirty="0" smtClean="0"/>
              <a:t> операциями, представляющими собой «каркас», «кирпичики» слесарного мастерства. К ним относятся разметка, рубка, правка, гибка, резка, опиливание, сверление, зенкерование и развертывание отверстий, нарезание резьбы, шабрение, притирка и доводка, клепка и паяние. Эти операции выполняются ручными и механизированными инструментами, которыми должен уметь пользоваться каждый слесарь.</a:t>
            </a:r>
          </a:p>
          <a:p>
            <a:pPr lvl="0"/>
            <a:endParaRPr lang="ru-RU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9941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ОЗНАКОМЛЕНИЕ С ОБОРУДОВАНИЕМ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МАСТЕРСКОЙ. ОРГАНИЗАЦИЯ  РАБОЧЕГО МЕСТА СЛЕСАРЯ В МАСТЕРСКОЙ, ЕГО ТЕХНИЧЕСКОЕ ОСНАЩЕНИЕ И ПРАВИЛА СОДЕРЖАНИЯ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28800"/>
            <a:ext cx="9144000" cy="5229199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Организация  рабочего места слесаря в учебной мастерской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Под рациональной организацией рабочего места понимают создание условий для достижения высокой производительности труда и отличного качества продукции при наименьшей затрате сил и средств, а также гарантированной безопасности труда.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Рациональное, с учетом требований ИОТ, размещение инструмента, приспособлений, а также необходимого оборудования требует деления их на предметы   постоянного   и временного пользования и закрепления за инструментом и приспособлениями мест хранения.</a:t>
            </a:r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pPr lvl="0"/>
            <a:endParaRPr lang="ru-RU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63"/>
            <a:ext cx="9144000" cy="6357937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Инструмент, заготовку и документацию для данной работы следует располагать на верстаке на расстоянии вытянутой руки. Каждому предмету — строго определенное место.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Размещение инструмента должно обеспечить минимум поворотов работающего.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Рабочее место должно быть обеспечено хорошим освещением. 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Хранить инструмент следует в выдвижных ящиках верстака в таком порядке, чтобы режущий инструмент — напильники, метчики, сверла и т. п. — не портился, а измерительный инструмент — угольники, штангенциркули, микрометры и др. — не портился от забоин, царапин и ударов. 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После окончания работы, использованные инструменты и приспособления очищают от грязи и масла и протирают.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Тема 1. Введение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988840"/>
            <a:ext cx="9144000" cy="48691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900" b="1" dirty="0" smtClean="0"/>
              <a:t>1. ВВЕДЕНИЕ. РОЛЬ И ЗАДАЧИ ПРАКТИКУМА ПО СЛЕСАРНОЙ ОБРАБОТКЕ МЕТАЛЛОВ В</a:t>
            </a:r>
            <a:r>
              <a:rPr lang="ru-RU" sz="2900" b="1" i="1" dirty="0" smtClean="0"/>
              <a:t> </a:t>
            </a:r>
            <a:r>
              <a:rPr lang="ru-RU" sz="2900" b="1" dirty="0" smtClean="0"/>
              <a:t>СПЕЦИАЛЬНОЙ И МЕТОДИЧЕСКОЙ ПОДГОТОВКЕ БУДУЩИХ </a:t>
            </a:r>
            <a:r>
              <a:rPr lang="ru-RU" sz="2900" b="1" dirty="0" smtClean="0"/>
              <a:t>ТЕХНИКОВ.  </a:t>
            </a:r>
            <a:r>
              <a:rPr lang="ru-RU" sz="2900" b="1" dirty="0" smtClean="0"/>
              <a:t>ДЕМОНСТРАЦИЯ ИЗДЕЛИЙ, ИЗГОТАВЛИВАЕМЫХ СТУДЕНТАМИ ВО ВРЕМЯ ЗАНЯТИЙ В СЛЕСАРНОЙ МАСТЕРСКОЙ</a:t>
            </a:r>
          </a:p>
          <a:p>
            <a:pPr>
              <a:buNone/>
            </a:pPr>
            <a:r>
              <a:rPr lang="ru-RU" sz="2900" b="1" dirty="0" smtClean="0"/>
              <a:t>2.ОЗНАКОМЛЕНИЕ С ОБОРУДОВАНИЕМ УЧЕБНОЙ МАСТЕРСКОЙ. ОРГАНИЗАЦИЯ  РАБОЧЕГО МЕСТА СЛЕСАРЯ В УЧЕБНОЙ МАСТЕРСКОЙ, ЕГО ТЕХНИЧЕСКОЕ ОСНАЩЕНИЕ И ПРАВИЛА СОДЕРЖАНИЯ.</a:t>
            </a:r>
          </a:p>
          <a:p>
            <a:pPr>
              <a:buNone/>
            </a:pPr>
            <a:r>
              <a:rPr lang="ru-RU" sz="2900" b="1" dirty="0" smtClean="0"/>
              <a:t>3. ПРАВИЛА ВНУТРЕННЕГО РАСПОРЯДКА ВО ВРЕМЯ РАБОТЫ В СЛЕСАРНОЙ  МАСТЕРСКОЙ. ОСНОВНЫЕ ПРАВИЛА ПО ТЕХНИКЕ БЕЗОПАСНОСТИ И ПРОИЗВОДСТВЕННОЙ САНИТАРИИ.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1340768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Учебные вопросы: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63"/>
            <a:ext cx="9144000" cy="6357937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Техническое оснащение рабочего места слесаря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отличие от рабочего места заводского слесаря, которым называют участок цеха с находящимся на нем оборудованием,   предназначенным для выполнения только определенных операций, у студента-практиканта — это участок учебных мастерских с верстаком, установленными на нем тисками, поверочной и разметочной плитами, шкафчиком или доской, на которой укрепляют наиболее употребительный инструмент.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Основным оборудованием рабочего места слесаря является, как правило, одноместный верстак с установленными на нем тисками (рис. 2.1). Слесарный верстак должен быть прочным и устойчивым, его высота должна соответствовать росту работника. 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5220072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220072" y="1412776"/>
            <a:ext cx="3923928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2.1. Одноместный слесарный верстак: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общий вид: 1- винт подъема и опускания регулируемых тисков;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ящик для инструмента;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тиски плоскопараллельные;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инструментальная полка; 5 - защитный экран;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планшет для инструмента; 7 - бортик из стального уголка;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рукоятка привода вертикального перемещения тисков;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расположение слесарных инструментов на верстаке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p0104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l="11397" t="9730" r="5162" b="9996"/>
          <a:stretch>
            <a:fillRect/>
          </a:stretch>
        </p:blipFill>
        <p:spPr>
          <a:xfrm>
            <a:off x="-22959" y="620688"/>
            <a:ext cx="9166959" cy="6237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260648"/>
            <a:ext cx="9144000" cy="1512168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Наибольшее распространение при выполнении слесарных работ получили слесарные тиски следующих типов: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стуловые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параллельные (поворотные и неповоротные) и быстродействующие пневматические тиски.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3347864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419872" y="1628800"/>
            <a:ext cx="57241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Стуловые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тиски (рис. 2.2) предназначены для выполнения тяжелых работ, связанных с большими ударными нагрузками, например, рубка, гибка, клепка.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b="1" dirty="0" smtClean="0"/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2.2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Стуловые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тиски: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1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- верстак;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2 -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планка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крепления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3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- неподвижная губка;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4 -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подвижная губка; 5 - зажимной винт;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б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- рукоятка; 7 - плоская пружина;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8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стержень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549676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2.3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 Параллельные поворотные слесарные тиски:</a:t>
            </a:r>
          </a:p>
          <a:p>
            <a:r>
              <a:rPr lang="ru-RU" sz="2400" b="1" i="1" dirty="0">
                <a:latin typeface="Arial" pitchFamily="34" charset="0"/>
                <a:cs typeface="Arial" pitchFamily="34" charset="0"/>
              </a:rPr>
              <a:t>1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- плита основания;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2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- поворотная часть;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3 -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неподвижная губка;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4 -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подвижная губка;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5 -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гайка ходового винта;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6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- направляющая призма; 7 - ходовой винт;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8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Т-образный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круговой паз;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9 -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ось;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10 -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болт;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11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- рукоятка;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12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- гайка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882047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63"/>
            <a:ext cx="9144000" cy="6357937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Организация рабочего места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 размещению инструментов, заготовок и материалов на рабочем месте предъявляются определенные требования: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 рабочем месте должны находиться только те инструменты, материалы и заготовки, которые необходимы для выполнения данной работы; 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инструменты и материалы, которые рабочий использует часто, должны располагаться ближе к нему;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инструменты и материалы, используемые реже, должны располагаться в зонах, обозначенных дугами радиусом приблизительно 500 мм;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инструменты и материалы, используемые крайне редко, должны располагаться в дальних зонах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Их досягаемость обеспечивается только при наклонах корпуса работника.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76672"/>
            <a:ext cx="424847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76672"/>
            <a:ext cx="2687669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645024"/>
            <a:ext cx="2880320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131840" y="4941168"/>
            <a:ext cx="60121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Рис.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2.4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Расположение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удобных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 неудобных зон на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рабочем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месте (все размеры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указаны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 миллиметрах):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а, б -на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верстаке: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1, А -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удобные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;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2, Б-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менее удобные;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3, В -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неудобные;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в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- удобные 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неудобные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зоны досягаемости по высоте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p0103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l="11242" t="8606" r="5912" b="9957"/>
          <a:stretch>
            <a:fillRect/>
          </a:stretch>
        </p:blipFill>
        <p:spPr>
          <a:xfrm>
            <a:off x="12809" y="480101"/>
            <a:ext cx="9131191" cy="6348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63"/>
            <a:ext cx="9144000" cy="6357937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Правила содержания рабочего места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До начала работы необходимо: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проверить исправность верстака, тисков, приспособлений, индивидуального освещения и механизмов, используемых в работе;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ознакомиться с инструкцией или технологической картой, чертежом и техническими требованиями к предстоящей работе;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отрегулировать высоту тисков по своему росту;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проверить наличие и состояние инструментов, материалов и заготовок, используемых в работе;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расположить на верстаке инструменты, заготовки, материалы и приспособления, необходимые для работы.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p0105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l="10879" t="9006" r="5258" b="9944"/>
          <a:stretch>
            <a:fillRect/>
          </a:stretch>
        </p:blipFill>
        <p:spPr>
          <a:xfrm>
            <a:off x="18160" y="620084"/>
            <a:ext cx="9125839" cy="6237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B8C889B7-0747-424F-BCE7-FFFA4AD39453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14313" y="0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ЛИТЕРАТУРА ПО ДИСЦИПЛИНЕ: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428625" y="285750"/>
            <a:ext cx="7986713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Основная</a:t>
            </a:r>
          </a:p>
          <a:p>
            <a:pPr lvl="0"/>
            <a:r>
              <a:rPr lang="ru-RU" sz="2400" b="1" dirty="0" smtClean="0"/>
              <a:t>1. Покровский </a:t>
            </a:r>
            <a:r>
              <a:rPr lang="ru-RU" sz="2400" b="1" dirty="0"/>
              <a:t>Б. С.  Слесарное дело: Учебник для </a:t>
            </a:r>
            <a:r>
              <a:rPr lang="ru-RU" sz="2400" b="1" dirty="0" err="1"/>
              <a:t>нач</a:t>
            </a:r>
            <a:r>
              <a:rPr lang="ru-RU" sz="2400" b="1" dirty="0"/>
              <a:t>. проф.образования/ Б. С. Покровский, В. А. Скакун. - 2-е изд., стер. - М.: Изда­тельский центр «Академия», 2004. - 320 с.</a:t>
            </a:r>
          </a:p>
          <a:p>
            <a:pPr lvl="0"/>
            <a:r>
              <a:rPr lang="ru-RU" sz="2400" b="1" dirty="0" smtClean="0"/>
              <a:t>2. Домашний </a:t>
            </a:r>
            <a:r>
              <a:rPr lang="ru-RU" sz="2400" b="1" dirty="0"/>
              <a:t>слесарь / Сост. А.П. Алексеев. — М.: ЗАО </a:t>
            </a:r>
            <a:r>
              <a:rPr lang="ru-RU" sz="2400" b="1" dirty="0" err="1"/>
              <a:t>Центрполиграф</a:t>
            </a:r>
            <a:r>
              <a:rPr lang="ru-RU" sz="2400" b="1" dirty="0"/>
              <a:t>, 2005. — 331 с.</a:t>
            </a:r>
          </a:p>
          <a:p>
            <a:pPr lvl="0"/>
            <a:r>
              <a:rPr lang="ru-RU" sz="2400" b="1" dirty="0" smtClean="0"/>
              <a:t>3. </a:t>
            </a:r>
            <a:r>
              <a:rPr lang="ru-RU" sz="2400" b="1" dirty="0" err="1" smtClean="0"/>
              <a:t>Макиенко</a:t>
            </a:r>
            <a:r>
              <a:rPr lang="ru-RU" sz="2400" b="1" dirty="0" smtClean="0"/>
              <a:t> </a:t>
            </a:r>
            <a:r>
              <a:rPr lang="ru-RU" sz="2400" b="1" dirty="0"/>
              <a:t>Н.И. Общий курс слесарного дела: Учеб. для ПТУ. — 3-е изд., </a:t>
            </a:r>
            <a:r>
              <a:rPr lang="ru-RU" sz="2400" b="1" dirty="0" err="1"/>
              <a:t>испр</a:t>
            </a:r>
            <a:r>
              <a:rPr lang="ru-RU" sz="2400" b="1" dirty="0"/>
              <a:t>. — М.: </a:t>
            </a:r>
            <a:r>
              <a:rPr lang="ru-RU" sz="2400" b="1" dirty="0" err="1"/>
              <a:t>Высш</a:t>
            </a:r>
            <a:r>
              <a:rPr lang="ru-RU" sz="2400" b="1" dirty="0"/>
              <a:t>. </a:t>
            </a:r>
            <a:r>
              <a:rPr lang="ru-RU" sz="2400" b="1" dirty="0" err="1"/>
              <a:t>шк</a:t>
            </a:r>
            <a:r>
              <a:rPr lang="ru-RU" sz="2400" b="1" dirty="0"/>
              <a:t>., 1989. - 335 с: ил.</a:t>
            </a:r>
          </a:p>
          <a:p>
            <a:pPr lvl="0"/>
            <a:r>
              <a:rPr lang="ru-RU" sz="2400" b="1" dirty="0" smtClean="0"/>
              <a:t>4. </a:t>
            </a:r>
            <a:r>
              <a:rPr lang="ru-RU" sz="2400" b="1" dirty="0" err="1" smtClean="0"/>
              <a:t>Макиенко</a:t>
            </a:r>
            <a:r>
              <a:rPr lang="ru-RU" sz="2400" b="1" dirty="0" smtClean="0"/>
              <a:t> </a:t>
            </a:r>
            <a:r>
              <a:rPr lang="ru-RU" sz="2400" b="1" dirty="0"/>
              <a:t>Н. И. Практические работы по слесарному делу: Учеб. пособие для сред, </a:t>
            </a:r>
            <a:r>
              <a:rPr lang="ru-RU" sz="2400" b="1" dirty="0" err="1"/>
              <a:t>проф.-техн</a:t>
            </a:r>
            <a:r>
              <a:rPr lang="ru-RU" sz="2400" b="1" dirty="0"/>
              <a:t>. училищ. — М.: </a:t>
            </a:r>
            <a:r>
              <a:rPr lang="ru-RU" sz="2400" b="1" dirty="0" err="1"/>
              <a:t>Высш</a:t>
            </a:r>
            <a:r>
              <a:rPr lang="ru-RU" sz="2400" b="1" dirty="0"/>
              <a:t>. школа, 1982. — 208 с, ил.— (</a:t>
            </a:r>
            <a:r>
              <a:rPr lang="ru-RU" sz="2400" b="1" dirty="0" err="1"/>
              <a:t>Профтехобразование</a:t>
            </a:r>
            <a:r>
              <a:rPr lang="ru-RU" sz="2400" b="1" dirty="0"/>
              <a:t>. Обработка резанием).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build="p" autoUpdateAnimBg="0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63"/>
            <a:ext cx="9144000" cy="6357937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Во время работы необходимо: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иметь на верстаке только те инструменты и приспособления, которые используются в настоящий момент (все остальное должно находиться в ящиках верстака);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возвращать использованный инструмент на исходное место;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постоянно поддерживать чистоту и порядок на рабочем месте.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 окончании работы необходимо: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очистить инструмент от стружки, протереть, уложить в футляры и убрать в ящики верстака;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очистить от стружки и грязи столешницу верстака и тиски;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убрать с верстака неиспользованные материалы и заготовки, а также обработанные детали;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выключить индивидуальное освещение.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77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ПРАВИЛА ВНУТРЕННЕГО РАСПОРЯДКА ВО ВРЕМЯ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РАБОТЫ В СЛЕСАРНОЙ  МАСТЕРСКОЙ. ОСНОВНЫЕ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ПРАВИЛА ПО ТЕХНИКЕ БЕЗОПАСНОСТИ И ПРОИЗВОДСТВЕННОЙ САНИТАРИИ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9144000" cy="5157191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ru-RU" sz="7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Общие сведения о безопасности труда при выполнении слесарных работ</a:t>
            </a:r>
          </a:p>
          <a:p>
            <a:pPr lvl="0"/>
            <a:r>
              <a:rPr lang="ru-RU" sz="7400" b="1" dirty="0" smtClean="0">
                <a:latin typeface="Arial" pitchFamily="34" charset="0"/>
                <a:cs typeface="Arial" pitchFamily="34" charset="0"/>
              </a:rPr>
              <a:t>работать только исправным и заточенным инструментом;</a:t>
            </a:r>
          </a:p>
          <a:p>
            <a:pPr lvl="0"/>
            <a:r>
              <a:rPr lang="ru-RU" sz="7400" b="1" dirty="0" smtClean="0">
                <a:latin typeface="Arial" pitchFamily="34" charset="0"/>
                <a:cs typeface="Arial" pitchFamily="34" charset="0"/>
              </a:rPr>
              <a:t>при работе на заточных станках обязательно пользоваться защитными очками или защитным экраном с блокировкой. Не допускать биения заточных кругов. Следить за исправностью вытяжных устройств;</a:t>
            </a:r>
          </a:p>
          <a:p>
            <a:pPr lvl="0"/>
            <a:r>
              <a:rPr lang="ru-RU" sz="7400" b="1" dirty="0" smtClean="0">
                <a:latin typeface="Arial" pitchFamily="34" charset="0"/>
                <a:cs typeface="Arial" pitchFamily="34" charset="0"/>
              </a:rPr>
              <a:t>рубку в тисках производить только при наличии на верстаке защитной сетки или экрана;</a:t>
            </a:r>
          </a:p>
          <a:p>
            <a:pPr lvl="0"/>
            <a:r>
              <a:rPr lang="ru-RU" sz="7400" b="1" dirty="0" smtClean="0">
                <a:latin typeface="Arial" pitchFamily="34" charset="0"/>
                <a:cs typeface="Arial" pitchFamily="34" charset="0"/>
              </a:rPr>
              <a:t>работать в головном уборе и спецодежде;</a:t>
            </a:r>
          </a:p>
          <a:p>
            <a:pPr lvl="0"/>
            <a:r>
              <a:rPr lang="ru-RU" sz="7400" b="1" dirty="0" smtClean="0">
                <a:latin typeface="Arial" pitchFamily="34" charset="0"/>
                <a:cs typeface="Arial" pitchFamily="34" charset="0"/>
              </a:rPr>
              <a:t>тяжелые детали поднимать только вдвоем. Не класть тяжелые детали на край верстака;</a:t>
            </a:r>
          </a:p>
          <a:p>
            <a:pPr lvl="0"/>
            <a:r>
              <a:rPr lang="ru-RU" sz="7400" b="1" dirty="0" smtClean="0">
                <a:latin typeface="Arial" pitchFamily="34" charset="0"/>
                <a:cs typeface="Arial" pitchFamily="34" charset="0"/>
              </a:rPr>
              <a:t>не сдувать опилки, не смахивать стружку рукой, а использовать для этого щетку-сметку;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63"/>
            <a:ext cx="9144000" cy="6357937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перед началом работы на станках и механизированным инструментом проверять их на холостом ходу и только после этого закреплять инструмент;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работать только при хорошем освещении;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 работе электрифицированными инструментами от сети напряжением свыше 36 В обязательно использовать резиновые перчатки и резиновый коврик;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работать на станках только при наличии исправных ограждений движущихся частей;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после работы с применением масел, смазывающе-охлаждающих жидкостей, кислот, щелочей, соды, флюсов, клеев и т. п. обязательно мыть руки горячей водой с мылом;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63"/>
            <a:ext cx="9144000" cy="6357937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 получении мелких травм обязательно обрабатывать ранку йодом и накладывать бинт;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работы с применением кислот, щелочей, флюсов и т. п., а так­же работы, связанные с выделением пыли, дыма, газов, необходимо выполнять в хорошо проветриваемом помещении или под вытяжным колпаком;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не выходить на сквозняк в разгоряченном после работы состоянии;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соблюдать при выполнении работы все правила безопасности труда, указанные в инструкциях и технологических картах.</a:t>
            </a:r>
          </a:p>
          <a:p>
            <a:pPr lvl="0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296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0063"/>
            <a:ext cx="9144000" cy="635793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Промышленная санитария предусматривает создание на производстве условий, обеспечивающих необходимую температуру в производственных помещениях, хорошую вентиляцию, достаточную освещенность рабочих мест, отсутствие сквозняков, наличие вспомогательных и бытовых помещений.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Основы промышленной санитарии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Для сохранения здоровья и предупреждения заболеваний необходимо: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делать краткие перерывы во время работы, позволяющие снять усталость (кроме того, следует иметь в виду, что после работы стоя отдыхать надо сидя, и наоборот);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отводить на сон не менее 8 ч в сутки;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процессе работы время от времени менять рабочую позу;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после окончания рабочего дня мыть в душе с мылом все тело.</a:t>
            </a:r>
          </a:p>
          <a:p>
            <a:pPr algn="ctr"/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fld id="{B8C889B7-0747-424F-BCE7-FFFA4AD39453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14313" y="0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ЛИТЕРАТУРА ПО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</a:rPr>
              <a:t>ДИСЦИПЛИНЕ продолжение: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0" y="285750"/>
            <a:ext cx="9143999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дополнительная </a:t>
            </a:r>
            <a:r>
              <a:rPr lang="ru-RU" sz="2000" b="1" dirty="0"/>
              <a:t>литература</a:t>
            </a:r>
          </a:p>
          <a:p>
            <a:pPr lvl="0"/>
            <a:r>
              <a:rPr lang="ru-RU" sz="2000" b="1" dirty="0" smtClean="0"/>
              <a:t>1.Антонов </a:t>
            </a:r>
            <a:r>
              <a:rPr lang="ru-RU" sz="2000" b="1" dirty="0"/>
              <a:t>Л.П. и др. Практикум в учебных мастерских. Учеб. пособие для студентов </a:t>
            </a:r>
            <a:r>
              <a:rPr lang="ru-RU" sz="2000" b="1" dirty="0" err="1"/>
              <a:t>пед</a:t>
            </a:r>
            <a:r>
              <a:rPr lang="ru-RU" sz="2000" b="1" dirty="0"/>
              <a:t>. институтов по специальности «Общетехнические дисциплины и труд». М., «Просвещение», 1976.</a:t>
            </a:r>
          </a:p>
          <a:p>
            <a:pPr lvl="0"/>
            <a:r>
              <a:rPr lang="ru-RU" sz="2000" b="1" dirty="0" smtClean="0"/>
              <a:t>2. Муравьев </a:t>
            </a:r>
            <a:r>
              <a:rPr lang="ru-RU" sz="2000" b="1" dirty="0"/>
              <a:t>Е. М. Слесарное дело: Учеб. пособие для учащихся 8—11 </a:t>
            </a:r>
            <a:r>
              <a:rPr lang="ru-RU" sz="2000" b="1" dirty="0" err="1"/>
              <a:t>кл</a:t>
            </a:r>
            <a:r>
              <a:rPr lang="ru-RU" sz="2000" b="1" dirty="0"/>
              <a:t>. сред. </a:t>
            </a:r>
            <a:r>
              <a:rPr lang="ru-RU" sz="2000" b="1" dirty="0" err="1"/>
              <a:t>шк</a:t>
            </a:r>
            <a:r>
              <a:rPr lang="ru-RU" sz="2000" b="1" dirty="0"/>
              <a:t>.— 2-е изд., </a:t>
            </a:r>
            <a:r>
              <a:rPr lang="ru-RU" sz="2000" b="1" dirty="0" err="1"/>
              <a:t>дораб</a:t>
            </a:r>
            <a:r>
              <a:rPr lang="ru-RU" sz="2000" b="1" dirty="0"/>
              <a:t>. и доп.— М.: Просвещение, 1990.— 176 с: ил.</a:t>
            </a:r>
          </a:p>
          <a:p>
            <a:pPr lvl="0"/>
            <a:r>
              <a:rPr lang="ru-RU" sz="2000" b="1" dirty="0" smtClean="0"/>
              <a:t>3. Покровский </a:t>
            </a:r>
            <a:r>
              <a:rPr lang="ru-RU" sz="2000" b="1" dirty="0"/>
              <a:t>Б. С.  Основы слесарного дела: раб. тетрадь : учеб. пособие для </a:t>
            </a:r>
            <a:r>
              <a:rPr lang="ru-RU" sz="2000" b="1" dirty="0" err="1"/>
              <a:t>нач</a:t>
            </a:r>
            <a:r>
              <a:rPr lang="ru-RU" sz="2000" b="1" dirty="0"/>
              <a:t>. проф.образования/ Б. С. Покровский. - М.: Изда­тельский центр «Академия», 2010. - 112 с </a:t>
            </a:r>
          </a:p>
          <a:p>
            <a:pPr lvl="0"/>
            <a:r>
              <a:rPr lang="ru-RU" sz="2000" b="1" dirty="0" smtClean="0"/>
              <a:t>4. </a:t>
            </a:r>
            <a:r>
              <a:rPr lang="ru-RU" sz="2000" b="1" dirty="0" err="1" smtClean="0">
                <a:solidFill>
                  <a:srgbClr val="C00000"/>
                </a:solidFill>
              </a:rPr>
              <a:t>Макиенко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Н. И.  Слесарное   дело    с   основами    материаловедения. Учебник для подготовки рабочих на производстве. Изд. 5-е, </a:t>
            </a:r>
            <a:r>
              <a:rPr lang="ru-RU" sz="2000" b="1" dirty="0" err="1">
                <a:solidFill>
                  <a:srgbClr val="C00000"/>
                </a:solidFill>
              </a:rPr>
              <a:t>переработ</a:t>
            </a:r>
            <a:r>
              <a:rPr lang="ru-RU" sz="2000" b="1" dirty="0">
                <a:solidFill>
                  <a:srgbClr val="C00000"/>
                </a:solidFill>
              </a:rPr>
              <a:t>. М., «</a:t>
            </a:r>
            <a:r>
              <a:rPr lang="ru-RU" sz="2000" b="1" dirty="0" err="1">
                <a:solidFill>
                  <a:srgbClr val="C00000"/>
                </a:solidFill>
              </a:rPr>
              <a:t>Высш</a:t>
            </a:r>
            <a:r>
              <a:rPr lang="ru-RU" sz="2000" b="1" dirty="0">
                <a:solidFill>
                  <a:srgbClr val="C00000"/>
                </a:solidFill>
              </a:rPr>
              <a:t>. школа», 1973. 464 с. с </a:t>
            </a:r>
            <a:r>
              <a:rPr lang="ru-RU" sz="2000" b="1" dirty="0" err="1">
                <a:solidFill>
                  <a:srgbClr val="C00000"/>
                </a:solidFill>
              </a:rPr>
              <a:t>илл</a:t>
            </a:r>
            <a:r>
              <a:rPr lang="ru-RU" sz="2000" b="1" dirty="0"/>
              <a:t>.</a:t>
            </a:r>
          </a:p>
          <a:p>
            <a:pPr lvl="0"/>
            <a:r>
              <a:rPr lang="ru-RU" sz="2000" b="1" dirty="0" smtClean="0"/>
              <a:t>5. Старичков </a:t>
            </a:r>
            <a:r>
              <a:rPr lang="ru-RU" sz="2000" b="1" dirty="0"/>
              <a:t>В. С. Практикум по слесарным работам. Учеб. пособие для подготовки рабочих на производстве. — 3-е изд., </a:t>
            </a:r>
            <a:r>
              <a:rPr lang="ru-RU" sz="2000" b="1" dirty="0" err="1"/>
              <a:t>перераб</a:t>
            </a:r>
            <a:r>
              <a:rPr lang="ru-RU" sz="2000" b="1" dirty="0"/>
              <a:t>. и доп. — М.: Машиностроение, 1983, — 220 с, ил.</a:t>
            </a:r>
          </a:p>
          <a:p>
            <a:pPr lvl="0"/>
            <a:r>
              <a:rPr lang="ru-RU" sz="2000" b="1" dirty="0" smtClean="0"/>
              <a:t>6. </a:t>
            </a:r>
            <a:r>
              <a:rPr lang="ru-RU" sz="2000" b="1" dirty="0" err="1" smtClean="0"/>
              <a:t>Крупицкий</a:t>
            </a:r>
            <a:r>
              <a:rPr lang="ru-RU" sz="2000" b="1" dirty="0" smtClean="0"/>
              <a:t> </a:t>
            </a:r>
            <a:r>
              <a:rPr lang="ru-RU" sz="2000" b="1" dirty="0"/>
              <a:t>Э. И.  Слесарное дело. Изд. 4-е, </a:t>
            </a:r>
            <a:r>
              <a:rPr lang="ru-RU" sz="2000" b="1" dirty="0" err="1"/>
              <a:t>перераб</a:t>
            </a:r>
            <a:r>
              <a:rPr lang="ru-RU" sz="2000" b="1" dirty="0"/>
              <a:t>. Минск, «</a:t>
            </a:r>
            <a:r>
              <a:rPr lang="ru-RU" sz="2000" b="1" dirty="0" err="1"/>
              <a:t>Высш</a:t>
            </a:r>
            <a:r>
              <a:rPr lang="ru-RU" sz="2000" b="1" dirty="0"/>
              <a:t>. школа», 1976. 288 с. с ил.</a:t>
            </a:r>
          </a:p>
          <a:p>
            <a:pPr lvl="0"/>
            <a:r>
              <a:rPr lang="ru-RU" sz="2000" b="1" dirty="0" smtClean="0"/>
              <a:t>7. Л</a:t>
            </a:r>
            <a:r>
              <a:rPr lang="ru-RU" sz="2000" b="1" dirty="0"/>
              <a:t>. </a:t>
            </a:r>
            <a:r>
              <a:rPr lang="ru-RU" sz="2000" b="1" dirty="0" err="1"/>
              <a:t>Селл</a:t>
            </a:r>
            <a:r>
              <a:rPr lang="ru-RU" sz="2000" b="1" dirty="0"/>
              <a:t>. Слесарное дело в вопросах и ответах /Пер. с 7-го польск. изд. М. Е. </a:t>
            </a:r>
            <a:r>
              <a:rPr lang="ru-RU" sz="2000" b="1" dirty="0" err="1"/>
              <a:t>Лазутиной</a:t>
            </a:r>
            <a:r>
              <a:rPr lang="ru-RU" sz="2000" b="1" dirty="0"/>
              <a:t>. Под ред. Г. Э- </a:t>
            </a:r>
            <a:r>
              <a:rPr lang="ru-RU" sz="2000" b="1" dirty="0" err="1"/>
              <a:t>Таурита</a:t>
            </a:r>
            <a:r>
              <a:rPr lang="ru-RU" sz="2000" b="1" dirty="0"/>
              <a:t>.—К-: </a:t>
            </a:r>
            <a:r>
              <a:rPr lang="ru-RU" sz="2000" b="1" dirty="0" err="1"/>
              <a:t>Технжа</a:t>
            </a:r>
            <a:r>
              <a:rPr lang="ru-RU" sz="2000" b="1" dirty="0"/>
              <a:t>, 1980.— 229с.(Б-ка </a:t>
            </a:r>
            <a:r>
              <a:rPr lang="ru-RU" sz="2000" b="1" dirty="0" smtClean="0"/>
              <a:t>рабочего</a:t>
            </a:r>
            <a:r>
              <a:rPr lang="ru-RU" sz="2000" b="1" dirty="0"/>
              <a:t>).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1. ВВЕДЕНИЕ. РОЛЬ И ЗАДАЧИ ПРАКТИКУМА ПО СЛЕСАРНОЙ ОБРАБОТКЕ МЕТАЛЛОВ В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СПЕЦИАЛЬНОЙ И МЕТОДИЧЕСКОЙ ПОДГОТОВКЕ БУДУЩИХ УЧИТЕЛЕЙ ТЕХНОЛОГИИ.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ДЕМОНСТРАЦИЯ ИЗДЕЛИЙ, ИЗГОТАВЛИВАЕМЫХ СТУДЕНТАМИ ВО ВРЕМЯ ЗАНЯТИЙ В СЛЕСАРНОЙ МАСТЕРСКОЙ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988840"/>
            <a:ext cx="9144000" cy="52863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Основная цель практикума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 учебных мастерских — вооружить студентов знаниями, умениями и навыками, необходимыми будущему специалисту для успешного осуществления в школе органического сочетания трудового воспитания и политехнического обучения, а при необходимости — и начальной профессиональной подготовки.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3683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b="1" dirty="0" smtClean="0">
                <a:solidFill>
                  <a:srgbClr val="C00000"/>
                </a:solidFill>
              </a:rPr>
              <a:t>Задачи практикума </a:t>
            </a:r>
            <a:r>
              <a:rPr lang="ru-RU" sz="2700" b="1" dirty="0" smtClean="0"/>
              <a:t>в учебных мастерских</a:t>
            </a:r>
            <a:r>
              <a:rPr lang="ru-RU" sz="2700" dirty="0" smtClean="0"/>
              <a:t>: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sz="quarter"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а) обучение студентов наиболее эффективному использованию современных орудий труда, измерительной и разметочной техники при ручной, частично механизированной и машинной обработке конструкционных материалов (такое обучение включает совершенствование навыков и умений, приобретенных в средней школе, освоение новых, более сложных умений, связанных с применением систем допусков и посадок, классов шероховатости, а также более сложной измерительной техники, овладение управлением токарными, фрезерными, сверлильными, строгальными, шлифовальными металлорежущими станками; рейсмусовыми, фуговальными, токарными и распиловочными станками по дереву, а также освоение всех действий, связанных с заточкой режущих инструментов вручную и на заточных станках);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1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sz="quarter"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б) обучение студентов выбору наиболее технически и экономически целесообразных способов изготовления деталей и изделий в целом, нахождению наиболее эффективных технических решений частных технологических задач (например, выбор способов механизации обработки деталей, подбор приспособлений и инструмента, типа заготовок, вариантов технологических процессов), т. е. дальнейшее формирование у студентов творческого отношения к труду;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в) ознакомление студентов с основами научной организации труда при обработке конструкционных материалов;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1 вопроса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sz="quarter"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г) иллюстрация методов обучения основным операциям ручного и механизированного труда при обработке конструкционных материалов, а также сборке узлов и изделий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Особенность этих задач</a:t>
            </a:r>
            <a:r>
              <a:rPr lang="ru-RU" sz="28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</a:t>
            </a:r>
            <a:endParaRPr lang="ru-RU" sz="2800" dirty="0"/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0" y="785813"/>
            <a:ext cx="9144000" cy="6072187"/>
          </a:xfrm>
        </p:spPr>
        <p:txBody>
          <a:bodyPr/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их четкая профессиональная направленность.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Будущий учитель должен не только сам хорошо владеть средствами обработки конструкционных материалов, не только умело описывать их устройство и действие, но и показать, как простейшие ручные инструменты, совершенствуясь, перерастают в рабочие органы формообразующих машин, каков механизм их действия и каковы связи обработочных операций с физикой и другими основами наук.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307</TotalTime>
  <Words>2747</Words>
  <Application>Microsoft Office PowerPoint</Application>
  <PresentationFormat>Экран (4:3)</PresentationFormat>
  <Paragraphs>198</Paragraphs>
  <Slides>34</Slides>
  <Notes>34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Справедливость</vt:lpstr>
      <vt:lpstr>    Колледж ИСТиД (филиал) СКФУ в г. Пятигорске </vt:lpstr>
      <vt:lpstr>Тема 1. Введение</vt:lpstr>
      <vt:lpstr>Презентация PowerPoint</vt:lpstr>
      <vt:lpstr>Презентация PowerPoint</vt:lpstr>
      <vt:lpstr>   1. ВВЕДЕНИЕ. РОЛЬ И ЗАДАЧИ ПРАКТИКУМА ПО СЛЕСАРНОЙ ОБРАБОТКЕ МЕТАЛЛОВ В СПЕЦИАЛЬНОЙ И МЕТОДИЧЕСКОЙ ПОДГОТОВКЕ БУДУЩИХ УЧИТЕЛЕЙ ТЕХНОЛОГИИ.  ДЕМОНСТРАЦИЯ ИЗДЕЛИЙ, ИЗГОТАВЛИВАЕМЫХ СТУДЕНТАМИ ВО ВРЕМЯ ЗАНЯТИЙ В СЛЕСАРНОЙ МАСТЕРСКОЙ</vt:lpstr>
      <vt:lpstr>      Задачи практикума в учебных мастерских:</vt:lpstr>
      <vt:lpstr>Продолжение 1 вопроса</vt:lpstr>
      <vt:lpstr>Продолжение 1 вопроса</vt:lpstr>
      <vt:lpstr>Особенность этих задач — </vt:lpstr>
      <vt:lpstr>Практикум в учебных мастерских строится </vt:lpstr>
      <vt:lpstr>Продолжение 1 вопроса</vt:lpstr>
      <vt:lpstr>Продолжение 1 вопроса</vt:lpstr>
      <vt:lpstr>Продолжение 1 вопроса</vt:lpstr>
      <vt:lpstr>Продолжение 1 вопроса</vt:lpstr>
      <vt:lpstr>Продолжение 1 вопроса</vt:lpstr>
      <vt:lpstr>Продолжение 1 вопроса</vt:lpstr>
      <vt:lpstr>Продолжение 1 вопроса</vt:lpstr>
      <vt:lpstr>  2. ОЗНАКОМЛЕНИЕ С ОБОРУДОВАНИЕМ МАСТЕРСКОЙ. ОРГАНИЗАЦИЯ  РАБОЧЕГО МЕСТА СЛЕСАРЯ В МАСТЕРСКОЙ, ЕГО ТЕХНИЧЕСКОЕ ОСНАЩЕНИЕ И ПРАВИЛА СОДЕРЖАНИЯ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3. ПРАВИЛА ВНУТРЕННЕГО РАСПОРЯДКА ВО ВРЕМЯ РАБОТЫ В СЛЕСАРНОЙ  МАСТЕРСКОЙ. ОСНОВНЫЕ  ПРАВИЛА ПО ТЕХНИКЕ БЕЗОПАСНОСТИ И ПРОИЗВОДСТВЕННОЙ САНИТАРИИ</vt:lpstr>
      <vt:lpstr>Продолжение 3 вопроса</vt:lpstr>
      <vt:lpstr>Продолжение 3 вопроса</vt:lpstr>
      <vt:lpstr>Продолжение 3 вопроса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smart</cp:lastModifiedBy>
  <cp:revision>28</cp:revision>
  <dcterms:created xsi:type="dcterms:W3CDTF">2011-07-14T12:34:11Z</dcterms:created>
  <dcterms:modified xsi:type="dcterms:W3CDTF">2016-10-14T03:57:43Z</dcterms:modified>
</cp:coreProperties>
</file>