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6" r:id="rId2"/>
    <p:sldId id="272" r:id="rId3"/>
    <p:sldId id="273" r:id="rId4"/>
    <p:sldId id="274" r:id="rId5"/>
    <p:sldId id="275" r:id="rId6"/>
    <p:sldId id="276" r:id="rId7"/>
    <p:sldId id="277" r:id="rId8"/>
    <p:sldId id="278" r:id="rId9"/>
    <p:sldId id="279" r:id="rId10"/>
    <p:sldId id="280" r:id="rId11"/>
    <p:sldId id="300" r:id="rId12"/>
    <p:sldId id="302" r:id="rId13"/>
    <p:sldId id="303" r:id="rId14"/>
    <p:sldId id="304" r:id="rId15"/>
    <p:sldId id="305" r:id="rId16"/>
    <p:sldId id="306" r:id="rId17"/>
    <p:sldId id="307" r:id="rId18"/>
    <p:sldId id="308" r:id="rId19"/>
    <p:sldId id="309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0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 w="76200">
              <a:solidFill>
                <a:schemeClr val="accent2"/>
              </a:solidFill>
            </a:ln>
          </c:spPr>
          <c:cat>
            <c:numRef>
              <c:f>Лист1!$A$2:$A$19</c:f>
              <c:numCache>
                <c:formatCode>General</c:formatCode>
                <c:ptCount val="18"/>
              </c:numCache>
            </c:numRef>
          </c:cat>
          <c:val>
            <c:numRef>
              <c:f>Лист1!$B$2:$B$19</c:f>
              <c:numCache>
                <c:formatCode>General</c:formatCode>
                <c:ptCount val="18"/>
                <c:pt idx="0">
                  <c:v>96</c:v>
                </c:pt>
                <c:pt idx="1">
                  <c:v>85</c:v>
                </c:pt>
                <c:pt idx="2">
                  <c:v>54</c:v>
                </c:pt>
                <c:pt idx="3">
                  <c:v>47</c:v>
                </c:pt>
                <c:pt idx="4">
                  <c:v>29</c:v>
                </c:pt>
                <c:pt idx="5">
                  <c:v>38</c:v>
                </c:pt>
                <c:pt idx="6">
                  <c:v>56</c:v>
                </c:pt>
                <c:pt idx="7">
                  <c:v>42</c:v>
                </c:pt>
                <c:pt idx="8">
                  <c:v>70</c:v>
                </c:pt>
                <c:pt idx="9">
                  <c:v>47</c:v>
                </c:pt>
                <c:pt idx="10">
                  <c:v>97</c:v>
                </c:pt>
                <c:pt idx="11">
                  <c:v>30</c:v>
                </c:pt>
                <c:pt idx="12">
                  <c:v>74</c:v>
                </c:pt>
                <c:pt idx="13">
                  <c:v>85</c:v>
                </c:pt>
                <c:pt idx="14">
                  <c:v>70</c:v>
                </c:pt>
                <c:pt idx="15">
                  <c:v>70</c:v>
                </c:pt>
                <c:pt idx="16">
                  <c:v>87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numRef>
              <c:f>Лист1!$A$2:$A$19</c:f>
              <c:numCache>
                <c:formatCode>General</c:formatCode>
                <c:ptCount val="18"/>
              </c:numCache>
            </c:numRef>
          </c:cat>
          <c:val>
            <c:numRef>
              <c:f>Лист1!$C$2:$C$19</c:f>
              <c:numCache>
                <c:formatCode>General</c:formatCode>
                <c:ptCount val="18"/>
                <c:pt idx="0">
                  <c:v>85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numRef>
              <c:f>Лист1!$A$2:$A$19</c:f>
              <c:numCache>
                <c:formatCode>General</c:formatCode>
                <c:ptCount val="18"/>
              </c:numCache>
            </c:numRef>
          </c:cat>
          <c:val>
            <c:numRef>
              <c:f>Лист1!$D$2:$D$19</c:f>
              <c:numCache>
                <c:formatCode>General</c:formatCode>
                <c:ptCount val="18"/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Ряд 4</c:v>
                </c:pt>
              </c:strCache>
            </c:strRef>
          </c:tx>
          <c:cat>
            <c:numRef>
              <c:f>Лист1!$A$2:$A$19</c:f>
              <c:numCache>
                <c:formatCode>General</c:formatCode>
                <c:ptCount val="18"/>
              </c:numCache>
            </c:numRef>
          </c:cat>
          <c:val>
            <c:numRef>
              <c:f>Лист1!$E$2:$E$19</c:f>
              <c:numCache>
                <c:formatCode>General</c:formatCode>
                <c:ptCount val="18"/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Ряд 5</c:v>
                </c:pt>
              </c:strCache>
            </c:strRef>
          </c:tx>
          <c:cat>
            <c:numRef>
              <c:f>Лист1!$A$2:$A$19</c:f>
              <c:numCache>
                <c:formatCode>General</c:formatCode>
                <c:ptCount val="18"/>
              </c:numCache>
            </c:numRef>
          </c:cat>
          <c:val>
            <c:numRef>
              <c:f>Лист1!$F$2:$F$19</c:f>
              <c:numCache>
                <c:formatCode>General</c:formatCode>
                <c:ptCount val="18"/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Ряд 6</c:v>
                </c:pt>
              </c:strCache>
            </c:strRef>
          </c:tx>
          <c:cat>
            <c:numRef>
              <c:f>Лист1!$A$2:$A$19</c:f>
              <c:numCache>
                <c:formatCode>General</c:formatCode>
                <c:ptCount val="18"/>
              </c:numCache>
            </c:numRef>
          </c:cat>
          <c:val>
            <c:numRef>
              <c:f>Лист1!$G$2:$G$19</c:f>
              <c:numCache>
                <c:formatCode>General</c:formatCode>
                <c:ptCount val="18"/>
              </c:numCache>
            </c:numRef>
          </c:val>
        </c:ser>
        <c:ser>
          <c:idx val="6"/>
          <c:order val="6"/>
          <c:tx>
            <c:strRef>
              <c:f>Лист1!$H$1</c:f>
              <c:strCache>
                <c:ptCount val="1"/>
                <c:pt idx="0">
                  <c:v>Ряд 7</c:v>
                </c:pt>
              </c:strCache>
            </c:strRef>
          </c:tx>
          <c:cat>
            <c:numRef>
              <c:f>Лист1!$A$2:$A$19</c:f>
              <c:numCache>
                <c:formatCode>General</c:formatCode>
                <c:ptCount val="18"/>
              </c:numCache>
            </c:numRef>
          </c:cat>
          <c:val>
            <c:numRef>
              <c:f>Лист1!$H$2:$H$19</c:f>
              <c:numCache>
                <c:formatCode>General</c:formatCode>
                <c:ptCount val="18"/>
              </c:numCache>
            </c:numRef>
          </c:val>
        </c:ser>
        <c:ser>
          <c:idx val="7"/>
          <c:order val="7"/>
          <c:tx>
            <c:strRef>
              <c:f>Лист1!$I$1</c:f>
              <c:strCache>
                <c:ptCount val="1"/>
                <c:pt idx="0">
                  <c:v>Ряд 8</c:v>
                </c:pt>
              </c:strCache>
            </c:strRef>
          </c:tx>
          <c:cat>
            <c:numRef>
              <c:f>Лист1!$A$2:$A$19</c:f>
              <c:numCache>
                <c:formatCode>General</c:formatCode>
                <c:ptCount val="18"/>
              </c:numCache>
            </c:numRef>
          </c:cat>
          <c:val>
            <c:numRef>
              <c:f>Лист1!$I$2:$I$19</c:f>
              <c:numCache>
                <c:formatCode>General</c:formatCode>
                <c:ptCount val="18"/>
              </c:numCache>
            </c:numRef>
          </c:val>
        </c:ser>
        <c:ser>
          <c:idx val="8"/>
          <c:order val="8"/>
          <c:tx>
            <c:strRef>
              <c:f>Лист1!$J$1</c:f>
              <c:strCache>
                <c:ptCount val="1"/>
                <c:pt idx="0">
                  <c:v>Ряд 9</c:v>
                </c:pt>
              </c:strCache>
            </c:strRef>
          </c:tx>
          <c:cat>
            <c:numRef>
              <c:f>Лист1!$A$2:$A$19</c:f>
              <c:numCache>
                <c:formatCode>General</c:formatCode>
                <c:ptCount val="18"/>
              </c:numCache>
            </c:numRef>
          </c:cat>
          <c:val>
            <c:numRef>
              <c:f>Лист1!$J$2:$J$19</c:f>
              <c:numCache>
                <c:formatCode>General</c:formatCode>
                <c:ptCount val="18"/>
              </c:numCache>
            </c:numRef>
          </c:val>
        </c:ser>
        <c:ser>
          <c:idx val="9"/>
          <c:order val="9"/>
          <c:tx>
            <c:strRef>
              <c:f>Лист1!$K$1</c:f>
              <c:strCache>
                <c:ptCount val="1"/>
                <c:pt idx="0">
                  <c:v>Ряд 10</c:v>
                </c:pt>
              </c:strCache>
            </c:strRef>
          </c:tx>
          <c:cat>
            <c:numRef>
              <c:f>Лист1!$A$2:$A$19</c:f>
              <c:numCache>
                <c:formatCode>General</c:formatCode>
                <c:ptCount val="18"/>
              </c:numCache>
            </c:numRef>
          </c:cat>
          <c:val>
            <c:numRef>
              <c:f>Лист1!$K$2:$K$19</c:f>
              <c:numCache>
                <c:formatCode>General</c:formatCode>
                <c:ptCount val="18"/>
              </c:numCache>
            </c:numRef>
          </c:val>
        </c:ser>
        <c:ser>
          <c:idx val="10"/>
          <c:order val="10"/>
          <c:tx>
            <c:strRef>
              <c:f>Лист1!$L$1</c:f>
              <c:strCache>
                <c:ptCount val="1"/>
                <c:pt idx="0">
                  <c:v>Ряд 11</c:v>
                </c:pt>
              </c:strCache>
            </c:strRef>
          </c:tx>
          <c:cat>
            <c:numRef>
              <c:f>Лист1!$A$2:$A$19</c:f>
              <c:numCache>
                <c:formatCode>General</c:formatCode>
                <c:ptCount val="18"/>
              </c:numCache>
            </c:numRef>
          </c:cat>
          <c:val>
            <c:numRef>
              <c:f>Лист1!$L$2:$L$19</c:f>
              <c:numCache>
                <c:formatCode>General</c:formatCode>
                <c:ptCount val="18"/>
              </c:numCache>
            </c:numRef>
          </c:val>
        </c:ser>
        <c:ser>
          <c:idx val="11"/>
          <c:order val="11"/>
          <c:tx>
            <c:strRef>
              <c:f>Лист1!$M$1</c:f>
              <c:strCache>
                <c:ptCount val="1"/>
                <c:pt idx="0">
                  <c:v>Ряд 12</c:v>
                </c:pt>
              </c:strCache>
            </c:strRef>
          </c:tx>
          <c:cat>
            <c:numRef>
              <c:f>Лист1!$A$2:$A$19</c:f>
              <c:numCache>
                <c:formatCode>General</c:formatCode>
                <c:ptCount val="18"/>
              </c:numCache>
            </c:numRef>
          </c:cat>
          <c:val>
            <c:numRef>
              <c:f>Лист1!$M$2:$M$19</c:f>
              <c:numCache>
                <c:formatCode>General</c:formatCode>
                <c:ptCount val="18"/>
              </c:numCache>
            </c:numRef>
          </c:val>
        </c:ser>
        <c:ser>
          <c:idx val="12"/>
          <c:order val="12"/>
          <c:tx>
            <c:strRef>
              <c:f>Лист1!$N$1</c:f>
              <c:strCache>
                <c:ptCount val="1"/>
                <c:pt idx="0">
                  <c:v>Ряд 13</c:v>
                </c:pt>
              </c:strCache>
            </c:strRef>
          </c:tx>
          <c:cat>
            <c:numRef>
              <c:f>Лист1!$A$2:$A$19</c:f>
              <c:numCache>
                <c:formatCode>General</c:formatCode>
                <c:ptCount val="18"/>
              </c:numCache>
            </c:numRef>
          </c:cat>
          <c:val>
            <c:numRef>
              <c:f>Лист1!$N$2:$N$19</c:f>
              <c:numCache>
                <c:formatCode>General</c:formatCode>
                <c:ptCount val="18"/>
              </c:numCache>
            </c:numRef>
          </c:val>
        </c:ser>
        <c:ser>
          <c:idx val="13"/>
          <c:order val="13"/>
          <c:tx>
            <c:strRef>
              <c:f>Лист1!$O$1</c:f>
              <c:strCache>
                <c:ptCount val="1"/>
                <c:pt idx="0">
                  <c:v>Ряд 14</c:v>
                </c:pt>
              </c:strCache>
            </c:strRef>
          </c:tx>
          <c:cat>
            <c:numRef>
              <c:f>Лист1!$A$2:$A$19</c:f>
              <c:numCache>
                <c:formatCode>General</c:formatCode>
                <c:ptCount val="18"/>
              </c:numCache>
            </c:numRef>
          </c:cat>
          <c:val>
            <c:numRef>
              <c:f>Лист1!$O$2:$O$19</c:f>
              <c:numCache>
                <c:formatCode>General</c:formatCode>
                <c:ptCount val="18"/>
              </c:numCache>
            </c:numRef>
          </c:val>
        </c:ser>
        <c:ser>
          <c:idx val="14"/>
          <c:order val="14"/>
          <c:tx>
            <c:strRef>
              <c:f>Лист1!$P$1</c:f>
              <c:strCache>
                <c:ptCount val="1"/>
                <c:pt idx="0">
                  <c:v>Ряд 15</c:v>
                </c:pt>
              </c:strCache>
            </c:strRef>
          </c:tx>
          <c:cat>
            <c:numRef>
              <c:f>Лист1!$A$2:$A$19</c:f>
              <c:numCache>
                <c:formatCode>General</c:formatCode>
                <c:ptCount val="18"/>
              </c:numCache>
            </c:numRef>
          </c:cat>
          <c:val>
            <c:numRef>
              <c:f>Лист1!$P$2:$P$19</c:f>
              <c:numCache>
                <c:formatCode>General</c:formatCode>
                <c:ptCount val="18"/>
              </c:numCache>
            </c:numRef>
          </c:val>
        </c:ser>
        <c:axId val="101570816"/>
        <c:axId val="105522304"/>
      </c:barChart>
      <c:catAx>
        <c:axId val="101570816"/>
        <c:scaling>
          <c:orientation val="minMax"/>
        </c:scaling>
        <c:axPos val="b"/>
        <c:numFmt formatCode="General" sourceLinked="1"/>
        <c:tickLblPos val="nextTo"/>
        <c:crossAx val="105522304"/>
        <c:crosses val="autoZero"/>
        <c:auto val="1"/>
        <c:lblAlgn val="ctr"/>
        <c:lblOffset val="100"/>
      </c:catAx>
      <c:valAx>
        <c:axId val="105522304"/>
        <c:scaling>
          <c:orientation val="minMax"/>
        </c:scaling>
        <c:axPos val="l"/>
        <c:majorGridlines/>
        <c:numFmt formatCode="General" sourceLinked="1"/>
        <c:tickLblPos val="nextTo"/>
        <c:crossAx val="101570816"/>
        <c:crosses val="autoZero"/>
        <c:crossBetween val="between"/>
      </c:valAx>
      <c:spPr>
        <a:ln w="266700"/>
        <a:scene3d>
          <a:camera prst="orthographicFront"/>
          <a:lightRig rig="threePt" dir="t"/>
        </a:scene3d>
        <a:sp3d>
          <a:bevelT w="6350"/>
        </a:sp3d>
      </c:spPr>
    </c:plotArea>
    <c:plotVisOnly val="1"/>
  </c:chart>
  <c:spPr>
    <a:ln w="63500"/>
  </c:spPr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4941168"/>
            <a:ext cx="6255488" cy="1224136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Подготовила:  Учитель Пречистенской СОШ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 Потемкина Л.Л.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836712"/>
            <a:ext cx="6255488" cy="1872208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Комплексные итоговые </a:t>
            </a:r>
            <a:r>
              <a:rPr lang="ru-RU" sz="3200" b="1" dirty="0" smtClean="0"/>
              <a:t>работы  (как </a:t>
            </a:r>
            <a:r>
              <a:rPr lang="ru-RU" sz="3200" b="1" dirty="0" smtClean="0"/>
              <a:t>способ проверки </a:t>
            </a:r>
            <a:r>
              <a:rPr lang="ru-RU" sz="3200" b="1" dirty="0" err="1" smtClean="0"/>
              <a:t>метапредметных</a:t>
            </a:r>
            <a:r>
              <a:rPr lang="ru-RU" sz="3200" b="1" dirty="0" smtClean="0"/>
              <a:t> результатов)</a:t>
            </a:r>
            <a:br>
              <a:rPr lang="ru-RU" sz="3200" b="1" dirty="0" smtClean="0"/>
            </a:b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7239000" cy="6051072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2)</a:t>
            </a:r>
            <a:r>
              <a:rPr lang="ru-RU" sz="2800" b="1" dirty="0" err="1" smtClean="0"/>
              <a:t>сформированность</a:t>
            </a:r>
            <a:r>
              <a:rPr lang="ru-RU" sz="2800" b="1" dirty="0" smtClean="0"/>
              <a:t> первичных предметных способов учебных действий</a:t>
            </a:r>
            <a:endParaRPr lang="ru-RU" sz="2400" dirty="0" smtClean="0"/>
          </a:p>
          <a:p>
            <a:pPr lvl="1"/>
            <a:r>
              <a:rPr lang="ru-RU" sz="2400" dirty="0" smtClean="0"/>
              <a:t>навыков измерения и оценки;</a:t>
            </a:r>
            <a:endParaRPr lang="ru-RU" sz="2000" dirty="0" smtClean="0"/>
          </a:p>
          <a:p>
            <a:pPr lvl="1"/>
            <a:r>
              <a:rPr lang="ru-RU" sz="2400" dirty="0" smtClean="0"/>
              <a:t>навыков работа с картой;</a:t>
            </a:r>
            <a:endParaRPr lang="ru-RU" sz="2000" dirty="0" smtClean="0"/>
          </a:p>
          <a:p>
            <a:pPr lvl="1"/>
            <a:r>
              <a:rPr lang="ru-RU" sz="2400" dirty="0" smtClean="0"/>
              <a:t>навыков систематизации</a:t>
            </a:r>
            <a:endParaRPr lang="ru-RU" sz="2800" b="1" dirty="0" smtClean="0"/>
          </a:p>
          <a:p>
            <a:pPr>
              <a:buFont typeface="Courier New" pitchFamily="49" charset="0"/>
              <a:buChar char="o"/>
            </a:pPr>
            <a:r>
              <a:rPr lang="ru-RU" sz="2800" b="1" dirty="0" smtClean="0"/>
              <a:t>3)</a:t>
            </a:r>
            <a:r>
              <a:rPr lang="ru-RU" sz="2800" b="1" dirty="0" err="1" smtClean="0"/>
              <a:t>сформированность</a:t>
            </a:r>
            <a:r>
              <a:rPr lang="ru-RU" sz="2800" b="1" dirty="0" smtClean="0"/>
              <a:t> первичных методологических представлений</a:t>
            </a:r>
            <a:endParaRPr lang="ru-RU" sz="2400" dirty="0" smtClean="0"/>
          </a:p>
          <a:p>
            <a:pPr lvl="3"/>
            <a:r>
              <a:rPr lang="ru-RU" dirty="0" smtClean="0"/>
              <a:t>этапы исследования и их описание;</a:t>
            </a:r>
            <a:endParaRPr lang="ru-RU" sz="1800" dirty="0" smtClean="0"/>
          </a:p>
          <a:p>
            <a:pPr lvl="3"/>
            <a:r>
              <a:rPr lang="ru-RU" dirty="0" smtClean="0"/>
              <a:t>различение фактов и суждений;</a:t>
            </a:r>
            <a:endParaRPr lang="ru-RU" sz="1800" dirty="0" smtClean="0"/>
          </a:p>
          <a:p>
            <a:pPr lvl="3"/>
            <a:r>
              <a:rPr lang="ru-RU" dirty="0" smtClean="0"/>
              <a:t>постановка проблемы и выдвижение гипотез.</a:t>
            </a:r>
            <a:endParaRPr lang="ru-RU" sz="18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7671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800" b="0" cap="none" dirty="0" smtClean="0"/>
              <a:t>1. </a:t>
            </a:r>
            <a:r>
              <a:rPr lang="ru-RU" sz="2400" b="0" cap="none" dirty="0" smtClean="0"/>
              <a:t>Основные результаты измерений в динамике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Динамика достижения </a:t>
            </a:r>
            <a:r>
              <a:rPr lang="ru-RU" dirty="0" err="1" smtClean="0"/>
              <a:t>метапредметных</a:t>
            </a:r>
            <a:r>
              <a:rPr lang="ru-RU" dirty="0" smtClean="0"/>
              <a:t> результатов не является удовлетворительной. В 2014 г. произошло значительное снижение уровня базовой подготовки обучающихся начальной школы. Значительная часть учащихся </a:t>
            </a:r>
            <a:r>
              <a:rPr lang="ru-RU" b="1" i="1" dirty="0" smtClean="0"/>
              <a:t>не владеет опорной системой действий</a:t>
            </a:r>
            <a:r>
              <a:rPr lang="ru-RU" dirty="0" smtClean="0"/>
              <a:t> необходимых для решения </a:t>
            </a:r>
            <a:r>
              <a:rPr lang="ru-RU" b="1" i="1" dirty="0" smtClean="0"/>
              <a:t>простых учебно-познавательных и учебно-практических задач</a:t>
            </a:r>
            <a:r>
              <a:rPr lang="ru-RU" dirty="0" smtClean="0"/>
              <a:t>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400" b="0" dirty="0" smtClean="0"/>
              <a:t>Результаты  </a:t>
            </a:r>
            <a:r>
              <a:rPr lang="ru-RU" sz="2400" b="0" dirty="0" smtClean="0"/>
              <a:t>комплексных </a:t>
            </a:r>
            <a:r>
              <a:rPr lang="ru-RU" sz="2400" b="0" dirty="0" smtClean="0"/>
              <a:t> работ  </a:t>
            </a:r>
            <a:r>
              <a:rPr lang="ru-RU" sz="2400" b="0" dirty="0" smtClean="0"/>
              <a:t>по Пречистенской СОШ.</a:t>
            </a:r>
            <a:br>
              <a:rPr lang="ru-RU" sz="2400" b="0" dirty="0" smtClean="0"/>
            </a:br>
            <a:endParaRPr lang="ru-RU" sz="2400" b="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67544" y="2420888"/>
          <a:ext cx="7239000" cy="2473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9750"/>
                <a:gridCol w="1809750"/>
                <a:gridCol w="1809750"/>
                <a:gridCol w="180975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1класс 2012г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2класс 2013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Calibri"/>
                          <a:ea typeface="Times New Roman"/>
                          <a:cs typeface="Times New Roman"/>
                        </a:rPr>
                        <a:t>3класс 2014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Базовый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60.4%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61.3%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57.3%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Ниже базового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14.8%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18.7%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37.2%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Повышен</a:t>
                      </a:r>
                    </a:p>
                    <a:p>
                      <a:r>
                        <a:rPr kumimoji="0" lang="ru-RU" sz="24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ный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24.8%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20%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-2895600" algn="l"/>
                          <a:tab pos="685800" algn="l"/>
                        </a:tabLst>
                      </a:pPr>
                      <a:r>
                        <a:rPr lang="ru-RU" sz="2400" b="1" dirty="0">
                          <a:latin typeface="Calibri"/>
                          <a:ea typeface="Times New Roman"/>
                          <a:cs typeface="Times New Roman"/>
                        </a:rPr>
                        <a:t>5,95%;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14300" marR="11430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sz="3100" dirty="0" smtClean="0"/>
              <a:t>Результаты комплексных работ </a:t>
            </a:r>
            <a:r>
              <a:rPr lang="ru-RU" sz="2000" dirty="0" smtClean="0"/>
              <a:t>по Ярославской области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95536" y="1609725"/>
          <a:ext cx="7300664" cy="30848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1414"/>
                <a:gridCol w="1809750"/>
                <a:gridCol w="1809750"/>
                <a:gridCol w="180975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 класс 2012г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2 класс 2013г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3 класс 2014г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Calibri"/>
                          <a:ea typeface="Times New Roman"/>
                          <a:cs typeface="Times New Roman"/>
                        </a:rPr>
                        <a:t>Базовый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Calibri"/>
                          <a:ea typeface="Times New Roman"/>
                          <a:cs typeface="Times New Roman"/>
                        </a:rPr>
                        <a:t>50,87</a:t>
                      </a:r>
                      <a:r>
                        <a:rPr lang="ru-RU" sz="2400" b="1" dirty="0" smtClean="0">
                          <a:latin typeface="Calibri"/>
                          <a:ea typeface="Times New Roman"/>
                          <a:cs typeface="Times New Roman"/>
                        </a:rPr>
                        <a:t>%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kumimoji="0"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72,7%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36,5%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2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Ниже базового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25%</a:t>
                      </a:r>
                    </a:p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23.8%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57,6%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Times New Roman"/>
                          <a:cs typeface="Times New Roman"/>
                        </a:rPr>
                        <a:t>Повышен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err="1" smtClean="0">
                          <a:latin typeface="Calibri"/>
                          <a:ea typeface="Times New Roman"/>
                          <a:cs typeface="Times New Roman"/>
                        </a:rPr>
                        <a:t>ный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kumimoji="0"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24,21%</a:t>
                      </a:r>
                    </a:p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3,5%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5,95%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/>
              <a:t>Базовый уровень</a:t>
            </a:r>
            <a:br>
              <a:rPr lang="ru-RU" sz="4000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9725"/>
          <a:ext cx="7239000" cy="44115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7239000" cy="5979064"/>
          </a:xfrm>
        </p:spPr>
        <p:txBody>
          <a:bodyPr>
            <a:normAutofit fontScale="85000" lnSpcReduction="20000"/>
          </a:bodyPr>
          <a:lstStyle/>
          <a:p>
            <a:r>
              <a:rPr lang="ru-RU" sz="3300" b="1" dirty="0" err="1" smtClean="0"/>
              <a:t>Пректная</a:t>
            </a:r>
            <a:r>
              <a:rPr lang="ru-RU" sz="3300" b="1" dirty="0" smtClean="0"/>
              <a:t> задача</a:t>
            </a:r>
            <a:endParaRPr lang="ru-RU" sz="3300" dirty="0" smtClean="0"/>
          </a:p>
          <a:p>
            <a:r>
              <a:rPr lang="ru-RU" dirty="0" smtClean="0"/>
              <a:t>В области </a:t>
            </a:r>
            <a:r>
              <a:rPr lang="ru-RU" i="1" dirty="0" smtClean="0"/>
              <a:t>низких</a:t>
            </a:r>
            <a:r>
              <a:rPr lang="ru-RU" dirty="0" smtClean="0"/>
              <a:t> значений (до 60%) расположены средние результаты </a:t>
            </a:r>
            <a:r>
              <a:rPr lang="ru-RU" dirty="0" err="1" smtClean="0"/>
              <a:t>сформированности</a:t>
            </a:r>
            <a:r>
              <a:rPr lang="ru-RU" dirty="0" smtClean="0"/>
              <a:t>  </a:t>
            </a:r>
            <a:r>
              <a:rPr lang="ru-RU" b="1" i="1" dirty="0" smtClean="0"/>
              <a:t>познавательных УУД.</a:t>
            </a:r>
            <a:r>
              <a:rPr lang="ru-RU" dirty="0" smtClean="0"/>
              <a:t> Обучающиеся затрудняются в выделении существенных признаков предметов и явлений окружающего мира, установлении причинно-следственных связей, логических закономерностей, не умеют переносить сформированные алгоритмы действий в новые ситуации и изменившиеся условия. </a:t>
            </a:r>
          </a:p>
          <a:p>
            <a:r>
              <a:rPr lang="ru-RU" dirty="0" smtClean="0"/>
              <a:t>В формировании </a:t>
            </a:r>
            <a:r>
              <a:rPr lang="ru-RU" b="1" i="1" dirty="0" smtClean="0"/>
              <a:t>регулятивных</a:t>
            </a:r>
            <a:r>
              <a:rPr lang="ru-RU" dirty="0" smtClean="0"/>
              <a:t> УУД выявлены затруднения в умении планировать, контролировать и оценивать учебные действия в соответствии с поставленной задачей и условиями её реализации В формировании </a:t>
            </a:r>
            <a:r>
              <a:rPr lang="ru-RU" b="1" i="1" dirty="0" smtClean="0"/>
              <a:t>коммуникативных</a:t>
            </a:r>
            <a:r>
              <a:rPr lang="ru-RU" dirty="0" smtClean="0"/>
              <a:t> УУД положительная динамика наблюдается в умении и желании школьников работать в группе: распределять роли, избегать конфликтов, сотрудничать в достижении общей цели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7239000" cy="6051072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Выводы </a:t>
            </a:r>
            <a:endParaRPr lang="ru-RU" dirty="0" smtClean="0"/>
          </a:p>
          <a:p>
            <a:r>
              <a:rPr lang="ru-RU" dirty="0" smtClean="0"/>
              <a:t>На основании проведенного исследования можно сделать следующие  </a:t>
            </a:r>
            <a:r>
              <a:rPr lang="ru-RU" b="1" dirty="0" smtClean="0"/>
              <a:t>выводы:</a:t>
            </a:r>
            <a:endParaRPr lang="ru-RU" dirty="0" smtClean="0"/>
          </a:p>
          <a:p>
            <a:r>
              <a:rPr lang="ru-RU" dirty="0" smtClean="0"/>
              <a:t>1.Подобные задания следует чаще использовать в процессе занятий при изучении новой темы, в промежуточном и итоговом контроле,  чтобы обучающиеся не только осваивали алгоритмы действий, но и осознанно использовали их в решении познавательных и творческих задач. Учитель должен определять содержание и формы деятельности, в которую будут включаться обучающиеся,  с учетом того, какие компетенции (или их компоненты) будут формироваться на уроке.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7239000" cy="6051072"/>
          </a:xfrm>
        </p:spPr>
        <p:txBody>
          <a:bodyPr>
            <a:normAutofit/>
          </a:bodyPr>
          <a:lstStyle/>
          <a:p>
            <a:r>
              <a:rPr lang="ru-RU" sz="2000" dirty="0" smtClean="0"/>
              <a:t>2.В результате исследования выявлен недостаточный уровень </a:t>
            </a:r>
            <a:r>
              <a:rPr lang="ru-RU" sz="2000" dirty="0" err="1" smtClean="0"/>
              <a:t>сформированности</a:t>
            </a:r>
            <a:r>
              <a:rPr lang="ru-RU" sz="2000" dirty="0" smtClean="0"/>
              <a:t>  </a:t>
            </a:r>
            <a:r>
              <a:rPr lang="ru-RU" sz="2000" dirty="0" err="1" smtClean="0"/>
              <a:t>метапредметных</a:t>
            </a:r>
            <a:r>
              <a:rPr lang="ru-RU" sz="2000" dirty="0" smtClean="0"/>
              <a:t> компетенций у обучающихся 3-классов, причем наметилась тенденция к снижению доли обучающихся, достигающих базового уровня </a:t>
            </a:r>
            <a:r>
              <a:rPr lang="ru-RU" sz="2000" dirty="0" err="1" smtClean="0"/>
              <a:t>метапредметных</a:t>
            </a:r>
            <a:r>
              <a:rPr lang="ru-RU" sz="2000" dirty="0" smtClean="0"/>
              <a:t> результатов.  </a:t>
            </a:r>
          </a:p>
          <a:p>
            <a:r>
              <a:rPr lang="ru-RU" sz="2000" dirty="0" smtClean="0"/>
              <a:t>В заданиях базового уровня сложности практически все обучающиеся справились с работой	 со схемами и условными обозначениями, смогли сориентироваться в тексте и найти конкретную информацию. В то же время большинство не смогли перекодировать информацию в другую форму предъявления, работать с формальными элементами текста (такими как сноска), найти и сопоставить информацию из разных источников или в условиях множественности выбора. </a:t>
            </a: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7239000" cy="6051072"/>
          </a:xfrm>
        </p:spPr>
        <p:txBody>
          <a:bodyPr>
            <a:normAutofit fontScale="92500" lnSpcReduction="10000"/>
          </a:bodyPr>
          <a:lstStyle/>
          <a:p>
            <a:r>
              <a:rPr lang="ru-RU" sz="2000" dirty="0" smtClean="0"/>
              <a:t>3.Наибольшие затруднения у обучающихся вызвали задания, направленные на применение алгоритмов учебных действий в </a:t>
            </a:r>
            <a:r>
              <a:rPr lang="ru-RU" sz="2000" dirty="0" err="1" smtClean="0"/>
              <a:t>практикоориентированных</a:t>
            </a:r>
            <a:r>
              <a:rPr lang="ru-RU" sz="2000" dirty="0" smtClean="0"/>
              <a:t> заданиях при работе с учебными моделями. Формирование </a:t>
            </a:r>
            <a:r>
              <a:rPr lang="ru-RU" sz="2000" dirty="0" err="1" smtClean="0"/>
              <a:t>метапредметных</a:t>
            </a:r>
            <a:r>
              <a:rPr lang="ru-RU" sz="2000" dirty="0" smtClean="0"/>
              <a:t> компетенций на уроках невозможно без создания образовательной среды, предполагающей собственную активность обучающихся при решении задач творческого, поискового характера.</a:t>
            </a:r>
          </a:p>
          <a:p>
            <a:r>
              <a:rPr lang="ru-RU" sz="2000" b="1" dirty="0" smtClean="0"/>
              <a:t> </a:t>
            </a:r>
            <a:r>
              <a:rPr lang="ru-RU" sz="2000" dirty="0" smtClean="0"/>
              <a:t> 4.Ожидаемо, (в т.ч. и в силу возрастных особенностей) обучающиеся 3-х классов показывают недостаточный уровень </a:t>
            </a:r>
            <a:r>
              <a:rPr lang="ru-RU" sz="2000" dirty="0" err="1" smtClean="0"/>
              <a:t>сформированности</a:t>
            </a:r>
            <a:r>
              <a:rPr lang="ru-RU" sz="2000" dirty="0" smtClean="0"/>
              <a:t> регулятивных УУД. Они затрудняются в постановке цели и планировании своих действий при решении учебных задач, надеясь на помощь учителя в корректировке способов их действий, нахождении и исправлении ошибок. </a:t>
            </a:r>
          </a:p>
          <a:p>
            <a:r>
              <a:rPr lang="ru-RU" sz="2000" dirty="0" smtClean="0"/>
              <a:t>Развитие произвольной сферы обучающихся начальной школы требует длительной и систематической работы не только на уроках и во внеурочной деятельности, но и вне школы. Здесь особенно  необходимо взаимодействие и взаимопонимание учителей и родителей для выработки единых подходов по достижению необходимых образовательных результатов.</a:t>
            </a:r>
          </a:p>
          <a:p>
            <a:endParaRPr lang="ru-RU" sz="20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7239000" cy="5835048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ru-RU" sz="4800" dirty="0" smtClean="0"/>
          </a:p>
          <a:p>
            <a:endParaRPr lang="ru-RU" sz="4800" dirty="0" smtClean="0"/>
          </a:p>
          <a:p>
            <a:pPr>
              <a:buNone/>
            </a:pPr>
            <a:r>
              <a:rPr lang="ru-RU" sz="4800" b="1" dirty="0" smtClean="0"/>
              <a:t>Спасибо за внимание!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894514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Комплексные итоговые работы</a:t>
            </a:r>
            <a:br>
              <a:rPr lang="ru-RU" sz="2400" dirty="0" smtClean="0"/>
            </a:br>
            <a:r>
              <a:rPr lang="ru-RU" sz="2400" dirty="0" smtClean="0"/>
              <a:t>(как способ проверки метапредметных результатов</a:t>
            </a:r>
            <a:r>
              <a:rPr lang="ru-RU" sz="2800" dirty="0" smtClean="0"/>
              <a:t>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Все итоговые комплексные проверочные работы имеют схожую структуру, позволяющую отслеживать динамику в подготовке каждого ученика.</a:t>
            </a:r>
          </a:p>
          <a:p>
            <a:pPr>
              <a:buNone/>
            </a:pPr>
            <a:r>
              <a:rPr lang="ru-RU" dirty="0" smtClean="0"/>
              <a:t>Они строятся на основе не сплошного текста, к которому дается от 11 (в первом классе) до 16 вопросов и заданий в основной части работы и 5 – 7 дополнительных заданий.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Что оценивается с помощью этих работ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u="sng" dirty="0" smtClean="0"/>
              <a:t>В области чтения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1)техника и навыки чтения</a:t>
            </a:r>
            <a:endParaRPr lang="ru-RU" dirty="0" smtClean="0"/>
          </a:p>
          <a:p>
            <a:pPr lvl="0"/>
            <a:r>
              <a:rPr lang="ru-RU" dirty="0" smtClean="0"/>
              <a:t>скорость чтения (в скрытой для детей форме) не сплошного текста;</a:t>
            </a:r>
          </a:p>
          <a:p>
            <a:pPr lvl="0"/>
            <a:r>
              <a:rPr lang="ru-RU" dirty="0" smtClean="0"/>
              <a:t>общая ориентация в структуре текста (деление текста на абзацы);</a:t>
            </a:r>
          </a:p>
          <a:p>
            <a:pPr lvl="0"/>
            <a:r>
              <a:rPr lang="ru-RU" dirty="0" err="1" smtClean="0"/>
              <a:t>сформированность</a:t>
            </a:r>
            <a:r>
              <a:rPr lang="ru-RU" dirty="0" smtClean="0"/>
              <a:t> навыков ознакомительного, выборочного и поискового чтения;</a:t>
            </a:r>
          </a:p>
          <a:p>
            <a:pPr lvl="0"/>
            <a:r>
              <a:rPr lang="ru-RU" dirty="0" smtClean="0"/>
              <a:t>умение прочитать и понять инструкцию, содержащуюся в тексте задания и неукоснительно ее придерживаться;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7239000" cy="5907056"/>
          </a:xfrm>
        </p:spPr>
        <p:txBody>
          <a:bodyPr>
            <a:normAutofit/>
          </a:bodyPr>
          <a:lstStyle/>
          <a:p>
            <a:r>
              <a:rPr lang="ru-RU" b="1" dirty="0" smtClean="0"/>
              <a:t>2)культура чтения, навыки работы с текстом и информацией</a:t>
            </a:r>
            <a:r>
              <a:rPr lang="ru-RU" dirty="0" smtClean="0"/>
              <a:t>, включающие разнообразные аспекты, детально описанные в пояснениях и рекомендациях по оцениванию </a:t>
            </a:r>
            <a:r>
              <a:rPr lang="ru-RU" u="sng" dirty="0" smtClean="0"/>
              <a:t>каждого</a:t>
            </a:r>
            <a:r>
              <a:rPr lang="ru-RU" dirty="0" smtClean="0"/>
              <a:t> из предлагаемых заданий (поиск и упорядочивание информации, вычленение ключевой информации; представление ее в разных форматах, связь информации, представленной в различных частях текста и в разных форматах, интерпретация информации и т.д.);</a:t>
            </a:r>
          </a:p>
          <a:p>
            <a:r>
              <a:rPr lang="ru-RU" b="1" dirty="0" smtClean="0"/>
              <a:t>3)читательский отклик на прочитанное.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7239000" cy="5979064"/>
          </a:xfrm>
        </p:spPr>
        <p:txBody>
          <a:bodyPr>
            <a:normAutofit fontScale="92500"/>
          </a:bodyPr>
          <a:lstStyle/>
          <a:p>
            <a:r>
              <a:rPr lang="ru-RU" b="1" u="sng" dirty="0" smtClean="0"/>
              <a:t>В области системы языка</a:t>
            </a:r>
            <a:endParaRPr lang="ru-RU" dirty="0" smtClean="0"/>
          </a:p>
          <a:p>
            <a:r>
              <a:rPr lang="ru-RU" b="1" dirty="0" smtClean="0"/>
              <a:t>1)овладение ребенком основными системами понятий и дифференцированных предметных учебных действий </a:t>
            </a:r>
            <a:r>
              <a:rPr lang="ru-RU" dirty="0" smtClean="0"/>
              <a:t>по всем изученным разделам курса (фонетика, орфоэпия, графика, лексика, </a:t>
            </a:r>
            <a:r>
              <a:rPr lang="ru-RU" dirty="0" err="1" smtClean="0"/>
              <a:t>морфемика</a:t>
            </a:r>
            <a:r>
              <a:rPr lang="ru-RU" dirty="0" smtClean="0"/>
              <a:t>, морфология, синтаксис и пунктуация, орфография, культура речи)</a:t>
            </a:r>
          </a:p>
          <a:p>
            <a:pPr lvl="0"/>
            <a:r>
              <a:rPr lang="ru-RU" dirty="0" smtClean="0"/>
              <a:t>целостность системы понятий (4 </a:t>
            </a:r>
            <a:r>
              <a:rPr lang="ru-RU" dirty="0" err="1" smtClean="0"/>
              <a:t>кл</a:t>
            </a:r>
            <a:r>
              <a:rPr lang="ru-RU" dirty="0" smtClean="0"/>
              <a:t>.);</a:t>
            </a:r>
          </a:p>
          <a:p>
            <a:pPr lvl="0"/>
            <a:r>
              <a:rPr lang="ru-RU" dirty="0" smtClean="0"/>
              <a:t>фонетический разбор слова, </a:t>
            </a:r>
            <a:r>
              <a:rPr lang="ru-RU" dirty="0" err="1" smtClean="0"/>
              <a:t>звуко-буквенные</a:t>
            </a:r>
            <a:r>
              <a:rPr lang="ru-RU" dirty="0" smtClean="0"/>
              <a:t> связи;</a:t>
            </a:r>
          </a:p>
          <a:p>
            <a:pPr lvl="0"/>
            <a:r>
              <a:rPr lang="ru-RU" dirty="0" smtClean="0"/>
              <a:t>разбор слова по составу (начиная с 3-го </a:t>
            </a:r>
            <a:r>
              <a:rPr lang="ru-RU" dirty="0" err="1" smtClean="0"/>
              <a:t>кл</a:t>
            </a:r>
            <a:r>
              <a:rPr lang="ru-RU" dirty="0" smtClean="0"/>
              <a:t>.);</a:t>
            </a:r>
          </a:p>
          <a:p>
            <a:pPr lvl="0"/>
            <a:r>
              <a:rPr lang="ru-RU" dirty="0" smtClean="0"/>
              <a:t>разбор предложения по частям речи;</a:t>
            </a:r>
          </a:p>
          <a:p>
            <a:pPr lvl="0"/>
            <a:r>
              <a:rPr lang="ru-RU" dirty="0" smtClean="0"/>
              <a:t>синтаксический разбор предложения;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7239000" cy="6123080"/>
          </a:xfrm>
        </p:spPr>
        <p:txBody>
          <a:bodyPr>
            <a:normAutofit fontScale="92500" lnSpcReduction="10000"/>
          </a:bodyPr>
          <a:lstStyle/>
          <a:p>
            <a:r>
              <a:rPr lang="ru-RU" sz="2800" b="1" dirty="0" smtClean="0"/>
              <a:t>2)умение строить свободные высказывания:</a:t>
            </a:r>
            <a:endParaRPr lang="ru-RU" sz="2400" dirty="0" smtClean="0"/>
          </a:p>
          <a:p>
            <a:pPr lvl="2"/>
            <a:r>
              <a:rPr lang="ru-RU" sz="2800" dirty="0" smtClean="0"/>
              <a:t>словосочетания (умение озаглавить текст, начиная со 2-го класса);</a:t>
            </a:r>
          </a:p>
          <a:p>
            <a:pPr lvl="2"/>
            <a:r>
              <a:rPr lang="ru-RU" sz="2800" dirty="0" smtClean="0"/>
              <a:t>предложения</a:t>
            </a:r>
          </a:p>
          <a:p>
            <a:r>
              <a:rPr lang="ru-RU" sz="2800" dirty="0" smtClean="0"/>
              <a:t>связный текст (начиная со 2-го класса), в том числе – и математического характера (составление собственных вопросов к задаче (2-й </a:t>
            </a:r>
            <a:r>
              <a:rPr lang="ru-RU" sz="2800" dirty="0" err="1" smtClean="0"/>
              <a:t>кл</a:t>
            </a:r>
            <a:r>
              <a:rPr lang="ru-RU" sz="2800" dirty="0" smtClean="0"/>
              <a:t>.), собственной задачи (3-й </a:t>
            </a:r>
            <a:r>
              <a:rPr lang="ru-RU" sz="2800" dirty="0" err="1" smtClean="0"/>
              <a:t>кл</a:t>
            </a:r>
            <a:r>
              <a:rPr lang="ru-RU" sz="2800" dirty="0" smtClean="0"/>
              <a:t>., дополнительное задание и 4-й </a:t>
            </a:r>
            <a:r>
              <a:rPr lang="ru-RU" sz="2800" dirty="0" err="1" smtClean="0"/>
              <a:t>кл</a:t>
            </a:r>
            <a:r>
              <a:rPr lang="ru-RU" sz="2800" dirty="0" smtClean="0"/>
              <a:t>., основное задание), предполагающий отклик на этическую ситуацию, на нравственную и социальную проблему, на экологические проблемы, задание проблемного характера, требующего элементов рассуждения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7239000" cy="6123080"/>
          </a:xfrm>
        </p:spPr>
        <p:txBody>
          <a:bodyPr/>
          <a:lstStyle/>
          <a:p>
            <a:r>
              <a:rPr lang="ru-RU" b="1" dirty="0" smtClean="0"/>
              <a:t>3)</a:t>
            </a:r>
            <a:r>
              <a:rPr lang="ru-RU" b="1" dirty="0" err="1" smtClean="0"/>
              <a:t>сформированность</a:t>
            </a:r>
            <a:r>
              <a:rPr lang="ru-RU" b="1" dirty="0" smtClean="0"/>
              <a:t> правописных навыков (в объеме изученного), техники оформления текста </a:t>
            </a:r>
            <a:r>
              <a:rPr lang="ru-RU" dirty="0" smtClean="0"/>
              <a:t>(в ситуации списывания слова, предложения или текста и в ситуации свободного высказывания)</a:t>
            </a:r>
            <a:r>
              <a:rPr lang="ru-RU" b="1" dirty="0" smtClean="0"/>
              <a:t>;</a:t>
            </a:r>
            <a:endParaRPr lang="ru-RU" dirty="0" smtClean="0"/>
          </a:p>
          <a:p>
            <a:r>
              <a:rPr lang="ru-RU" b="1" dirty="0" smtClean="0"/>
              <a:t>4)объем словарного запаса и </a:t>
            </a:r>
            <a:r>
              <a:rPr lang="ru-RU" b="1" dirty="0" err="1" smtClean="0"/>
              <a:t>сформированность</a:t>
            </a:r>
            <a:r>
              <a:rPr lang="ru-RU" b="1" dirty="0" smtClean="0"/>
              <a:t> умений его самостоятельного пополнения и обогащения </a:t>
            </a:r>
            <a:r>
              <a:rPr lang="ru-RU" dirty="0" smtClean="0"/>
              <a:t>(последнее задание каждой работы)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области математики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/>
              <a:t>1)овладение ребенком основными системами понятий и дифференцированных предметных учебных действий </a:t>
            </a:r>
            <a:r>
              <a:rPr lang="ru-RU" dirty="0" smtClean="0"/>
              <a:t>по всем изученным разделам курса (счет, числа, арифметические действия, вычисления, величины и действия с ними; геометрические представления, работа с данными)</a:t>
            </a:r>
          </a:p>
          <a:p>
            <a:r>
              <a:rPr lang="ru-RU" b="1" dirty="0" smtClean="0"/>
              <a:t>2)умение видеть математические проблемы </a:t>
            </a:r>
            <a:r>
              <a:rPr lang="ru-RU" dirty="0" smtClean="0"/>
              <a:t>в обсуждаемых ситуациях, умение формализовать условие задачи, заданное в текстовой форме, в виде таблиц и диаграмм, с опорой на визуальную информацию;</a:t>
            </a:r>
          </a:p>
          <a:p>
            <a:r>
              <a:rPr lang="ru-RU" b="1" dirty="0" smtClean="0"/>
              <a:t>3)умение рассуждать и обосновывать свои действия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 области окружающего мира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800" b="1" dirty="0" smtClean="0"/>
              <a:t>1)</a:t>
            </a:r>
            <a:r>
              <a:rPr lang="ru-RU" sz="2800" b="1" dirty="0" err="1" smtClean="0"/>
              <a:t>сформированность</a:t>
            </a:r>
            <a:r>
              <a:rPr lang="ru-RU" sz="2800" b="1" dirty="0" smtClean="0"/>
              <a:t> первичных представлений о природных объектах, их характерных признаках и используемых для их описания понятий</a:t>
            </a:r>
            <a:endParaRPr lang="ru-RU" sz="2400" dirty="0" smtClean="0"/>
          </a:p>
          <a:p>
            <a:pPr lvl="0"/>
            <a:r>
              <a:rPr lang="ru-RU" sz="2800" dirty="0" smtClean="0"/>
              <a:t>тела и вещества (масса, размеры, скорость и другие характеристики);</a:t>
            </a:r>
            <a:endParaRPr lang="ru-RU" sz="2400" dirty="0" smtClean="0"/>
          </a:p>
          <a:p>
            <a:pPr lvl="0"/>
            <a:r>
              <a:rPr lang="ru-RU" sz="2800" dirty="0" smtClean="0"/>
              <a:t>объекты живой и неживой природы;</a:t>
            </a:r>
            <a:endParaRPr lang="ru-RU" sz="2400" dirty="0" smtClean="0"/>
          </a:p>
          <a:p>
            <a:pPr lvl="0"/>
            <a:r>
              <a:rPr lang="ru-RU" sz="2800" dirty="0" smtClean="0"/>
              <a:t>классификация и распознавание отдельных представителей различных классов животных и растений;</a:t>
            </a:r>
            <a:endParaRPr lang="ru-RU" sz="2400" dirty="0" smtClean="0"/>
          </a:p>
          <a:p>
            <a:pPr lvl="0"/>
            <a:r>
              <a:rPr lang="ru-RU" sz="2800" dirty="0" smtClean="0"/>
              <a:t>распознавание отдельных географических объектов</a:t>
            </a:r>
            <a:endParaRPr lang="ru-RU" sz="24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416</TotalTime>
  <Words>945</Words>
  <Application>Microsoft Office PowerPoint</Application>
  <PresentationFormat>Экран (4:3)</PresentationFormat>
  <Paragraphs>96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Изящная</vt:lpstr>
      <vt:lpstr>Подготовила:  Учитель Пречистенской СОШ  Потемкина Л.Л.</vt:lpstr>
      <vt:lpstr>Комплексные итоговые работы (как способ проверки метапредметных результатов) </vt:lpstr>
      <vt:lpstr>Что оценивается с помощью этих работ</vt:lpstr>
      <vt:lpstr>Слайд 4</vt:lpstr>
      <vt:lpstr>Слайд 5</vt:lpstr>
      <vt:lpstr>Слайд 6</vt:lpstr>
      <vt:lpstr>Слайд 7</vt:lpstr>
      <vt:lpstr>В области математики</vt:lpstr>
      <vt:lpstr>В области окружающего мира</vt:lpstr>
      <vt:lpstr>Слайд 10</vt:lpstr>
      <vt:lpstr>1. Основные результаты измерений в динамике </vt:lpstr>
      <vt:lpstr>Результаты  комплексных  работ  по Пречистенской СОШ. </vt:lpstr>
      <vt:lpstr>        Результаты комплексных работ по Ярославской области </vt:lpstr>
      <vt:lpstr>Базовый уровень 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Комплексный подход к оценке метапредметных и предметных результатов.</dc:title>
  <cp:lastModifiedBy>RePack by SPecialiST</cp:lastModifiedBy>
  <cp:revision>49</cp:revision>
  <dcterms:modified xsi:type="dcterms:W3CDTF">2015-03-16T16:54:54Z</dcterms:modified>
</cp:coreProperties>
</file>