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61" r:id="rId5"/>
    <p:sldId id="264" r:id="rId6"/>
    <p:sldId id="266" r:id="rId7"/>
    <p:sldId id="263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62" r:id="rId19"/>
    <p:sldId id="277" r:id="rId20"/>
    <p:sldId id="278" r:id="rId21"/>
    <p:sldId id="279" r:id="rId22"/>
    <p:sldId id="280" r:id="rId23"/>
    <p:sldId id="259" r:id="rId24"/>
    <p:sldId id="281" r:id="rId25"/>
    <p:sldId id="282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34261C-A3D5-40F0-BEF9-4A04FBBF95BA}" type="datetimeFigureOut">
              <a:rPr lang="ru-RU" smtClean="0"/>
              <a:pPr/>
              <a:t>15.10.2016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42C359-CE19-4875-8280-925A1CC5910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42C359-CE19-4875-8280-925A1CC59108}" type="slidenum">
              <a:rPr lang="ru-RU" smtClean="0"/>
              <a:pPr/>
              <a:t>18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42C359-CE19-4875-8280-925A1CC59108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42C359-CE19-4875-8280-925A1CC59108}" type="slidenum">
              <a:rPr lang="ru-RU" smtClean="0"/>
              <a:pPr/>
              <a:t>20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15.10.2016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15.10.2016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15.10.2016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15.10.2016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15.10.2016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15.10.2016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15.10.2016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15.10.2016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15.10.2016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15.10.2016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15.10.2016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15.10.2016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357290" y="3573016"/>
            <a:ext cx="7358063" cy="2664296"/>
          </a:xfrm>
        </p:spPr>
        <p:txBody>
          <a:bodyPr/>
          <a:lstStyle/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4000" b="1" dirty="0" smtClean="0"/>
              <a:t>Консультация для воспитателей  ДОУ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b="1" dirty="0" smtClean="0"/>
              <a:t>Тема: «Предупреждение детского травматизма в ДОУ»</a:t>
            </a:r>
            <a:br>
              <a:rPr lang="ru-RU" sz="4000" b="1" dirty="0" smtClean="0"/>
            </a:br>
            <a:r>
              <a:rPr lang="ru-RU" sz="1800" b="1" dirty="0" smtClean="0"/>
              <a:t>                                                                                                            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b="1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179511" y="0"/>
            <a:ext cx="6984777" cy="6858000"/>
          </a:xfrm>
        </p:spPr>
        <p:txBody>
          <a:bodyPr/>
          <a:lstStyle/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ожоги (кипяток, огонь, электричество, химические вещества);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ушибы упавшими сверху предметами (полка, ваза, сосулька);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обморожения (длительное пребывание на улице в морозную, ветреную погоду);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укусы (собака, кошка, грызуны, насекомые);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отравления (ядовитые ягоды и растения, грибы, лекарства, недоброкачественная пища);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повреждения, вызванные попаданием внутрь организма инородных тел (монеты, пуговицы, мозаика, песок и другие мелкие предметы);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ушибы от избытка движения (об угол, дверь, столкновения друг с другом);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занозы (плохо обработанные поверхности деревянных игрушек, предметов; палки, колючие растения).</a:t>
            </a:r>
          </a:p>
          <a:p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0"/>
            <a:ext cx="6768752" cy="2276872"/>
          </a:xfrm>
        </p:spPr>
        <p:txBody>
          <a:bodyPr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Основными причинами возникновения повреждений у детей в дошкольных учреждениях являются, прежде всего: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457200" y="2132856"/>
            <a:ext cx="6635080" cy="3993307"/>
          </a:xfrm>
        </p:spPr>
        <p:txBody>
          <a:bodyPr/>
          <a:lstStyle/>
          <a:p>
            <a:pPr lvl="0"/>
            <a:r>
              <a:rPr lang="ru-RU" dirty="0" smtClean="0"/>
              <a:t>неудовлетворительный уход за детьми,</a:t>
            </a:r>
          </a:p>
          <a:p>
            <a:pPr lvl="0"/>
            <a:r>
              <a:rPr lang="ru-RU" dirty="0" smtClean="0"/>
              <a:t>недостаточный контроль за ними со стороны взрослых, а также слабая постановка или полное отсутствие системы в работе по профилактике травматизма.</a:t>
            </a:r>
          </a:p>
          <a:p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0"/>
            <a:ext cx="6768752" cy="126876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Создание безопасных условий в дошкольном учреждении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6635080" cy="5184576"/>
          </a:xfrm>
        </p:spPr>
        <p:txBody>
          <a:bodyPr/>
          <a:lstStyle/>
          <a:p>
            <a:r>
              <a:rPr lang="ru-RU" sz="2400" dirty="0" smtClean="0"/>
              <a:t>Воспитатели, медицинские работники, родители, общественность должны быть едины в своем стремлении окружить ребенка заботой и вниманием, вырастить его крепким, здоровым, уберечь от беды. </a:t>
            </a:r>
          </a:p>
          <a:p>
            <a:r>
              <a:rPr lang="ru-RU" sz="2400" dirty="0" smtClean="0"/>
              <a:t> </a:t>
            </a:r>
            <a:r>
              <a:rPr lang="ru-RU" sz="2400" b="1" dirty="0" smtClean="0"/>
              <a:t>Считается , что основная "вакцина" против травматизма –</a:t>
            </a:r>
            <a:r>
              <a:rPr lang="ru-RU" sz="2400" dirty="0" smtClean="0"/>
              <a:t> это правильное воспитание, оно всецело зависит от воспитателей. В воспитании детей мелочей не бывает. Что усвоено в детстве, впоследствии становится привычкой. Эти общеизвестные истины являются непреложными и в профилактике детского травматизма. </a:t>
            </a:r>
          </a:p>
          <a:p>
            <a:pPr>
              <a:buNone/>
            </a:pPr>
            <a:endParaRPr lang="ru-RU" sz="2000" dirty="0" smtClean="0"/>
          </a:p>
          <a:p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0" y="188640"/>
            <a:ext cx="7092280" cy="6669360"/>
          </a:xfrm>
        </p:spPr>
        <p:txBody>
          <a:bodyPr/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Для того чтобы воспитательный процесс был эффективным, давал положительные результаты, необходимо создать в детском учреждении благоприятные санитарно-гигиенические условия и обеспечить заботливый уход за детьми.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Вся территория дошкольного учреждения должна содержаться в чистоте и порядке, иметь ограждение, чтобы не было доступа бродячим и диким животным.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Уборка территории должна проводиться ежедневно до прихода детей или вечером после их ухода. Летом при сухой погоде участок поливается два раза в день. Зимой площадки, дорожки и подходы к зданию должны расчищаться от снега.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 участке (весной и осенью) должна осуществляться обрезка деревьев и кустарников.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Категорически запрещается использование ядовитых химических веществ для обработки и подкормки деревьев, кустарников, растений цветников и огородов во избежание отравлений детей и персонала дошкольного учреждения.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Для озеленения участка не допускается использовать деревья и кустарники с ядовитыми плодами и колючими листьями.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Оборудование на участках и в помещениях детского учреждения должно быть надежно и устойчиво закреплено и исключать все возможные случаи травмирования детей.</a:t>
            </a:r>
          </a:p>
          <a:p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6120680" cy="1124744"/>
          </a:xfrm>
        </p:spPr>
        <p:txBody>
          <a:bodyPr/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u="sng" dirty="0" smtClean="0">
                <a:solidFill>
                  <a:srgbClr val="FF0000"/>
                </a:solidFill>
              </a:rPr>
              <a:t>Требования к работникам дошкольного учреждения</a:t>
            </a:r>
            <a:r>
              <a:rPr lang="ru-RU" sz="2800" u="sng" dirty="0" smtClean="0"/>
              <a:t/>
            </a:r>
            <a:br>
              <a:rPr lang="ru-RU" sz="2800" u="sng" dirty="0" smtClean="0"/>
            </a:br>
            <a:endParaRPr lang="ru-RU" sz="2800" u="sng" dirty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6707088" cy="5073427"/>
          </a:xfrm>
        </p:spPr>
        <p:txBody>
          <a:bodyPr/>
          <a:lstStyle/>
          <a:p>
            <a:r>
              <a:rPr lang="ru-RU" sz="2400" dirty="0" smtClean="0"/>
              <a:t>Администрация дошкольного учреждения должна создать травмобезопасную среду в дошкольном учреждении и обеспечить постоянный жесткий контроль за охраной жизни и здоровья детей, а также за строгим соблюдением требований техники безопасности. </a:t>
            </a:r>
          </a:p>
          <a:p>
            <a:r>
              <a:rPr lang="ru-RU" sz="2400" dirty="0" smtClean="0"/>
              <a:t> </a:t>
            </a:r>
            <a:r>
              <a:rPr lang="ru-RU" sz="2400" b="1" dirty="0" smtClean="0"/>
              <a:t>Педагогическому персоналу следует быть предельно внимательным к детям, не оставлять их одних!</a:t>
            </a:r>
            <a:r>
              <a:rPr lang="ru-RU" sz="2400" dirty="0" smtClean="0"/>
              <a:t> Всегда надо помнить, что в работе с детьми первостепенное значение имеют личность педагога, его пример для окружающих, а также характер общения с другими воспитателями.</a:t>
            </a:r>
          </a:p>
          <a:p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6120680" cy="1124744"/>
          </a:xfrm>
        </p:spPr>
        <p:txBody>
          <a:bodyPr/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 </a:t>
            </a:r>
            <a:r>
              <a:rPr lang="ru-RU" sz="2800" b="1" u="sng" dirty="0" smtClean="0">
                <a:solidFill>
                  <a:srgbClr val="FF0000"/>
                </a:solidFill>
              </a:rPr>
              <a:t>Требования к организации и проведению занятий с детьми </a:t>
            </a:r>
            <a:r>
              <a:rPr lang="ru-RU" sz="2800" u="sng" dirty="0" smtClean="0">
                <a:solidFill>
                  <a:srgbClr val="FF0000"/>
                </a:solidFill>
              </a:rPr>
              <a:t/>
            </a:r>
            <a:br>
              <a:rPr lang="ru-RU" sz="2800" u="sng" dirty="0" smtClean="0">
                <a:solidFill>
                  <a:srgbClr val="FF0000"/>
                </a:solidFill>
              </a:rPr>
            </a:br>
            <a:endParaRPr lang="ru-RU" sz="2800" u="sng" dirty="0">
              <a:solidFill>
                <a:srgbClr val="FF0000"/>
              </a:solidFill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179512" y="1052736"/>
            <a:ext cx="7128792" cy="5708282"/>
          </a:xfrm>
        </p:spPr>
        <p:txBody>
          <a:bodyPr/>
          <a:lstStyle/>
          <a:p>
            <a:r>
              <a:rPr lang="ru-RU" sz="2000" dirty="0" smtClean="0"/>
              <a:t>Чтобы ребенок усвоил правила безопасного поведения и правильного обращения с окружающими его предметами, ему необходимы доступные, элементарные знания о свойствах этих предметов. Очень важно приучить ребенка к осторожности, которая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отсутствует у детей дошкольного возраста, сформировать у него определенные установки, которые помогли бы сознательно избежать травмоопасной ситуации. Появление этих качеств обусловливается соответствующей воспитательной работой в детском саду и в семье, постоянным руководством и контролем со стороны воспитателей. В дальнейшем действия детей приобретают все более осмысленный характер.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Воспитание навыков безопасного поведения у детей должно осуществляться в процессе всей активной деятельности: в играх, посильном труде, разнообразных занятиях, процессе ознакомления с доступными пониманию детей событиями и явлениями общественной жизни, с родной природой.</a:t>
            </a:r>
          </a:p>
          <a:p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6120680" cy="1124744"/>
          </a:xfrm>
        </p:spPr>
        <p:txBody>
          <a:bodyPr/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3200" b="1" dirty="0" smtClean="0"/>
              <a:t> </a:t>
            </a:r>
            <a:r>
              <a:rPr lang="ru-RU" sz="3200" b="1" u="sng" dirty="0" smtClean="0">
                <a:solidFill>
                  <a:srgbClr val="FF0000"/>
                </a:solidFill>
              </a:rPr>
              <a:t>Требования к организации и проведению занятий с детьми </a:t>
            </a:r>
            <a:r>
              <a:rPr lang="ru-RU" sz="3200" u="sng" dirty="0" smtClean="0">
                <a:solidFill>
                  <a:srgbClr val="FF0000"/>
                </a:solidFill>
              </a:rPr>
              <a:t/>
            </a:r>
            <a:br>
              <a:rPr lang="ru-RU" sz="3200" u="sng" dirty="0" smtClean="0">
                <a:solidFill>
                  <a:srgbClr val="FF0000"/>
                </a:solidFill>
              </a:rPr>
            </a:br>
            <a:endParaRPr lang="ru-RU" sz="3200" u="sng" dirty="0">
              <a:solidFill>
                <a:srgbClr val="FF0000"/>
              </a:solidFill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179512" y="1052736"/>
            <a:ext cx="7128792" cy="5708282"/>
          </a:xfrm>
        </p:spPr>
        <p:txBody>
          <a:bodyPr/>
          <a:lstStyle/>
          <a:p>
            <a:r>
              <a:rPr lang="ru-RU" sz="2800" dirty="0" smtClean="0"/>
              <a:t>На всех занятиях и особенно на занятиях по ознакомлению с окружающим, в процессе конструирования, работы в уголке природы и на участке дети не только овладевают навыками работы, но и познают правила безопасного обращения с различными предметами, учатся применять свои знания в различных жизненных ситуациях. </a:t>
            </a:r>
          </a:p>
          <a:p>
            <a:r>
              <a:rPr lang="ru-RU" sz="2800" dirty="0" smtClean="0"/>
              <a:t> В процессе игр важно приучать ребят к соблюдению элементарных правил поведения - уступить, пропустить, предупредить и т. д.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6408712" cy="1772816"/>
          </a:xfrm>
        </p:spPr>
        <p:txBody>
          <a:bodyPr/>
          <a:lstStyle/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 </a:t>
            </a:r>
            <a:r>
              <a:rPr lang="ru-RU" sz="3200" b="1" u="sng" dirty="0" smtClean="0">
                <a:solidFill>
                  <a:srgbClr val="FF0000"/>
                </a:solidFill>
              </a:rPr>
              <a:t>Формы работы с дошкольниками могут быть самыми разнообразными</a:t>
            </a:r>
            <a:r>
              <a:rPr lang="ru-RU" sz="3200" u="sng" dirty="0" smtClean="0">
                <a:solidFill>
                  <a:srgbClr val="FF0000"/>
                </a:solidFill>
              </a:rPr>
              <a:t>:</a:t>
            </a:r>
            <a:r>
              <a:rPr lang="ru-RU" sz="3200" b="1" u="sng" dirty="0" smtClean="0">
                <a:solidFill>
                  <a:srgbClr val="FF0000"/>
                </a:solidFill>
              </a:rPr>
              <a:t> </a:t>
            </a:r>
            <a:r>
              <a:rPr lang="ru-RU" sz="3200" u="sng" dirty="0" smtClean="0">
                <a:solidFill>
                  <a:srgbClr val="FF0000"/>
                </a:solidFill>
              </a:rPr>
              <a:t/>
            </a:r>
            <a:br>
              <a:rPr lang="ru-RU" sz="3200" u="sng" dirty="0" smtClean="0">
                <a:solidFill>
                  <a:srgbClr val="FF0000"/>
                </a:solidFill>
              </a:rPr>
            </a:br>
            <a:endParaRPr lang="ru-RU" sz="3200" u="sng" dirty="0">
              <a:solidFill>
                <a:srgbClr val="FF0000"/>
              </a:solidFill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179512" y="1700808"/>
            <a:ext cx="7056784" cy="5060210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 </a:t>
            </a:r>
            <a:r>
              <a:rPr lang="ru-RU" sz="2800" dirty="0" smtClean="0"/>
              <a:t>НОД  в группе с использованием наглядного материала, беседы воспитателя, экскурсии, прогулки. </a:t>
            </a:r>
          </a:p>
          <a:p>
            <a:pPr>
              <a:buNone/>
            </a:pPr>
            <a:r>
              <a:rPr lang="ru-RU" sz="2800" dirty="0" smtClean="0"/>
              <a:t> Дети, хорошо информированные о наиболее распространенных, типичных травмоопасных ситуациях, стараются не рисковать в подобных случаях, сдерживают свои желания и даже останавливают других детей, когда те в результате шалости могут получить повреждение.</a:t>
            </a:r>
          </a:p>
          <a:p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820472" cy="634082"/>
          </a:xfrm>
        </p:spPr>
        <p:txBody>
          <a:bodyPr/>
          <a:lstStyle/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dirty="0" smtClean="0">
              <a:solidFill>
                <a:srgbClr val="FF0000"/>
              </a:solidFill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179511" y="1772816"/>
            <a:ext cx="8712969" cy="4896272"/>
          </a:xfrm>
        </p:spPr>
        <p:txBody>
          <a:bodyPr/>
          <a:lstStyle/>
          <a:p>
            <a:pPr algn="ctr">
              <a:buNone/>
            </a:pPr>
            <a:endParaRPr lang="ru-RU" sz="2800" b="1" u="sng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2800" b="1" u="sng" dirty="0" smtClean="0">
                <a:solidFill>
                  <a:srgbClr val="FF0000"/>
                </a:solidFill>
              </a:rPr>
              <a:t>Работа детского сада с семьей</a:t>
            </a:r>
            <a:endParaRPr lang="ru-RU" sz="2800" u="sng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2400" dirty="0" smtClean="0"/>
              <a:t>Работа по снижению детского травматизма не будет полноценной и эффективной без активной помощи родителей. В семье ребенок делает первые шаги, в семье приобретаются первые навыки и умения, формируются привычки. Проводя работу с родителями, необходимо помочь им осознать всю важность и значение их непосредственного участия в охране здоровья своего ребенка, личной и социальной ответственности за него. Важно убедить родителей в том, что они могут обучить детей избегать опасных ситуаций, влекущих за собой получение травмы. 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820472" cy="634082"/>
          </a:xfrm>
        </p:spPr>
        <p:txBody>
          <a:bodyPr/>
          <a:lstStyle/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dirty="0" smtClean="0">
              <a:solidFill>
                <a:srgbClr val="FF0000"/>
              </a:solidFill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179511" y="1772816"/>
            <a:ext cx="8712969" cy="4896272"/>
          </a:xfrm>
        </p:spPr>
        <p:txBody>
          <a:bodyPr/>
          <a:lstStyle/>
          <a:p>
            <a:pPr algn="ctr">
              <a:buNone/>
            </a:pPr>
            <a:endParaRPr lang="ru-RU" sz="2800" b="1" u="sng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b="1" dirty="0" smtClean="0"/>
              <a:t>      Не следует диктовать родителям, как им поступать, и декларировать известные истины</a:t>
            </a:r>
            <a:r>
              <a:rPr lang="ru-RU" dirty="0" smtClean="0"/>
              <a:t>. </a:t>
            </a:r>
            <a:r>
              <a:rPr lang="ru-RU" b="1" dirty="0" smtClean="0"/>
              <a:t>Таким образом, работа с родителями должна строиться с учетом возраста детей и ориентироваться на конкретную аудиторию, а не вообще на родителей. </a:t>
            </a: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 </a:t>
            </a:r>
            <a:r>
              <a:rPr lang="ru-RU" dirty="0" smtClean="0"/>
              <a:t>Прежде всего, необходимо определить учебно-воспитательные задачи. 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1475656" y="2000251"/>
            <a:ext cx="5400600" cy="492645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       Ребенок и детский сад: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251520" y="2492897"/>
            <a:ext cx="8424936" cy="3888431"/>
          </a:xfrm>
        </p:spPr>
        <p:txBody>
          <a:bodyPr/>
          <a:lstStyle/>
          <a:p>
            <a:pPr algn="ctr"/>
            <a:r>
              <a:rPr lang="ru-RU" sz="2400" dirty="0" smtClean="0"/>
              <a:t>Многие родители, отдавая ребенка в детский сад, беспокоятся по поводу возможных травм, которые он может там получить.</a:t>
            </a:r>
          </a:p>
          <a:p>
            <a:pPr algn="ctr"/>
            <a:r>
              <a:rPr lang="ru-RU" sz="2400" dirty="0" smtClean="0"/>
              <a:t>  В СМИ регулярно появляются сообщения о случаях травматизма детей в </a:t>
            </a:r>
            <a:r>
              <a:rPr lang="ru-RU" sz="2400" b="1" dirty="0" smtClean="0"/>
              <a:t>дошкольных образовательных учреждениях</a:t>
            </a:r>
            <a:r>
              <a:rPr lang="ru-RU" sz="2400" dirty="0" smtClean="0"/>
              <a:t>, закончившихся увечьем или гибелью. Задача персонала ДОУ - </a:t>
            </a:r>
            <a:r>
              <a:rPr lang="ru-RU" sz="2400" b="1" dirty="0" smtClean="0"/>
              <a:t>предупредить травмо опасные ситуации</a:t>
            </a:r>
            <a:r>
              <a:rPr lang="ru-RU" sz="2400" dirty="0" smtClean="0"/>
              <a:t>, обеспечить детям полную </a:t>
            </a:r>
            <a:r>
              <a:rPr lang="ru-RU" sz="2400" b="1" dirty="0" smtClean="0"/>
              <a:t>безопасность</a:t>
            </a:r>
            <a:r>
              <a:rPr lang="ru-RU" sz="2400" dirty="0" smtClean="0"/>
              <a:t> во время пребывания их в </a:t>
            </a:r>
            <a:r>
              <a:rPr lang="ru-RU" sz="2400" b="1" dirty="0" smtClean="0"/>
              <a:t>детском саду</a:t>
            </a: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820472" cy="634082"/>
          </a:xfrm>
        </p:spPr>
        <p:txBody>
          <a:bodyPr/>
          <a:lstStyle/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dirty="0" smtClean="0">
              <a:solidFill>
                <a:srgbClr val="FF0000"/>
              </a:solidFill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179511" y="1772816"/>
            <a:ext cx="8964489" cy="5085184"/>
          </a:xfrm>
        </p:spPr>
        <p:txBody>
          <a:bodyPr/>
          <a:lstStyle/>
          <a:p>
            <a:pPr algn="ctr">
              <a:buNone/>
            </a:pPr>
            <a:r>
              <a:rPr lang="ru-RU" sz="2800" b="1" u="sng" dirty="0" smtClean="0">
                <a:solidFill>
                  <a:srgbClr val="FF0000"/>
                </a:solidFill>
              </a:rPr>
              <a:t>Главными из них являются:</a:t>
            </a:r>
            <a:endParaRPr lang="ru-RU" sz="2800" u="sng" dirty="0" smtClean="0">
              <a:solidFill>
                <a:srgbClr val="FF0000"/>
              </a:solidFill>
            </a:endParaRP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расширение знаний родителей о психофизиологических особенностях ребенка данного возраста, его поведения в окружающей среде;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воспитание чувства ответственности, наблюдательности, внимания, предусмотрительности, осторожного обращения с ребенком;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формирование представлений о наиболее частых, типичных ситуациях в жизни детей данного возраста;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какие и когда возможны повреждения; обучение необходимым приемам оказания первой помощи пострадавшему ребенку;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чем и как заниматься с ребенком дома.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179512" y="692696"/>
            <a:ext cx="7056784" cy="6068322"/>
          </a:xfrm>
        </p:spPr>
        <p:txBody>
          <a:bodyPr/>
          <a:lstStyle/>
          <a:p>
            <a:pPr algn="ctr">
              <a:buNone/>
            </a:pPr>
            <a:r>
              <a:rPr lang="ru-RU" sz="2000" dirty="0" smtClean="0"/>
              <a:t>      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 детского травматизма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-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деликатная.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Чтобы ее раскрыть, необходим особый подход, хороший иллюстративный конкретный материал, отработанная методика преподнесения информации.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Знакомя родителей с общими педагогическими и медицинскими требованиями, необходимо учитывать специфику той или иной семьи, каждого ребенка.</a:t>
            </a:r>
          </a:p>
          <a:p>
            <a:pPr>
              <a:buNone/>
            </a:pP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179512" y="0"/>
            <a:ext cx="6984776" cy="6761018"/>
          </a:xfrm>
        </p:spPr>
        <p:txBody>
          <a:bodyPr/>
          <a:lstStyle/>
          <a:p>
            <a:pPr algn="ctr">
              <a:buNone/>
            </a:pPr>
            <a:r>
              <a:rPr lang="ru-RU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Оформление уголка по профилактике травматизма </a:t>
            </a:r>
          </a:p>
          <a:p>
            <a:pPr>
              <a:buNone/>
            </a:pPr>
            <a:r>
              <a:rPr lang="ru-RU" sz="2400" dirty="0" smtClean="0"/>
              <a:t>В каждой возрастной группе рекомендуется оформить уголок по предупреждению травматизма у детей. Это может быть красиво оформленный стенд или папка-передвижка с рекомендациями для родителей. Материалы должны периодически меняться в зависимости от времени года, так как детский травматизм отличается сезонностью. Стенд можно разместить в вестибюле или раздевальной комнате той или иной возрастной группы, где часто бывают родители. Когда дети из-за невнимательности, шалости или непослушания получают травмы непосредственно в детском саду, такие случаи следует отразить.</a:t>
            </a:r>
          </a:p>
          <a:p>
            <a:pPr algn="ctr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28625" y="1785938"/>
            <a:ext cx="8229600" cy="1139006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В профилактике уличного травматизма</a:t>
            </a:r>
            <a:endParaRPr lang="ru-RU" dirty="0" smtClean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00374"/>
            <a:ext cx="8229600" cy="3524969"/>
          </a:xfrm>
        </p:spPr>
        <p:txBody>
          <a:bodyPr/>
          <a:lstStyle/>
          <a:p>
            <a:pPr>
              <a:buNone/>
              <a:defRPr/>
            </a:pPr>
            <a:r>
              <a:rPr lang="ru-RU" b="1" dirty="0" smtClean="0"/>
              <a:t> 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ведущую роль играют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организация детского досуга под наблюдением родителей и педагогов, воспитательная работа среди детей, приведение в должное техническое состояние домовладений и подсобных построек, уборка улиц, особенно в период гололеда и листопада.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  <a:defRPr/>
            </a:pPr>
            <a:r>
              <a:rPr lang="ru-RU" b="1" dirty="0" smtClean="0"/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932040" y="2174875"/>
            <a:ext cx="3672408" cy="3951288"/>
          </a:xfrm>
        </p:spPr>
        <p:txBody>
          <a:bodyPr/>
          <a:lstStyle/>
          <a:p>
            <a:pPr lvl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Взрослые, воспитайте в себе чувство ответственности, внимания, предусмотрительности, осторожного обращения с доверенными вам  детьми! !!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7410" name="Picture 2" descr="http://www.tunnel.ru/i/post/350282/3502829472/2063698916/at8131268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204864"/>
            <a:ext cx="4181475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1547664" y="3068960"/>
            <a:ext cx="6336704" cy="1800200"/>
          </a:xfrm>
        </p:spPr>
        <p:txBody>
          <a:bodyPr/>
          <a:lstStyle/>
          <a:p>
            <a:pPr algn="ctr"/>
            <a:r>
              <a:rPr lang="ru-RU" sz="4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Спасибо</a:t>
            </a:r>
          </a:p>
          <a:p>
            <a:pPr algn="ctr"/>
            <a:r>
              <a:rPr lang="ru-RU" sz="4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за </a:t>
            </a:r>
          </a:p>
          <a:p>
            <a:pPr algn="ctr"/>
            <a:r>
              <a:rPr lang="ru-RU" sz="4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внимание!!!</a:t>
            </a:r>
            <a:endParaRPr lang="ru-RU" sz="4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4520530" cy="418058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Падения</a:t>
            </a: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179511" y="908720"/>
            <a:ext cx="6912769" cy="5760368"/>
          </a:xfrm>
        </p:spPr>
        <p:txBody>
          <a:bodyPr/>
          <a:lstStyle/>
          <a:p>
            <a:r>
              <a:rPr lang="ru-RU" sz="2000" dirty="0" smtClean="0"/>
              <a:t>Одна из наиболее частых травм, получаемых детьми  - падение. Последствиями падений могут быть ушибы, переломы костей и серьезные травмы головы. </a:t>
            </a:r>
          </a:p>
          <a:p>
            <a:r>
              <a:rPr lang="ru-RU" sz="2000" dirty="0" smtClean="0"/>
              <a:t> </a:t>
            </a:r>
            <a:r>
              <a:rPr lang="ru-RU" sz="2000" b="1" dirty="0" smtClean="0"/>
              <a:t>Зона повышенной опасности в детском саду - качели</a:t>
            </a:r>
            <a:r>
              <a:rPr lang="ru-RU" sz="2000" dirty="0" smtClean="0"/>
              <a:t>. Прыжок с качелей редко заканчивается безопасным приземлением на ноги. Результатом падения с качелей становятся тяжелые травмы. Каждый ребенок должен знать, что при падении с качелей необходимо плотно прижаться к земле и отползти как можно дальше, чтобы избежать дополнительного удара.</a:t>
            </a:r>
          </a:p>
          <a:p>
            <a:r>
              <a:rPr lang="ru-RU" sz="2000" b="1" dirty="0" smtClean="0"/>
              <a:t>К падениям также могут привести:</a:t>
            </a:r>
            <a:endParaRPr lang="ru-RU" sz="2000" dirty="0" smtClean="0"/>
          </a:p>
          <a:p>
            <a:pPr lvl="0"/>
            <a:r>
              <a:rPr lang="ru-RU" sz="2000" dirty="0" smtClean="0"/>
              <a:t>подвижные игры на площадках </a:t>
            </a:r>
          </a:p>
          <a:p>
            <a:r>
              <a:rPr lang="ru-RU" sz="2000" dirty="0" smtClean="0"/>
              <a:t> В большинстве случаев падения можно предотвратить, если внимательно следить за воспитанниками, не разрешать им находиться и играть в опасных местах. 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1475656" y="2000251"/>
            <a:ext cx="5400600" cy="492645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       Порезы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251520" y="2492897"/>
            <a:ext cx="8424936" cy="3888431"/>
          </a:xfrm>
        </p:spPr>
        <p:txBody>
          <a:bodyPr/>
          <a:lstStyle/>
          <a:p>
            <a:r>
              <a:rPr lang="ru-RU" sz="2400" dirty="0" smtClean="0"/>
              <a:t>Разбитое стекло может стать причиной порезов, заражения и потери крови. Нужно учить маленьких детей не прикасаться к разбитому стеклу. Можно избежать многих травм, если регулярно объяснять детям, что бросаться камнями и другими острыми предметами очень опасно. Острые металлические предметы, ржавые банки могут стать причиной заражения ран. Таких предметов не должно быть на </a:t>
            </a:r>
            <a:r>
              <a:rPr lang="ru-RU" sz="2400" b="1" dirty="0" smtClean="0"/>
              <a:t>детских игровых площадках</a:t>
            </a:r>
            <a:r>
              <a:rPr lang="ru-RU" sz="2400" dirty="0" smtClean="0"/>
              <a:t>.</a:t>
            </a:r>
          </a:p>
          <a:p>
            <a:pPr algn="ctr"/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6248722" cy="634082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/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Удушье от малых предметов</a:t>
            </a: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endParaRPr lang="ru-RU" sz="3200" b="1" dirty="0" smtClean="0">
              <a:solidFill>
                <a:srgbClr val="FF0000"/>
              </a:solidFill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179511" y="908720"/>
            <a:ext cx="6984777" cy="5760368"/>
          </a:xfrm>
        </p:spPr>
        <p:txBody>
          <a:bodyPr/>
          <a:lstStyle/>
          <a:p>
            <a:r>
              <a:rPr lang="ru-RU" b="1" dirty="0" smtClean="0"/>
              <a:t>Для детей до 4-летнего возраста</a:t>
            </a:r>
            <a:r>
              <a:rPr lang="ru-RU" dirty="0" smtClean="0"/>
              <a:t> наиболее опасны мелкие предметы, которые взрослые оставляют на виду или, что еще хуже, дают их детям в качестве игрушек. Яркие бусинки, блестящие монеты, разноцветные пуговицы, кнопки могут причинить большой вред, если ребенок засунет их в рот, нос, уши. 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6248722" cy="634082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/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Удушье от малых предметов</a:t>
            </a: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endParaRPr lang="ru-RU" sz="3200" b="1" dirty="0" smtClean="0">
              <a:solidFill>
                <a:srgbClr val="FF0000"/>
              </a:solidFill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179511" y="908720"/>
            <a:ext cx="6984777" cy="5760368"/>
          </a:xfrm>
        </p:spPr>
        <p:txBody>
          <a:bodyPr/>
          <a:lstStyle/>
          <a:p>
            <a:r>
              <a:rPr lang="ru-RU" b="1" dirty="0" smtClean="0"/>
              <a:t>Для детей до 4-летнего возраста</a:t>
            </a:r>
            <a:r>
              <a:rPr lang="ru-RU" dirty="0" smtClean="0"/>
              <a:t> наиболее опасны мелкие предметы, которые взрослые оставляют на виду или, что еще хуже, дают их детям в качестве игрушек. Яркие бусинки, блестящие монеты, разноцветные пуговицы, кнопки могут причинить большой вред, если ребенок засунет их в рот, нос, уши. 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7308304" cy="432048"/>
          </a:xfrm>
        </p:spPr>
        <p:txBody>
          <a:bodyPr/>
          <a:lstStyle/>
          <a:p>
            <a:pPr algn="l"/>
            <a:r>
              <a:rPr lang="ru-RU" sz="3200" b="1" dirty="0" smtClean="0">
                <a:solidFill>
                  <a:srgbClr val="FF0000"/>
                </a:solidFill>
              </a:rPr>
              <a:t/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2800" b="1" u="sng" dirty="0" smtClean="0">
                <a:solidFill>
                  <a:srgbClr val="002060"/>
                </a:solidFill>
              </a:rPr>
              <a:t>Причины травматизма в детском саду:</a:t>
            </a:r>
            <a:r>
              <a:rPr lang="ru-RU" sz="3200" u="sng" dirty="0" smtClean="0">
                <a:solidFill>
                  <a:srgbClr val="FF0000"/>
                </a:solidFill>
              </a:rPr>
              <a:t/>
            </a:r>
            <a:br>
              <a:rPr lang="ru-RU" sz="3200" u="sng" dirty="0" smtClean="0">
                <a:solidFill>
                  <a:srgbClr val="FF0000"/>
                </a:solidFill>
              </a:rPr>
            </a:br>
            <a:endParaRPr lang="ru-RU" sz="3200" b="1" u="sng" dirty="0" smtClean="0">
              <a:solidFill>
                <a:srgbClr val="FF0000"/>
              </a:solidFill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179511" y="1988840"/>
            <a:ext cx="8424937" cy="4680248"/>
          </a:xfrm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Основными причинами детского травматизма в детском саду можно считать, во-первых, отсутствие должного присмотра за детьми и, во-вторых, недостаточно проработанную либо отсутствующую систему профилактики травматизма.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Администрация ДОУ обязана создать травмобезопасную среду в детском саду и обеспечить постоянный жесткий контроль охраны жизни и здоровья детей. Работники ДОУ должны сделать все возможное, чтобы предотвратить несчастные случаи с детьми не только в детском саду, но и на улице.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6948264" cy="1052736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/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      </a:t>
            </a:r>
            <a:r>
              <a:rPr lang="ru-RU" sz="3200" b="1" dirty="0" smtClean="0"/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Существуют объективные причины детского травматизма:</a:t>
            </a: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endParaRPr lang="ru-RU" sz="3200" b="1" dirty="0" smtClean="0">
              <a:solidFill>
                <a:srgbClr val="FF0000"/>
              </a:solidFill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179511" y="1052736"/>
            <a:ext cx="6984777" cy="5616352"/>
          </a:xfrm>
        </p:spPr>
        <p:txBody>
          <a:bodyPr/>
          <a:lstStyle/>
          <a:p>
            <a:pPr lvl="0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ребячья подвижность </a:t>
            </a:r>
            <a:r>
              <a:rPr lang="ru-RU" sz="2400" dirty="0" smtClean="0"/>
              <a:t>(склонность к необдуманному риску, неумение предвидеть последствия своих поступков, оценивать ситуацию);</a:t>
            </a:r>
          </a:p>
          <a:p>
            <a:pPr lvl="0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расторможенность и высокая возбудимость детей </a:t>
            </a:r>
            <a:r>
              <a:rPr lang="ru-RU" sz="2400" dirty="0" smtClean="0"/>
              <a:t>(азарт и лихачество, особенно у мальчиков).</a:t>
            </a:r>
          </a:p>
          <a:p>
            <a:pPr>
              <a:buNone/>
            </a:pPr>
            <a:r>
              <a:rPr lang="ru-RU" sz="2400" dirty="0" smtClean="0"/>
              <a:t>       На первый взгляд кажется, что травма ребенка - явление случайное, непредвиденное, а само понятие "травматизм" представляется чем-то хаотичным и неуправляемым. На самом же деле это далеко не так.  Несчастный случай не случаен! В травме ребенка чаще всего повинна беспечность или непредусмотрительность взрослых.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7308304" cy="1052736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/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2400" b="1" u="sng" dirty="0" smtClean="0">
                <a:solidFill>
                  <a:srgbClr val="FF0000"/>
                </a:solidFill>
              </a:rPr>
              <a:t>Все наиболее типичные, часто встречающиеся травмы у детей можно классифицировать:</a:t>
            </a:r>
            <a:r>
              <a:rPr lang="ru-RU" sz="2800" b="1" u="sng" dirty="0" smtClean="0">
                <a:solidFill>
                  <a:srgbClr val="FF0000"/>
                </a:solidFill>
              </a:rPr>
              <a:t/>
            </a:r>
            <a:br>
              <a:rPr lang="ru-RU" sz="2800" b="1" u="sng" dirty="0" smtClean="0">
                <a:solidFill>
                  <a:srgbClr val="FF0000"/>
                </a:solidFill>
              </a:rPr>
            </a:br>
            <a:endParaRPr lang="ru-RU" sz="2800" b="1" u="sng" dirty="0" smtClean="0">
              <a:solidFill>
                <a:srgbClr val="FF0000"/>
              </a:solidFill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179511" y="1052736"/>
            <a:ext cx="6984777" cy="5616352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По видам:</a:t>
            </a:r>
            <a:endParaRPr lang="ru-RU" sz="2400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sz="2400" b="1" u="sng" dirty="0" smtClean="0">
                <a:solidFill>
                  <a:srgbClr val="FF0000"/>
                </a:solidFill>
              </a:rPr>
              <a:t>Травмоопасные ситуации:</a:t>
            </a:r>
            <a:endParaRPr lang="ru-RU" sz="2400" u="sng" dirty="0" smtClean="0">
              <a:solidFill>
                <a:srgbClr val="FF0000"/>
              </a:solidFill>
            </a:endParaRPr>
          </a:p>
          <a:p>
            <a:pPr lvl="0"/>
            <a:r>
              <a:rPr lang="ru-RU" sz="2000" dirty="0" smtClean="0"/>
              <a:t>в процессе подвижных игр (салочки, прятки, жмурки, бег наперегонки, спрыгивания и т. д.);</a:t>
            </a:r>
          </a:p>
          <a:p>
            <a:pPr lvl="0"/>
            <a:r>
              <a:rPr lang="ru-RU" sz="2000" dirty="0" smtClean="0"/>
              <a:t>в результате детских шалостей, шуток (стрельба из трубочек, подножка, отодвигание стула, толкание, драка, бросание друг в друга различных предметов);</a:t>
            </a:r>
          </a:p>
          <a:p>
            <a:pPr lvl="0"/>
            <a:r>
              <a:rPr lang="ru-RU" sz="2000" dirty="0" smtClean="0"/>
              <a:t>при катании на качелях, каруселях; при катании на велосипеде, самокате; при купании в водоемах; во время игр на проезжей части.</a:t>
            </a:r>
          </a:p>
          <a:p>
            <a:pPr lvl="0"/>
            <a:r>
              <a:rPr lang="ru-RU" sz="2000" dirty="0" smtClean="0"/>
              <a:t>падения на ровном месте (поскользнулись, зацепились, ноги заплелись);</a:t>
            </a:r>
          </a:p>
          <a:p>
            <a:pPr lvl="0"/>
            <a:r>
              <a:rPr lang="ru-RU" sz="2000" dirty="0" smtClean="0"/>
              <a:t>падения с высоты (мебель, балкон, дерево, крыша);</a:t>
            </a:r>
          </a:p>
          <a:p>
            <a:pPr lvl="0"/>
            <a:r>
              <a:rPr lang="ru-RU" sz="2000" dirty="0" smtClean="0"/>
              <a:t>ранения (ножницы, стекло, игла, гвоздь, нож);</a:t>
            </a:r>
          </a:p>
          <a:p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2</Template>
  <TotalTime>81</TotalTime>
  <Words>1321</Words>
  <Application>Microsoft Office PowerPoint</Application>
  <PresentationFormat>Экран (4:3)</PresentationFormat>
  <Paragraphs>95</Paragraphs>
  <Slides>25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Шаблон 2</vt:lpstr>
      <vt:lpstr>   Консультация для воспитателей  ДОУ Тема: «Предупреждение детского травматизма в ДОУ»                                                                                                                 </vt:lpstr>
      <vt:lpstr>       Ребенок и детский сад:</vt:lpstr>
      <vt:lpstr>Падения</vt:lpstr>
      <vt:lpstr>       Порезы</vt:lpstr>
      <vt:lpstr> Удушье от малых предметов </vt:lpstr>
      <vt:lpstr> Удушье от малых предметов </vt:lpstr>
      <vt:lpstr> Причины травматизма в детском саду: </vt:lpstr>
      <vt:lpstr>        Существуют объективные причины детского травматизма: </vt:lpstr>
      <vt:lpstr> Все наиболее типичные, часто встречающиеся травмы у детей можно классифицировать: </vt:lpstr>
      <vt:lpstr>Слайд 10</vt:lpstr>
      <vt:lpstr> Основными причинами возникновения повреждений у детей в дошкольных учреждениях являются, прежде всего: </vt:lpstr>
      <vt:lpstr>  Создание безопасных условий в дошкольном учреждении  </vt:lpstr>
      <vt:lpstr>Слайд 13</vt:lpstr>
      <vt:lpstr> Требования к работникам дошкольного учреждения </vt:lpstr>
      <vt:lpstr>  Требования к организации и проведению занятий с детьми  </vt:lpstr>
      <vt:lpstr>  Требования к организации и проведению занятий с детьми  </vt:lpstr>
      <vt:lpstr>  Формы работы с дошкольниками могут быть самыми разнообразными:  </vt:lpstr>
      <vt:lpstr>    </vt:lpstr>
      <vt:lpstr>    </vt:lpstr>
      <vt:lpstr>    </vt:lpstr>
      <vt:lpstr>Слайд 21</vt:lpstr>
      <vt:lpstr>Слайд 22</vt:lpstr>
      <vt:lpstr>В профилактике уличного травматизма</vt:lpstr>
      <vt:lpstr>Слайд 24</vt:lpstr>
      <vt:lpstr>Слайд 25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Консультация для воспитателей  ДОУ Тема: «Предупреждение детского травматизма в ДОУ»                                        Воспитатели: Борисюк А.А.                                                                                                             Чемезова А.Ю.    </dc:title>
  <dc:creator>User</dc:creator>
  <cp:lastModifiedBy>User</cp:lastModifiedBy>
  <cp:revision>10</cp:revision>
  <dcterms:created xsi:type="dcterms:W3CDTF">2016-04-27T12:09:40Z</dcterms:created>
  <dcterms:modified xsi:type="dcterms:W3CDTF">2016-10-15T09:14:20Z</dcterms:modified>
</cp:coreProperties>
</file>